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0"/>
  </p:notesMasterIdLst>
  <p:sldIdLst>
    <p:sldId id="257" r:id="rId2"/>
    <p:sldId id="279" r:id="rId3"/>
    <p:sldId id="280" r:id="rId4"/>
    <p:sldId id="281" r:id="rId5"/>
    <p:sldId id="282" r:id="rId6"/>
    <p:sldId id="283" r:id="rId7"/>
    <p:sldId id="284" r:id="rId8"/>
    <p:sldId id="285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RAFIN" userId="048f1f18-226d-4ebb-a158-e49bed61c7a3" providerId="ADAL" clId="{B14826EB-7491-46B5-97BC-95312BF33CF1}"/>
    <pc:docChg chg="delSld modSld">
      <pc:chgData name="Pascal RAFIN" userId="048f1f18-226d-4ebb-a158-e49bed61c7a3" providerId="ADAL" clId="{B14826EB-7491-46B5-97BC-95312BF33CF1}" dt="2024-05-08T15:47:02.796" v="13" actId="20577"/>
      <pc:docMkLst>
        <pc:docMk/>
      </pc:docMkLst>
      <pc:sldChg chg="modSp mod">
        <pc:chgData name="Pascal RAFIN" userId="048f1f18-226d-4ebb-a158-e49bed61c7a3" providerId="ADAL" clId="{B14826EB-7491-46B5-97BC-95312BF33CF1}" dt="2024-05-08T15:47:02.796" v="13" actId="20577"/>
        <pc:sldMkLst>
          <pc:docMk/>
          <pc:sldMk cId="488411836" sldId="257"/>
        </pc:sldMkLst>
        <pc:spChg chg="mod">
          <ac:chgData name="Pascal RAFIN" userId="048f1f18-226d-4ebb-a158-e49bed61c7a3" providerId="ADAL" clId="{B14826EB-7491-46B5-97BC-95312BF33CF1}" dt="2024-05-08T15:46:36.084" v="5" actId="20577"/>
          <ac:spMkLst>
            <pc:docMk/>
            <pc:sldMk cId="488411836" sldId="257"/>
            <ac:spMk id="446" creationId="{00000000-0000-0000-0000-000000000000}"/>
          </ac:spMkLst>
        </pc:spChg>
        <pc:spChg chg="mod">
          <ac:chgData name="Pascal RAFIN" userId="048f1f18-226d-4ebb-a158-e49bed61c7a3" providerId="ADAL" clId="{B14826EB-7491-46B5-97BC-95312BF33CF1}" dt="2024-05-08T15:47:02.796" v="13" actId="20577"/>
          <ac:spMkLst>
            <pc:docMk/>
            <pc:sldMk cId="488411836" sldId="257"/>
            <ac:spMk id="447" creationId="{00000000-0000-0000-0000-000000000000}"/>
          </ac:spMkLst>
        </pc:spChg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721700134" sldId="258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2236695936" sldId="259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756291890" sldId="260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213295003" sldId="261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4264445212" sldId="262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2797484636" sldId="263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841920039" sldId="264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2472486124" sldId="265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745941605" sldId="266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443700100" sldId="267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990274580" sldId="268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4030239588" sldId="269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625388166" sldId="270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670641816" sldId="271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679711398" sldId="272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2026736141" sldId="273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4151091111" sldId="274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2657919028" sldId="275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811049242" sldId="276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4113859565" sldId="277"/>
        </pc:sldMkLst>
      </pc:sldChg>
      <pc:sldChg chg="del">
        <pc:chgData name="Pascal RAFIN" userId="048f1f18-226d-4ebb-a158-e49bed61c7a3" providerId="ADAL" clId="{B14826EB-7491-46B5-97BC-95312BF33CF1}" dt="2024-05-08T15:38:16.366" v="1" actId="47"/>
        <pc:sldMkLst>
          <pc:docMk/>
          <pc:sldMk cId="1235173251" sldId="278"/>
        </pc:sldMkLst>
      </pc:sldChg>
      <pc:sldMasterChg chg="delSldLayout">
        <pc:chgData name="Pascal RAFIN" userId="048f1f18-226d-4ebb-a158-e49bed61c7a3" providerId="ADAL" clId="{B14826EB-7491-46B5-97BC-95312BF33CF1}" dt="2024-05-08T15:38:16.366" v="1" actId="47"/>
        <pc:sldMasterMkLst>
          <pc:docMk/>
          <pc:sldMasterMk cId="4173825790" sldId="2147483730"/>
        </pc:sldMasterMkLst>
        <pc:sldLayoutChg chg="del">
          <pc:chgData name="Pascal RAFIN" userId="048f1f18-226d-4ebb-a158-e49bed61c7a3" providerId="ADAL" clId="{B14826EB-7491-46B5-97BC-95312BF33CF1}" dt="2024-05-08T15:38:16.366" v="1" actId="47"/>
          <pc:sldLayoutMkLst>
            <pc:docMk/>
            <pc:sldMasterMk cId="4173825790" sldId="2147483730"/>
            <pc:sldLayoutMk cId="4182985462" sldId="2147483752"/>
          </pc:sldLayoutMkLst>
        </pc:sldLayoutChg>
        <pc:sldLayoutChg chg="del">
          <pc:chgData name="Pascal RAFIN" userId="048f1f18-226d-4ebb-a158-e49bed61c7a3" providerId="ADAL" clId="{B14826EB-7491-46B5-97BC-95312BF33CF1}" dt="2024-05-08T15:38:16.366" v="1" actId="47"/>
          <pc:sldLayoutMkLst>
            <pc:docMk/>
            <pc:sldMasterMk cId="4173825790" sldId="2147483730"/>
            <pc:sldLayoutMk cId="838555819" sldId="214748375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B1BE2-935B-4565-A17E-264A00DF3ED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1AAC4-6296-420F-B368-23C0D2C3CE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93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705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4630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3565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0f41e1924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20f41e1924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2771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0f41e1924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20f41e1924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0164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subTitle" idx="1"/>
          </p:nvPr>
        </p:nvSpPr>
        <p:spPr>
          <a:xfrm>
            <a:off x="950967" y="1535667"/>
            <a:ext cx="7005200" cy="8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Wingdings" panose="05000000000000000000" pitchFamily="2" charset="2"/>
              <a:buChar char="v"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123" name="Google Shape;123;p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24" name="Google Shape;124;p8"/>
          <p:cNvGrpSpPr/>
          <p:nvPr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25" name="Google Shape;125;p8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6" name="Google Shape;126;p8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8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8" name="Google Shape;128;p8"/>
          <p:cNvGrpSpPr/>
          <p:nvPr/>
        </p:nvGrpSpPr>
        <p:grpSpPr>
          <a:xfrm flipH="1">
            <a:off x="10605693" y="5397996"/>
            <a:ext cx="945420" cy="802193"/>
            <a:chOff x="8076238" y="467775"/>
            <a:chExt cx="709065" cy="601645"/>
          </a:xfrm>
        </p:grpSpPr>
        <p:sp>
          <p:nvSpPr>
            <p:cNvPr id="129" name="Google Shape;129;p8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31" name="Google Shape;131;p8"/>
            <p:cNvCxnSpPr>
              <a:stCxn id="129" idx="2"/>
              <a:endCxn id="13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2" name="Google Shape;132;p8"/>
          <p:cNvGrpSpPr/>
          <p:nvPr/>
        </p:nvGrpSpPr>
        <p:grpSpPr>
          <a:xfrm rot="10800000">
            <a:off x="10461334" y="368900"/>
            <a:ext cx="2521567" cy="1693317"/>
            <a:chOff x="-792175" y="1876250"/>
            <a:chExt cx="1891175" cy="1269988"/>
          </a:xfrm>
        </p:grpSpPr>
        <p:sp>
          <p:nvSpPr>
            <p:cNvPr id="133" name="Google Shape;133;p8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530A7BD-ADCA-3D2B-3C90-07CDA09850D5}"/>
              </a:ext>
            </a:extLst>
          </p:cNvPr>
          <p:cNvGrpSpPr/>
          <p:nvPr userDrawn="1"/>
        </p:nvGrpSpPr>
        <p:grpSpPr>
          <a:xfrm rot="1560025">
            <a:off x="11345765" y="5864800"/>
            <a:ext cx="983567" cy="854643"/>
            <a:chOff x="-119918" y="-381895"/>
            <a:chExt cx="1325300" cy="1063260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5EDD840-0BC0-AF5A-FF3B-06C545403B56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B2C08838-A3B1-79D4-4795-8344042DFCB9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322141E2-7D81-AEC0-0C46-0997E4E560E6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53B57DEB-8E51-4A57-2550-57193EB8D81A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4F543256-765E-DBB1-A353-685036F05AE9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02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5"/>
          <p:cNvSpPr txBox="1">
            <a:spLocks noGrp="1"/>
          </p:cNvSpPr>
          <p:nvPr>
            <p:ph type="subTitle" idx="1"/>
          </p:nvPr>
        </p:nvSpPr>
        <p:spPr>
          <a:xfrm>
            <a:off x="6406133" y="2171667"/>
            <a:ext cx="4022400" cy="28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5"/>
          <p:cNvSpPr txBox="1">
            <a:spLocks noGrp="1"/>
          </p:cNvSpPr>
          <p:nvPr>
            <p:ph type="subTitle" idx="2"/>
          </p:nvPr>
        </p:nvSpPr>
        <p:spPr>
          <a:xfrm>
            <a:off x="1763467" y="2171667"/>
            <a:ext cx="4022400" cy="28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18" name="Google Shape;218;p15"/>
          <p:cNvGrpSpPr/>
          <p:nvPr/>
        </p:nvGrpSpPr>
        <p:grpSpPr>
          <a:xfrm>
            <a:off x="11512048" y="3393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219" name="Google Shape;219;p1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20" name="Google Shape;220;p1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1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3FFBFBA0-C8DE-E96C-A82E-FA15C4879E79}"/>
              </a:ext>
            </a:extLst>
          </p:cNvPr>
          <p:cNvGrpSpPr/>
          <p:nvPr userDrawn="1"/>
        </p:nvGrpSpPr>
        <p:grpSpPr>
          <a:xfrm rot="1560025">
            <a:off x="-10779" y="5923386"/>
            <a:ext cx="983567" cy="854643"/>
            <a:chOff x="-119918" y="-381895"/>
            <a:chExt cx="1325300" cy="106326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9B9E9ADE-B068-1FDD-A8DE-B614E3F442C6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5475CDF6-D9AE-5FB8-E8EB-D7A9AFC86A61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C8D22EB4-A580-FF0C-8CC6-ACFDDA391A60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7B69C6B3-922D-7479-D3C7-ECBFE05D398E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BAF3EB60-B7DE-6B90-84E2-08E9F95E099D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708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1510833" y="1213000"/>
            <a:ext cx="4213200" cy="199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10"/>
          <p:cNvSpPr txBox="1">
            <a:spLocks noGrp="1"/>
          </p:cNvSpPr>
          <p:nvPr>
            <p:ph type="subTitle" idx="1"/>
          </p:nvPr>
        </p:nvSpPr>
        <p:spPr>
          <a:xfrm>
            <a:off x="1510833" y="3649400"/>
            <a:ext cx="4213200" cy="22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 dirty="0"/>
          </a:p>
        </p:txBody>
      </p:sp>
      <p:sp>
        <p:nvSpPr>
          <p:cNvPr id="155" name="Google Shape;155;p10"/>
          <p:cNvSpPr>
            <a:spLocks noGrp="1"/>
          </p:cNvSpPr>
          <p:nvPr>
            <p:ph type="pic" idx="2"/>
          </p:nvPr>
        </p:nvSpPr>
        <p:spPr>
          <a:xfrm>
            <a:off x="6896733" y="1012200"/>
            <a:ext cx="3711600" cy="48336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sp>
      <p:grpSp>
        <p:nvGrpSpPr>
          <p:cNvPr id="156" name="Google Shape;156;p10"/>
          <p:cNvGrpSpPr/>
          <p:nvPr/>
        </p:nvGrpSpPr>
        <p:grpSpPr>
          <a:xfrm rot="11859358">
            <a:off x="10838318" y="790934"/>
            <a:ext cx="945420" cy="802193"/>
            <a:chOff x="8076238" y="467775"/>
            <a:chExt cx="709065" cy="601645"/>
          </a:xfrm>
        </p:grpSpPr>
        <p:sp>
          <p:nvSpPr>
            <p:cNvPr id="157" name="Google Shape;157;p1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59" name="Google Shape;159;p10"/>
            <p:cNvCxnSpPr>
              <a:stCxn id="157" idx="2"/>
              <a:endCxn id="158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182;p12">
            <a:extLst>
              <a:ext uri="{FF2B5EF4-FFF2-40B4-BE49-F238E27FC236}">
                <a16:creationId xmlns:a16="http://schemas.microsoft.com/office/drawing/2014/main" id="{EE709F61-AAAB-46D3-7BEF-B4915DED6A73}"/>
              </a:ext>
            </a:extLst>
          </p:cNvPr>
          <p:cNvGrpSpPr/>
          <p:nvPr userDrawn="1"/>
        </p:nvGrpSpPr>
        <p:grpSpPr>
          <a:xfrm>
            <a:off x="-1042793" y="224219"/>
            <a:ext cx="2521567" cy="1693317"/>
            <a:chOff x="-792175" y="1876250"/>
            <a:chExt cx="1891175" cy="1269988"/>
          </a:xfrm>
        </p:grpSpPr>
        <p:sp>
          <p:nvSpPr>
            <p:cNvPr id="9" name="Google Shape;183;p12">
              <a:extLst>
                <a:ext uri="{FF2B5EF4-FFF2-40B4-BE49-F238E27FC236}">
                  <a16:creationId xmlns:a16="http://schemas.microsoft.com/office/drawing/2014/main" id="{4FFA9C96-5903-16F2-EBAF-D47B5903DB6C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184;p12">
              <a:extLst>
                <a:ext uri="{FF2B5EF4-FFF2-40B4-BE49-F238E27FC236}">
                  <a16:creationId xmlns:a16="http://schemas.microsoft.com/office/drawing/2014/main" id="{7B764B52-5C28-9BA5-6E2A-7C5ECB260927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185;p12">
              <a:extLst>
                <a:ext uri="{FF2B5EF4-FFF2-40B4-BE49-F238E27FC236}">
                  <a16:creationId xmlns:a16="http://schemas.microsoft.com/office/drawing/2014/main" id="{480C5BCE-9EA9-48B1-D025-DDCDD236E9B0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40C9B164-39D7-9224-760F-5C0A1C474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7541" y="5845800"/>
            <a:ext cx="1012024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9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>
            <a:spLocks noGrp="1"/>
          </p:cNvSpPr>
          <p:nvPr>
            <p:ph type="pic" idx="2"/>
          </p:nvPr>
        </p:nvSpPr>
        <p:spPr>
          <a:xfrm>
            <a:off x="-6375" y="-1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FFF13B8-963D-E1DC-B0FA-D137B16799A5}"/>
              </a:ext>
            </a:extLst>
          </p:cNvPr>
          <p:cNvGrpSpPr/>
          <p:nvPr userDrawn="1"/>
        </p:nvGrpSpPr>
        <p:grpSpPr>
          <a:xfrm rot="1560025">
            <a:off x="26544" y="5831018"/>
            <a:ext cx="983567" cy="854643"/>
            <a:chOff x="-119918" y="-381895"/>
            <a:chExt cx="1325300" cy="106326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91620F85-1502-4568-8309-11DFFF8A8AFA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5" name="Cube 14">
                <a:extLst>
                  <a:ext uri="{FF2B5EF4-FFF2-40B4-BE49-F238E27FC236}">
                    <a16:creationId xmlns:a16="http://schemas.microsoft.com/office/drawing/2014/main" id="{48E39F14-BD2B-9B8C-8765-D13A919D2B7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6" name="Cube 15">
                <a:extLst>
                  <a:ext uri="{FF2B5EF4-FFF2-40B4-BE49-F238E27FC236}">
                    <a16:creationId xmlns:a16="http://schemas.microsoft.com/office/drawing/2014/main" id="{30E66CCF-CD0D-D8EF-5269-DE354B69FF4D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7" name="Cube 16">
                <a:extLst>
                  <a:ext uri="{FF2B5EF4-FFF2-40B4-BE49-F238E27FC236}">
                    <a16:creationId xmlns:a16="http://schemas.microsoft.com/office/drawing/2014/main" id="{7B09B529-C5E8-F391-B8A7-A6BF77D10180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D5F07A2B-DE2A-319E-84C6-129A949B2F8A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62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6060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tx2">
                    <a:lumMod val="75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66467" y="4631233"/>
            <a:ext cx="5606000" cy="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30" name="Google Shape;30;p3"/>
          <p:cNvGrpSpPr/>
          <p:nvPr userDrawn="1"/>
        </p:nvGrpSpPr>
        <p:grpSpPr>
          <a:xfrm>
            <a:off x="11580651" y="592824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31" name="Google Shape;31;p3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32" name="Google Shape;32;p3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Google Shape;34;p3"/>
          <p:cNvGrpSpPr/>
          <p:nvPr userDrawn="1"/>
        </p:nvGrpSpPr>
        <p:grpSpPr>
          <a:xfrm>
            <a:off x="-916896" y="592394"/>
            <a:ext cx="2521567" cy="1693317"/>
            <a:chOff x="-792175" y="1876250"/>
            <a:chExt cx="1891175" cy="1269988"/>
          </a:xfrm>
        </p:grpSpPr>
        <p:sp>
          <p:nvSpPr>
            <p:cNvPr id="35" name="Google Shape;35;p3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BF1713-A66D-1F3F-A581-8F341E72D47A}"/>
              </a:ext>
            </a:extLst>
          </p:cNvPr>
          <p:cNvGrpSpPr/>
          <p:nvPr userDrawn="1"/>
        </p:nvGrpSpPr>
        <p:grpSpPr>
          <a:xfrm rot="978607">
            <a:off x="108617" y="6061168"/>
            <a:ext cx="1052528" cy="735937"/>
            <a:chOff x="0" y="0"/>
            <a:chExt cx="1091466" cy="75209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87BF1971-E582-3D06-BBD4-9F2C29CD96BB}"/>
                </a:ext>
              </a:extLst>
            </p:cNvPr>
            <p:cNvGrpSpPr/>
            <p:nvPr userDrawn="1"/>
          </p:nvGrpSpPr>
          <p:grpSpPr>
            <a:xfrm>
              <a:off x="0" y="114080"/>
              <a:ext cx="1091466" cy="638010"/>
              <a:chOff x="0" y="0"/>
              <a:chExt cx="1091466" cy="638010"/>
            </a:xfrm>
          </p:grpSpPr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E068F605-799E-7A47-17D6-418BFE40B483}"/>
                  </a:ext>
                </a:extLst>
              </p:cNvPr>
              <p:cNvSpPr/>
              <p:nvPr userDrawn="1"/>
            </p:nvSpPr>
            <p:spPr>
              <a:xfrm>
                <a:off x="462926" y="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596B0FDD-BC98-A272-50BE-A4212821FBA2}"/>
                  </a:ext>
                </a:extLst>
              </p:cNvPr>
              <p:cNvSpPr/>
              <p:nvPr userDrawn="1"/>
            </p:nvSpPr>
            <p:spPr>
              <a:xfrm rot="794880">
                <a:off x="0" y="112098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0346B208-65B7-BA3B-858B-CCAD82E4468A}"/>
                  </a:ext>
                </a:extLst>
              </p:cNvPr>
              <p:cNvSpPr/>
              <p:nvPr userDrawn="1"/>
            </p:nvSpPr>
            <p:spPr>
              <a:xfrm rot="1131280">
                <a:off x="634266" y="18081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C4A28C6E-2025-F7E3-0D79-0EC5C93666C6}"/>
                </a:ext>
              </a:extLst>
            </p:cNvPr>
            <p:cNvSpPr/>
            <p:nvPr userDrawn="1"/>
          </p:nvSpPr>
          <p:spPr>
            <a:xfrm rot="20432602">
              <a:off x="115181" y="0"/>
              <a:ext cx="457200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3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9DD570-FC25-150A-F814-3B55BDF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74C82-DB71-C17B-4DB3-562C6065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2A3C4-9FDE-3D93-91C9-5FB629F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A0DAD-E906-2B63-3F9A-04077A1A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E48770-69EA-3CE4-A97D-85A7A6FB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6" r:id="rId2"/>
    <p:sldLayoutId id="2147483749" r:id="rId3"/>
    <p:sldLayoutId id="2147483750" r:id="rId4"/>
    <p:sldLayoutId id="214748374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www.fefco.org/technical-information/fefco-code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hyperlink" Target="https://www.fefco.org/technical-information/fefco-code" TargetMode="Externa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977992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matières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6" name="Google Shape;446;p30"/>
          <p:cNvSpPr txBox="1">
            <a:spLocks noGrp="1"/>
          </p:cNvSpPr>
          <p:nvPr>
            <p:ph type="subTitle" idx="4294967295"/>
          </p:nvPr>
        </p:nvSpPr>
        <p:spPr>
          <a:xfrm>
            <a:off x="2466466" y="4631233"/>
            <a:ext cx="7049493" cy="6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dirty="0"/>
              <a:t>Les Cartons, 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</p:txBody>
      </p:sp>
      <p:sp>
        <p:nvSpPr>
          <p:cNvPr id="447" name="Google Shape;447;p30"/>
          <p:cNvSpPr txBox="1">
            <a:spLocks noGrp="1"/>
          </p:cNvSpPr>
          <p:nvPr>
            <p:ph type="title"/>
          </p:nvPr>
        </p:nvSpPr>
        <p:spPr>
          <a:xfrm>
            <a:off x="2118597" y="1480923"/>
            <a:ext cx="2841592" cy="15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03 </a:t>
            </a:r>
            <a:r>
              <a:rPr lang="en">
                <a:solidFill>
                  <a:schemeClr val="accent1">
                    <a:lumMod val="75000"/>
                  </a:schemeClr>
                </a:solidFill>
              </a:rPr>
              <a:t>- 04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1845883" y="4969568"/>
            <a:ext cx="945420" cy="802193"/>
            <a:chOff x="8076238" y="467775"/>
            <a:chExt cx="709065" cy="601645"/>
          </a:xfrm>
        </p:grpSpPr>
        <p:sp>
          <p:nvSpPr>
            <p:cNvPr id="449" name="Google Shape;449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1" name="Google Shape;451;p30"/>
            <p:cNvCxnSpPr>
              <a:stCxn id="449" idx="2"/>
              <a:endCxn id="45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52" name="Google Shape;452;p30"/>
          <p:cNvCxnSpPr/>
          <p:nvPr/>
        </p:nvCxnSpPr>
        <p:spPr>
          <a:xfrm>
            <a:off x="2350353" y="4326355"/>
            <a:ext cx="975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3" name="Google Shape;453;p30"/>
          <p:cNvGrpSpPr/>
          <p:nvPr/>
        </p:nvGrpSpPr>
        <p:grpSpPr>
          <a:xfrm rot="10800000">
            <a:off x="8234751" y="1349568"/>
            <a:ext cx="945420" cy="802193"/>
            <a:chOff x="8076238" y="467775"/>
            <a:chExt cx="709065" cy="601645"/>
          </a:xfrm>
        </p:grpSpPr>
        <p:sp>
          <p:nvSpPr>
            <p:cNvPr id="454" name="Google Shape;454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6" name="Google Shape;456;p30"/>
            <p:cNvCxnSpPr>
              <a:stCxn id="454" idx="2"/>
              <a:endCxn id="455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1119597-5104-F984-E8DF-FA04217E9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8841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3"/>
    </mc:Choice>
    <mc:Fallback xmlns="">
      <p:transition spd="slow" advTm="3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t="21875" b="218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2956823"/>
            <a:ext cx="12192000" cy="763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Le carton ondulé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85855" y="74847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99DDB6E-94B7-B096-B3CD-F18B90B4DC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76771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927">
        <p15:prstTrans prst="fallOver"/>
      </p:transition>
    </mc:Choice>
    <mc:Fallback xmlns="">
      <p:transition spd="slow" advTm="39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>
            <a:spLocks noGrp="1"/>
          </p:cNvSpPr>
          <p:nvPr>
            <p:ph type="title"/>
          </p:nvPr>
        </p:nvSpPr>
        <p:spPr>
          <a:xfrm>
            <a:off x="1510833" y="1129259"/>
            <a:ext cx="4213200" cy="10500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carton ondulé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1"/>
          </p:nvPr>
        </p:nvSpPr>
        <p:spPr>
          <a:xfrm>
            <a:off x="725697" y="2570113"/>
            <a:ext cx="5598467" cy="9375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Le carton est un papier dont, la masse au mètre carré est supérieure à 224 </a:t>
            </a:r>
          </a:p>
          <a:p>
            <a:pPr marL="0" indent="0"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Il est constitué de 2 feuilles planes extérieures appelées « 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Couverture</a:t>
            </a: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 », </a:t>
            </a:r>
          </a:p>
          <a:p>
            <a:pPr marL="0" indent="0"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de feuilles planes intermédiaires appelées « 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Médianes</a:t>
            </a: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 » et </a:t>
            </a:r>
          </a:p>
          <a:p>
            <a:pPr marL="0" indent="0"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de feuilles ondulées formant des entretoises appelées « 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Cannelures</a:t>
            </a: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 ».</a:t>
            </a:r>
          </a:p>
        </p:txBody>
      </p:sp>
      <p:cxnSp>
        <p:nvCxnSpPr>
          <p:cNvPr id="523" name="Google Shape;523;p35"/>
          <p:cNvCxnSpPr/>
          <p:nvPr/>
        </p:nvCxnSpPr>
        <p:spPr>
          <a:xfrm>
            <a:off x="0" y="2449643"/>
            <a:ext cx="596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4" name="Google Shape;524;p35"/>
          <p:cNvGrpSpPr/>
          <p:nvPr/>
        </p:nvGrpSpPr>
        <p:grpSpPr>
          <a:xfrm>
            <a:off x="11345384" y="5930600"/>
            <a:ext cx="514400" cy="508000"/>
            <a:chOff x="6069775" y="4352925"/>
            <a:chExt cx="385800" cy="381000"/>
          </a:xfrm>
        </p:grpSpPr>
        <p:sp>
          <p:nvSpPr>
            <p:cNvPr id="525" name="Google Shape;525;p3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26" name="Google Shape;526;p3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3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22" name="Google Shape;522;p35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11606" r="11606"/>
          <a:stretch/>
        </p:blipFill>
        <p:spPr>
          <a:xfrm>
            <a:off x="7508240" y="982765"/>
            <a:ext cx="3512704" cy="48336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B823D0B-0DEF-5345-0DC2-6519ED2415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995" r="15212"/>
          <a:stretch/>
        </p:blipFill>
        <p:spPr>
          <a:xfrm>
            <a:off x="7000240" y="2710599"/>
            <a:ext cx="4213745" cy="335326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3175199-BF26-EDCB-DDB8-A7869F7E6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8956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95"/>
    </mc:Choice>
    <mc:Fallback xmlns="">
      <p:transition spd="slow" advTm="84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carton ondulé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BCE1157-A44C-0810-1C42-951951AA6E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" r="2500"/>
          <a:stretch/>
        </p:blipFill>
        <p:spPr>
          <a:xfrm>
            <a:off x="868560" y="1280344"/>
            <a:ext cx="9306560" cy="27994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BAE12C-3DBD-5B2A-A6D6-075DF1A007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334" y="4295173"/>
            <a:ext cx="9601892" cy="2413476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69D8D4A-02A8-5653-E1D5-7C23DA8BF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8538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07"/>
    </mc:Choice>
    <mc:Fallback xmlns="">
      <p:transition spd="slow" advTm="7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carton ondulé codification FEFCO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0BABFE-E519-6165-1DA0-1AAF948F8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960" y="1843902"/>
            <a:ext cx="7597533" cy="1671457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801F13C-5605-D735-6943-AC191C05DE61}"/>
              </a:ext>
            </a:extLst>
          </p:cNvPr>
          <p:cNvGrpSpPr/>
          <p:nvPr/>
        </p:nvGrpSpPr>
        <p:grpSpPr>
          <a:xfrm>
            <a:off x="1072611" y="1062405"/>
            <a:ext cx="5521229" cy="665571"/>
            <a:chOff x="804458" y="796804"/>
            <a:chExt cx="4140922" cy="499178"/>
          </a:xfrm>
        </p:grpSpPr>
        <p:sp>
          <p:nvSpPr>
            <p:cNvPr id="4" name="Google Shape;656;p42">
              <a:extLst>
                <a:ext uri="{FF2B5EF4-FFF2-40B4-BE49-F238E27FC236}">
                  <a16:creationId xmlns:a16="http://schemas.microsoft.com/office/drawing/2014/main" id="{659F5B2D-76CF-7397-B1D2-8CFED824C17B}"/>
                </a:ext>
              </a:extLst>
            </p:cNvPr>
            <p:cNvSpPr txBox="1"/>
            <p:nvPr/>
          </p:nvSpPr>
          <p:spPr>
            <a:xfrm>
              <a:off x="1737360" y="821382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Bobines, feuilles, plaques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645;p42">
              <a:extLst>
                <a:ext uri="{FF2B5EF4-FFF2-40B4-BE49-F238E27FC236}">
                  <a16:creationId xmlns:a16="http://schemas.microsoft.com/office/drawing/2014/main" id="{484F0691-1673-55B4-0D71-7535EC472B0B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O100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41B37E71-D916-3577-10BC-3070AA28D461}"/>
              </a:ext>
            </a:extLst>
          </p:cNvPr>
          <p:cNvGrpSpPr/>
          <p:nvPr/>
        </p:nvGrpSpPr>
        <p:grpSpPr>
          <a:xfrm>
            <a:off x="1072611" y="3620509"/>
            <a:ext cx="5521229" cy="665571"/>
            <a:chOff x="804458" y="796804"/>
            <a:chExt cx="4140922" cy="499178"/>
          </a:xfrm>
        </p:grpSpPr>
        <p:sp>
          <p:nvSpPr>
            <p:cNvPr id="8" name="Google Shape;656;p42">
              <a:extLst>
                <a:ext uri="{FF2B5EF4-FFF2-40B4-BE49-F238E27FC236}">
                  <a16:creationId xmlns:a16="http://schemas.microsoft.com/office/drawing/2014/main" id="{34264F3F-4B5C-E75D-06E4-0C255F839E2E}"/>
                </a:ext>
              </a:extLst>
            </p:cNvPr>
            <p:cNvSpPr txBox="1"/>
            <p:nvPr/>
          </p:nvSpPr>
          <p:spPr>
            <a:xfrm>
              <a:off x="1737360" y="821382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Caisses à rabat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9" name="Google Shape;645;p42">
              <a:extLst>
                <a:ext uri="{FF2B5EF4-FFF2-40B4-BE49-F238E27FC236}">
                  <a16:creationId xmlns:a16="http://schemas.microsoft.com/office/drawing/2014/main" id="{3E654537-15AA-7206-1467-E76A8D00044F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0200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1AA3BB66-01D6-7D43-DA2B-2C388C018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960" y="4472271"/>
            <a:ext cx="7663731" cy="1686021"/>
          </a:xfrm>
          <a:prstGeom prst="rect">
            <a:avLst/>
          </a:prstGeom>
        </p:spPr>
      </p:pic>
      <p:pic>
        <p:nvPicPr>
          <p:cNvPr id="13" name="Image 12">
            <a:hlinkClick r:id="rId6"/>
            <a:extLst>
              <a:ext uri="{FF2B5EF4-FFF2-40B4-BE49-F238E27FC236}">
                <a16:creationId xmlns:a16="http://schemas.microsoft.com/office/drawing/2014/main" id="{5F19BD65-E58A-A4F1-9C61-9838AF588E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1715" y="2346960"/>
            <a:ext cx="2081735" cy="2814320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DB3006E2-B4E0-EA18-A41B-57F1C84935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7753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08"/>
    </mc:Choice>
    <mc:Fallback xmlns="">
      <p:transition spd="slow" advTm="63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carton ondulé codification FEFCO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801F13C-5605-D735-6943-AC191C05DE61}"/>
              </a:ext>
            </a:extLst>
          </p:cNvPr>
          <p:cNvGrpSpPr/>
          <p:nvPr/>
        </p:nvGrpSpPr>
        <p:grpSpPr>
          <a:xfrm>
            <a:off x="1539969" y="1205847"/>
            <a:ext cx="5602505" cy="668935"/>
            <a:chOff x="804458" y="796804"/>
            <a:chExt cx="4201879" cy="498900"/>
          </a:xfrm>
        </p:grpSpPr>
        <p:sp>
          <p:nvSpPr>
            <p:cNvPr id="4" name="Google Shape;656;p42">
              <a:extLst>
                <a:ext uri="{FF2B5EF4-FFF2-40B4-BE49-F238E27FC236}">
                  <a16:creationId xmlns:a16="http://schemas.microsoft.com/office/drawing/2014/main" id="{659F5B2D-76CF-7397-B1D2-8CFED824C17B}"/>
                </a:ext>
              </a:extLst>
            </p:cNvPr>
            <p:cNvSpPr txBox="1"/>
            <p:nvPr/>
          </p:nvSpPr>
          <p:spPr>
            <a:xfrm>
              <a:off x="1798317" y="821104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Caisses télescopiques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645;p42">
              <a:extLst>
                <a:ext uri="{FF2B5EF4-FFF2-40B4-BE49-F238E27FC236}">
                  <a16:creationId xmlns:a16="http://schemas.microsoft.com/office/drawing/2014/main" id="{484F0691-1673-55B4-0D71-7535EC472B0B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0300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41B37E71-D916-3577-10BC-3070AA28D461}"/>
              </a:ext>
            </a:extLst>
          </p:cNvPr>
          <p:cNvGrpSpPr/>
          <p:nvPr/>
        </p:nvGrpSpPr>
        <p:grpSpPr>
          <a:xfrm>
            <a:off x="1539969" y="1882547"/>
            <a:ext cx="5602505" cy="665192"/>
            <a:chOff x="804458" y="796804"/>
            <a:chExt cx="4201879" cy="498894"/>
          </a:xfrm>
        </p:grpSpPr>
        <p:sp>
          <p:nvSpPr>
            <p:cNvPr id="8" name="Google Shape;656;p42">
              <a:extLst>
                <a:ext uri="{FF2B5EF4-FFF2-40B4-BE49-F238E27FC236}">
                  <a16:creationId xmlns:a16="http://schemas.microsoft.com/office/drawing/2014/main" id="{34264F3F-4B5C-E75D-06E4-0C255F839E2E}"/>
                </a:ext>
              </a:extLst>
            </p:cNvPr>
            <p:cNvSpPr txBox="1"/>
            <p:nvPr/>
          </p:nvSpPr>
          <p:spPr>
            <a:xfrm>
              <a:off x="1798317" y="821098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Enveloppe et plateaux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9" name="Google Shape;645;p42">
              <a:extLst>
                <a:ext uri="{FF2B5EF4-FFF2-40B4-BE49-F238E27FC236}">
                  <a16:creationId xmlns:a16="http://schemas.microsoft.com/office/drawing/2014/main" id="{3E654537-15AA-7206-1467-E76A8D00044F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0400</a:t>
              </a:r>
            </a:p>
          </p:txBody>
        </p:sp>
      </p:grpSp>
      <p:pic>
        <p:nvPicPr>
          <p:cNvPr id="11" name="Image 10">
            <a:hlinkClick r:id="rId4"/>
            <a:extLst>
              <a:ext uri="{FF2B5EF4-FFF2-40B4-BE49-F238E27FC236}">
                <a16:creationId xmlns:a16="http://schemas.microsoft.com/office/drawing/2014/main" id="{FFDD6DBB-B3B6-9DDC-9DA0-07F721420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1715" y="2346960"/>
            <a:ext cx="2081735" cy="2814320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F843A5A5-4D5E-3FA3-AE46-B1228A938AC1}"/>
              </a:ext>
            </a:extLst>
          </p:cNvPr>
          <p:cNvGrpSpPr/>
          <p:nvPr/>
        </p:nvGrpSpPr>
        <p:grpSpPr>
          <a:xfrm>
            <a:off x="1539969" y="2580510"/>
            <a:ext cx="5602505" cy="645897"/>
            <a:chOff x="804458" y="796804"/>
            <a:chExt cx="4201879" cy="484423"/>
          </a:xfrm>
        </p:grpSpPr>
        <p:sp>
          <p:nvSpPr>
            <p:cNvPr id="14" name="Google Shape;656;p42">
              <a:extLst>
                <a:ext uri="{FF2B5EF4-FFF2-40B4-BE49-F238E27FC236}">
                  <a16:creationId xmlns:a16="http://schemas.microsoft.com/office/drawing/2014/main" id="{3E640227-E614-25A0-4E8F-6D62D0A96D79}"/>
                </a:ext>
              </a:extLst>
            </p:cNvPr>
            <p:cNvSpPr txBox="1"/>
            <p:nvPr/>
          </p:nvSpPr>
          <p:spPr>
            <a:xfrm>
              <a:off x="1798317" y="806627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Boites coulissantes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5" name="Google Shape;645;p42">
              <a:extLst>
                <a:ext uri="{FF2B5EF4-FFF2-40B4-BE49-F238E27FC236}">
                  <a16:creationId xmlns:a16="http://schemas.microsoft.com/office/drawing/2014/main" id="{F48763E6-CC20-84F8-EBCF-9D4072910EB9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0500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4A51AAA-B4AB-4548-A4F8-1977F5DE81DE}"/>
              </a:ext>
            </a:extLst>
          </p:cNvPr>
          <p:cNvGrpSpPr/>
          <p:nvPr/>
        </p:nvGrpSpPr>
        <p:grpSpPr>
          <a:xfrm>
            <a:off x="1539967" y="3281900"/>
            <a:ext cx="5571715" cy="665381"/>
            <a:chOff x="804457" y="796804"/>
            <a:chExt cx="4178786" cy="499036"/>
          </a:xfrm>
        </p:grpSpPr>
        <p:sp>
          <p:nvSpPr>
            <p:cNvPr id="17" name="Google Shape;656;p42">
              <a:extLst>
                <a:ext uri="{FF2B5EF4-FFF2-40B4-BE49-F238E27FC236}">
                  <a16:creationId xmlns:a16="http://schemas.microsoft.com/office/drawing/2014/main" id="{1AD10A0A-8842-82D3-5E44-B26BE81CC2F7}"/>
                </a:ext>
              </a:extLst>
            </p:cNvPr>
            <p:cNvSpPr txBox="1"/>
            <p:nvPr/>
          </p:nvSpPr>
          <p:spPr>
            <a:xfrm>
              <a:off x="1775223" y="821240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Caisses rigides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8" name="Google Shape;645;p42">
              <a:extLst>
                <a:ext uri="{FF2B5EF4-FFF2-40B4-BE49-F238E27FC236}">
                  <a16:creationId xmlns:a16="http://schemas.microsoft.com/office/drawing/2014/main" id="{C833D5EA-779E-65C6-0EBD-4055851507EE}"/>
                </a:ext>
              </a:extLst>
            </p:cNvPr>
            <p:cNvSpPr txBox="1"/>
            <p:nvPr/>
          </p:nvSpPr>
          <p:spPr>
            <a:xfrm>
              <a:off x="804457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0600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7BBF2BC-21E1-B4AD-3394-5851ED1C62E0}"/>
              </a:ext>
            </a:extLst>
          </p:cNvPr>
          <p:cNvGrpSpPr/>
          <p:nvPr/>
        </p:nvGrpSpPr>
        <p:grpSpPr>
          <a:xfrm>
            <a:off x="1539969" y="3979863"/>
            <a:ext cx="5906996" cy="665381"/>
            <a:chOff x="804457" y="796804"/>
            <a:chExt cx="4430247" cy="499036"/>
          </a:xfrm>
        </p:grpSpPr>
        <p:sp>
          <p:nvSpPr>
            <p:cNvPr id="20" name="Google Shape;656;p42">
              <a:extLst>
                <a:ext uri="{FF2B5EF4-FFF2-40B4-BE49-F238E27FC236}">
                  <a16:creationId xmlns:a16="http://schemas.microsoft.com/office/drawing/2014/main" id="{A88352F5-F974-B1B0-3218-C86CBC289C02}"/>
                </a:ext>
              </a:extLst>
            </p:cNvPr>
            <p:cNvSpPr txBox="1"/>
            <p:nvPr/>
          </p:nvSpPr>
          <p:spPr>
            <a:xfrm>
              <a:off x="1767604" y="821240"/>
              <a:ext cx="346710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Caisses collées prêtes à l’emploi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1" name="Google Shape;645;p42">
              <a:extLst>
                <a:ext uri="{FF2B5EF4-FFF2-40B4-BE49-F238E27FC236}">
                  <a16:creationId xmlns:a16="http://schemas.microsoft.com/office/drawing/2014/main" id="{843C40C2-FE77-989F-16B5-D268BDDD2A3C}"/>
                </a:ext>
              </a:extLst>
            </p:cNvPr>
            <p:cNvSpPr txBox="1"/>
            <p:nvPr/>
          </p:nvSpPr>
          <p:spPr>
            <a:xfrm>
              <a:off x="804457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0700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F5DF9D8-1B90-96B0-814C-3BB3E344DC7B}"/>
              </a:ext>
            </a:extLst>
          </p:cNvPr>
          <p:cNvGrpSpPr/>
          <p:nvPr/>
        </p:nvGrpSpPr>
        <p:grpSpPr>
          <a:xfrm>
            <a:off x="1539967" y="4677825"/>
            <a:ext cx="5927629" cy="999923"/>
            <a:chOff x="804456" y="541534"/>
            <a:chExt cx="4445722" cy="749942"/>
          </a:xfrm>
        </p:grpSpPr>
        <p:sp>
          <p:nvSpPr>
            <p:cNvPr id="23" name="Google Shape;656;p42">
              <a:extLst>
                <a:ext uri="{FF2B5EF4-FFF2-40B4-BE49-F238E27FC236}">
                  <a16:creationId xmlns:a16="http://schemas.microsoft.com/office/drawing/2014/main" id="{11ED4837-5790-A190-456F-F49B36BAF8B7}"/>
                </a:ext>
              </a:extLst>
            </p:cNvPr>
            <p:cNvSpPr txBox="1"/>
            <p:nvPr/>
          </p:nvSpPr>
          <p:spPr>
            <a:xfrm>
              <a:off x="1783078" y="816876"/>
              <a:ext cx="346710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Emballage pour la vente au détail et commerce électronique 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4" name="Google Shape;645;p42">
              <a:extLst>
                <a:ext uri="{FF2B5EF4-FFF2-40B4-BE49-F238E27FC236}">
                  <a16:creationId xmlns:a16="http://schemas.microsoft.com/office/drawing/2014/main" id="{470A9D4E-1CD6-55DA-77EB-BB7AEDB77CCF}"/>
                </a:ext>
              </a:extLst>
            </p:cNvPr>
            <p:cNvSpPr txBox="1"/>
            <p:nvPr/>
          </p:nvSpPr>
          <p:spPr>
            <a:xfrm>
              <a:off x="804456" y="54153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0800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A66B09C6-B498-146D-1910-51D4FD561BB9}"/>
              </a:ext>
            </a:extLst>
          </p:cNvPr>
          <p:cNvGrpSpPr/>
          <p:nvPr/>
        </p:nvGrpSpPr>
        <p:grpSpPr>
          <a:xfrm>
            <a:off x="1539967" y="5557115"/>
            <a:ext cx="5927631" cy="665571"/>
            <a:chOff x="804457" y="796804"/>
            <a:chExt cx="4445723" cy="499178"/>
          </a:xfrm>
        </p:grpSpPr>
        <p:sp>
          <p:nvSpPr>
            <p:cNvPr id="26" name="Google Shape;656;p42">
              <a:extLst>
                <a:ext uri="{FF2B5EF4-FFF2-40B4-BE49-F238E27FC236}">
                  <a16:creationId xmlns:a16="http://schemas.microsoft.com/office/drawing/2014/main" id="{D7BFF979-4CBE-C3FC-E7FB-56A6D7BED4B9}"/>
                </a:ext>
              </a:extLst>
            </p:cNvPr>
            <p:cNvSpPr txBox="1"/>
            <p:nvPr/>
          </p:nvSpPr>
          <p:spPr>
            <a:xfrm>
              <a:off x="1783080" y="821382"/>
              <a:ext cx="346710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Conditionnement intérieur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7" name="Google Shape;645;p42">
              <a:extLst>
                <a:ext uri="{FF2B5EF4-FFF2-40B4-BE49-F238E27FC236}">
                  <a16:creationId xmlns:a16="http://schemas.microsoft.com/office/drawing/2014/main" id="{9E16658C-3BEB-0E29-5E6C-734F5F08F98C}"/>
                </a:ext>
              </a:extLst>
            </p:cNvPr>
            <p:cNvSpPr txBox="1"/>
            <p:nvPr/>
          </p:nvSpPr>
          <p:spPr>
            <a:xfrm>
              <a:off x="804457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0900</a:t>
              </a: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6BB19892-A78C-3F2E-C71A-4F81E00A7A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593" r="63667" b="22312"/>
          <a:stretch/>
        </p:blipFill>
        <p:spPr>
          <a:xfrm>
            <a:off x="8388103" y="5264212"/>
            <a:ext cx="1182615" cy="128414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3129A2F-751F-432D-C3C2-B6476292A7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313" r="5583" b="15720"/>
          <a:stretch/>
        </p:blipFill>
        <p:spPr>
          <a:xfrm>
            <a:off x="7267664" y="4498464"/>
            <a:ext cx="1008365" cy="132563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99A2A64-1C02-9B15-1E46-749739644EC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1167" r="4416" b="13826"/>
          <a:stretch/>
        </p:blipFill>
        <p:spPr>
          <a:xfrm>
            <a:off x="8469492" y="3724221"/>
            <a:ext cx="1019841" cy="134112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B0B75C1-BFFE-9A20-977F-C1311E4C71F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500" r="80405" b="15937"/>
          <a:stretch/>
        </p:blipFill>
        <p:spPr>
          <a:xfrm>
            <a:off x="6985318" y="2944295"/>
            <a:ext cx="1153653" cy="132563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A878B2C-ACD4-CE0A-93D4-8FE8A0F1543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2168" r="62583" b="23757"/>
          <a:stretch/>
        </p:blipFill>
        <p:spPr>
          <a:xfrm>
            <a:off x="8271505" y="2187953"/>
            <a:ext cx="1167455" cy="1284148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FDC19F8-314D-7651-3E21-B250F67F196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1081" r="25166" b="22159"/>
          <a:stretch/>
        </p:blipFill>
        <p:spPr>
          <a:xfrm>
            <a:off x="6782292" y="1452334"/>
            <a:ext cx="1116136" cy="1389833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BF564F12-327D-EA52-3457-677790C0B17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80726" r="4113" b="15341"/>
          <a:stretch/>
        </p:blipFill>
        <p:spPr>
          <a:xfrm>
            <a:off x="8175615" y="761696"/>
            <a:ext cx="1151272" cy="1414345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FB76F646-F380-BA8F-8895-19B635719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4380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21"/>
    </mc:Choice>
    <mc:Fallback xmlns="">
      <p:transition spd="slow" advTm="66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2510C-7D2C-3818-74AE-11F8D658C859}"/>
              </a:ext>
            </a:extLst>
          </p:cNvPr>
          <p:cNvGraphicFramePr>
            <a:graphicFrameLocks noGrp="1"/>
          </p:cNvGraphicFramePr>
          <p:nvPr/>
        </p:nvGraphicFramePr>
        <p:xfrm>
          <a:off x="625148" y="1333350"/>
          <a:ext cx="10941703" cy="4119376"/>
        </p:xfrm>
        <a:graphic>
          <a:graphicData uri="http://schemas.openxmlformats.org/drawingml/2006/table">
            <a:tbl>
              <a:tblPr firstRow="1" bandRow="1"/>
              <a:tblGrid>
                <a:gridCol w="9736660">
                  <a:extLst>
                    <a:ext uri="{9D8B030D-6E8A-4147-A177-3AD203B41FA5}">
                      <a16:colId xmlns:a16="http://schemas.microsoft.com/office/drawing/2014/main" val="3837289323"/>
                    </a:ext>
                  </a:extLst>
                </a:gridCol>
                <a:gridCol w="1205043">
                  <a:extLst>
                    <a:ext uri="{9D8B030D-6E8A-4147-A177-3AD203B41FA5}">
                      <a16:colId xmlns:a16="http://schemas.microsoft.com/office/drawing/2014/main" val="36126545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QUESTIONS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065479"/>
                  </a:ext>
                </a:extLst>
              </a:tr>
              <a:tr h="7189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chêne à une masse volumique supérieure à l’épicéa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Wingdings" panose="05000000000000000000" pitchFamily="2" charset="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54388721"/>
                  </a:ext>
                </a:extLst>
              </a:tr>
              <a:tr h="690664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bois est une matière élastique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49296596"/>
                  </a:ext>
                </a:extLst>
              </a:tr>
              <a:tr h="729574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Il y a plus de nœuds sur un bois choix 3 que sur un bois choix 0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86166623"/>
                  </a:ext>
                </a:extLst>
              </a:tr>
              <a:tr h="632298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contreplaqué a une masse volumique supérieure à celle du bois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81600276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Pour une commande importante, on peut faire fabriquer des panneaux de contreplaqué à dimension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64707020"/>
                  </a:ext>
                </a:extLst>
              </a:tr>
            </a:tbl>
          </a:graphicData>
        </a:graphic>
      </p:graphicFrame>
      <p:grpSp>
        <p:nvGrpSpPr>
          <p:cNvPr id="464" name="Google Shape;464;p31"/>
          <p:cNvGrpSpPr/>
          <p:nvPr/>
        </p:nvGrpSpPr>
        <p:grpSpPr>
          <a:xfrm rot="10445721" flipH="1">
            <a:off x="444662" y="306528"/>
            <a:ext cx="945420" cy="802193"/>
            <a:chOff x="8076238" y="467775"/>
            <a:chExt cx="709065" cy="601645"/>
          </a:xfrm>
        </p:grpSpPr>
        <p:sp>
          <p:nvSpPr>
            <p:cNvPr id="465" name="Google Shape;465;p31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66" name="Google Shape;466;p31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67" name="Google Shape;467;p31"/>
            <p:cNvCxnSpPr>
              <a:stCxn id="465" idx="2"/>
              <a:endCxn id="4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0A5690C9-0F01-06CE-C1E5-302EDF27C2F4}"/>
              </a:ext>
            </a:extLst>
          </p:cNvPr>
          <p:cNvSpPr txBox="1">
            <a:spLocks/>
          </p:cNvSpPr>
          <p:nvPr/>
        </p:nvSpPr>
        <p:spPr>
          <a:xfrm>
            <a:off x="2047487" y="138201"/>
            <a:ext cx="7508720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8530" algn="ctr">
              <a:lnSpc>
                <a:spcPct val="100000"/>
              </a:lnSpc>
            </a:pPr>
            <a:r>
              <a:rPr lang="fr-FR" sz="6400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  <a:cs typeface="Arial" panose="020B0604020202020204" pitchFamily="34" charset="0"/>
              </a:rPr>
              <a:t>Quizz Les matières</a:t>
            </a:r>
          </a:p>
        </p:txBody>
      </p:sp>
      <p:grpSp>
        <p:nvGrpSpPr>
          <p:cNvPr id="8" name="Google Shape;464;p31">
            <a:extLst>
              <a:ext uri="{FF2B5EF4-FFF2-40B4-BE49-F238E27FC236}">
                <a16:creationId xmlns:a16="http://schemas.microsoft.com/office/drawing/2014/main" id="{F7BA9F04-3348-09E5-51C0-2757751EEC58}"/>
              </a:ext>
            </a:extLst>
          </p:cNvPr>
          <p:cNvGrpSpPr/>
          <p:nvPr/>
        </p:nvGrpSpPr>
        <p:grpSpPr>
          <a:xfrm flipH="1">
            <a:off x="10886626" y="5444700"/>
            <a:ext cx="945420" cy="802193"/>
            <a:chOff x="8076238" y="467775"/>
            <a:chExt cx="709065" cy="601645"/>
          </a:xfrm>
        </p:grpSpPr>
        <p:sp>
          <p:nvSpPr>
            <p:cNvPr id="9" name="Google Shape;465;p31">
              <a:extLst>
                <a:ext uri="{FF2B5EF4-FFF2-40B4-BE49-F238E27FC236}">
                  <a16:creationId xmlns:a16="http://schemas.microsoft.com/office/drawing/2014/main" id="{44947EE0-EF0F-B9CA-C48E-E644B16572EF}"/>
                </a:ext>
              </a:extLst>
            </p:cNvPr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466;p31">
              <a:extLst>
                <a:ext uri="{FF2B5EF4-FFF2-40B4-BE49-F238E27FC236}">
                  <a16:creationId xmlns:a16="http://schemas.microsoft.com/office/drawing/2014/main" id="{B50B0D49-30D7-597C-4A67-CA8EAA7B439B}"/>
                </a:ext>
              </a:extLst>
            </p:cNvPr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" name="Google Shape;467;p31">
              <a:extLst>
                <a:ext uri="{FF2B5EF4-FFF2-40B4-BE49-F238E27FC236}">
                  <a16:creationId xmlns:a16="http://schemas.microsoft.com/office/drawing/2014/main" id="{C66255B8-AE70-ADA0-5619-D85674C53B8A}"/>
                </a:ext>
              </a:extLst>
            </p:cNvPr>
            <p:cNvCxnSpPr>
              <a:stCxn id="9" idx="2"/>
              <a:endCxn id="11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5233AFB5-8283-D3B2-085A-41B21C130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7538" y="1364429"/>
            <a:ext cx="367783" cy="43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C36154-D9A5-45FB-3E62-277065785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0274" y="1364429"/>
            <a:ext cx="378372" cy="43200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31BFB13-01A0-D7B9-7018-91383EF0EECC}"/>
              </a:ext>
            </a:extLst>
          </p:cNvPr>
          <p:cNvSpPr/>
          <p:nvPr/>
        </p:nvSpPr>
        <p:spPr>
          <a:xfrm>
            <a:off x="4065500" y="5804144"/>
            <a:ext cx="3292693" cy="523753"/>
          </a:xfrm>
          <a:prstGeom prst="roundRect">
            <a:avLst>
              <a:gd name="adj" fmla="val 29825"/>
            </a:avLst>
          </a:prstGeom>
          <a:gradFill>
            <a:gsLst>
              <a:gs pos="0">
                <a:schemeClr val="tx2">
                  <a:lumMod val="96000"/>
                </a:schemeClr>
              </a:gs>
              <a:gs pos="100000">
                <a:schemeClr val="tx2">
                  <a:lumMod val="7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latin typeface="Mulish" pitchFamily="2" charset="0"/>
              </a:rPr>
              <a:t>Réponses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7B0757-6F77-5009-93B0-E0329B380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436" y="1932141"/>
            <a:ext cx="490379" cy="576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8941092-E685-BB3C-C8E8-DAADD22BC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436" y="2627286"/>
            <a:ext cx="490379" cy="576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4BF3972-232D-AAC9-B17F-A76A7E097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436" y="3328996"/>
            <a:ext cx="490379" cy="576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49FD714-E867-9F44-FFB5-5CC32C5E6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0709" y="4009889"/>
            <a:ext cx="504496" cy="576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1EF462-C908-E24D-09CB-8DCFC9B9DD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0709" y="4672083"/>
            <a:ext cx="490379" cy="576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4E177B8-D5C4-9482-25CB-6E6580D7E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4034" y="15859"/>
            <a:ext cx="1819299" cy="1816287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AC966A3D-9B6B-BDEA-B4C8-5AF5EF8293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7836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628"/>
    </mc:Choice>
    <mc:Fallback xmlns="">
      <p:transition spd="slow" advTm="516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 isNarration="1"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6520" objId="20"/>
        <p14:triggerEvt type="onClick" time="11272" objId="20"/>
        <p14:triggerEvt type="onClick" time="17586" objId="20"/>
        <p14:triggerEvt type="onClick" time="25056" objId="20"/>
        <p14:triggerEvt type="onClick" time="37635" objId="20"/>
        <p14:triggerEvt type="onClick" time="42390" objId="20"/>
        <p14:triggerEvt type="onClick" time="45320" objId="20"/>
        <p14:triggerEvt type="onClick" time="46637" objId="20"/>
        <p14:triggerEvt type="onClick" time="48152" objId="20"/>
        <p14:triggerEvt type="onClick" time="49722" objId="20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2510C-7D2C-3818-74AE-11F8D658C859}"/>
              </a:ext>
            </a:extLst>
          </p:cNvPr>
          <p:cNvGraphicFramePr>
            <a:graphicFrameLocks noGrp="1"/>
          </p:cNvGraphicFramePr>
          <p:nvPr/>
        </p:nvGraphicFramePr>
        <p:xfrm>
          <a:off x="565223" y="1364430"/>
          <a:ext cx="10941703" cy="4761653"/>
        </p:xfrm>
        <a:graphic>
          <a:graphicData uri="http://schemas.openxmlformats.org/drawingml/2006/table">
            <a:tbl>
              <a:tblPr firstRow="1" bandRow="1"/>
              <a:tblGrid>
                <a:gridCol w="9736660">
                  <a:extLst>
                    <a:ext uri="{9D8B030D-6E8A-4147-A177-3AD203B41FA5}">
                      <a16:colId xmlns:a16="http://schemas.microsoft.com/office/drawing/2014/main" val="3837289323"/>
                    </a:ext>
                  </a:extLst>
                </a:gridCol>
                <a:gridCol w="1205043">
                  <a:extLst>
                    <a:ext uri="{9D8B030D-6E8A-4147-A177-3AD203B41FA5}">
                      <a16:colId xmlns:a16="http://schemas.microsoft.com/office/drawing/2014/main" val="36126545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QUESTIONS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36065479"/>
                  </a:ext>
                </a:extLst>
              </a:tr>
              <a:tr h="641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L’OSB est fabriqué avec des fibres longues de bois résineux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baseline="0" dirty="0">
                        <a:latin typeface="Wingdings" panose="05000000000000000000" pitchFamily="2" charset="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54388721"/>
                  </a:ext>
                </a:extLst>
              </a:tr>
              <a:tr h="719846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L’OSB est plus léger que le contreplaqué</a:t>
                      </a:r>
                    </a:p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49296596"/>
                  </a:ext>
                </a:extLst>
              </a:tr>
              <a:tr h="74782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Une caisse de masse nette 6 000 Kg sera en CP10 mm </a:t>
                      </a:r>
                    </a:p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barrée 22 mm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86166623"/>
                  </a:ext>
                </a:extLst>
              </a:tr>
              <a:tr h="818719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Une caisse de masse nette 12 000 Kg peut être en CP10 mm si une étude documentée est fournie par le bureau d’études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81600276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Il est autorisé d’utiliser des caisses en carton pour effectuer des envois labélisés avec la marque SEI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64707020"/>
                  </a:ext>
                </a:extLst>
              </a:tr>
            </a:tbl>
          </a:graphicData>
        </a:graphic>
      </p:graphicFrame>
      <p:grpSp>
        <p:nvGrpSpPr>
          <p:cNvPr id="464" name="Google Shape;464;p31"/>
          <p:cNvGrpSpPr/>
          <p:nvPr/>
        </p:nvGrpSpPr>
        <p:grpSpPr>
          <a:xfrm rot="10445721" flipH="1">
            <a:off x="444662" y="306528"/>
            <a:ext cx="945420" cy="802193"/>
            <a:chOff x="8076238" y="467775"/>
            <a:chExt cx="709065" cy="601645"/>
          </a:xfrm>
        </p:grpSpPr>
        <p:sp>
          <p:nvSpPr>
            <p:cNvPr id="465" name="Google Shape;465;p31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66" name="Google Shape;466;p31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67" name="Google Shape;467;p31"/>
            <p:cNvCxnSpPr>
              <a:stCxn id="465" idx="2"/>
              <a:endCxn id="4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0A5690C9-0F01-06CE-C1E5-302EDF27C2F4}"/>
              </a:ext>
            </a:extLst>
          </p:cNvPr>
          <p:cNvSpPr txBox="1">
            <a:spLocks/>
          </p:cNvSpPr>
          <p:nvPr/>
        </p:nvSpPr>
        <p:spPr>
          <a:xfrm>
            <a:off x="2047487" y="138201"/>
            <a:ext cx="7508720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8530" algn="ctr">
              <a:lnSpc>
                <a:spcPct val="100000"/>
              </a:lnSpc>
            </a:pPr>
            <a:r>
              <a:rPr lang="fr-FR" sz="6400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  <a:cs typeface="Arial" panose="020B0604020202020204" pitchFamily="34" charset="0"/>
              </a:rPr>
              <a:t>Quizz Les matières</a:t>
            </a:r>
          </a:p>
        </p:txBody>
      </p:sp>
      <p:grpSp>
        <p:nvGrpSpPr>
          <p:cNvPr id="8" name="Google Shape;464;p31">
            <a:extLst>
              <a:ext uri="{FF2B5EF4-FFF2-40B4-BE49-F238E27FC236}">
                <a16:creationId xmlns:a16="http://schemas.microsoft.com/office/drawing/2014/main" id="{F7BA9F04-3348-09E5-51C0-2757751EEC58}"/>
              </a:ext>
            </a:extLst>
          </p:cNvPr>
          <p:cNvGrpSpPr/>
          <p:nvPr/>
        </p:nvGrpSpPr>
        <p:grpSpPr>
          <a:xfrm flipH="1">
            <a:off x="10886626" y="5444700"/>
            <a:ext cx="945420" cy="802193"/>
            <a:chOff x="8076238" y="467775"/>
            <a:chExt cx="709065" cy="601645"/>
          </a:xfrm>
        </p:grpSpPr>
        <p:sp>
          <p:nvSpPr>
            <p:cNvPr id="9" name="Google Shape;465;p31">
              <a:extLst>
                <a:ext uri="{FF2B5EF4-FFF2-40B4-BE49-F238E27FC236}">
                  <a16:creationId xmlns:a16="http://schemas.microsoft.com/office/drawing/2014/main" id="{44947EE0-EF0F-B9CA-C48E-E644B16572EF}"/>
                </a:ext>
              </a:extLst>
            </p:cNvPr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466;p31">
              <a:extLst>
                <a:ext uri="{FF2B5EF4-FFF2-40B4-BE49-F238E27FC236}">
                  <a16:creationId xmlns:a16="http://schemas.microsoft.com/office/drawing/2014/main" id="{B50B0D49-30D7-597C-4A67-CA8EAA7B439B}"/>
                </a:ext>
              </a:extLst>
            </p:cNvPr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" name="Google Shape;467;p31">
              <a:extLst>
                <a:ext uri="{FF2B5EF4-FFF2-40B4-BE49-F238E27FC236}">
                  <a16:creationId xmlns:a16="http://schemas.microsoft.com/office/drawing/2014/main" id="{C66255B8-AE70-ADA0-5619-D85674C53B8A}"/>
                </a:ext>
              </a:extLst>
            </p:cNvPr>
            <p:cNvCxnSpPr>
              <a:stCxn id="9" idx="2"/>
              <a:endCxn id="11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5233AFB5-8283-D3B2-085A-41B21C130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7538" y="1364429"/>
            <a:ext cx="367783" cy="43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C36154-D9A5-45FB-3E62-277065785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0274" y="1364429"/>
            <a:ext cx="378372" cy="43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DEC4A89-E7A6-0172-CF7D-12E62FC37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7249" y="2823261"/>
            <a:ext cx="504496" cy="576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8CB7EDA-48FE-AA21-A128-555AE405C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4378" y="3605458"/>
            <a:ext cx="504496" cy="576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1389B20-F89F-4454-8631-B322F6190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436" y="5368103"/>
            <a:ext cx="490379" cy="57600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31BFB13-01A0-D7B9-7018-91383EF0EECC}"/>
              </a:ext>
            </a:extLst>
          </p:cNvPr>
          <p:cNvSpPr/>
          <p:nvPr/>
        </p:nvSpPr>
        <p:spPr>
          <a:xfrm>
            <a:off x="4389727" y="6256115"/>
            <a:ext cx="3292693" cy="523753"/>
          </a:xfrm>
          <a:prstGeom prst="roundRect">
            <a:avLst>
              <a:gd name="adj" fmla="val 29825"/>
            </a:avLst>
          </a:prstGeom>
          <a:gradFill>
            <a:gsLst>
              <a:gs pos="0">
                <a:schemeClr val="tx2">
                  <a:lumMod val="96000"/>
                </a:schemeClr>
              </a:gs>
              <a:gs pos="100000">
                <a:schemeClr val="tx2">
                  <a:lumMod val="7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latin typeface="Mulish" pitchFamily="2" charset="0"/>
              </a:rPr>
              <a:t>Réponses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081270-EE46-AF1C-25F6-FA5926A3F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1429" y="1918743"/>
            <a:ext cx="490379" cy="576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81AA049-04CE-B649-8C39-549B6D283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1366" y="4509297"/>
            <a:ext cx="490379" cy="576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853676E-FA55-D6C1-B896-C58DC3A1EE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4034" y="15859"/>
            <a:ext cx="1819299" cy="1816287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76AD185E-3BA4-EA1E-823A-2DA2713BC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8251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37"/>
    </mc:Choice>
    <mc:Fallback xmlns="">
      <p:transition spd="slow" advTm="34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4366" objId="20"/>
        <p14:triggerEvt type="onClick" time="8266" objId="20"/>
        <p14:triggerEvt type="onClick" time="14615" objId="20"/>
        <p14:triggerEvt type="onClick" time="21311" objId="20"/>
        <p14:triggerEvt type="onClick" time="28609" objId="20"/>
      </p14:showEvtLst>
    </p:ext>
  </p:extLst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nalisé 1">
      <a:majorFont>
        <a:latin typeface="Fjalla One"/>
        <a:ea typeface=""/>
        <a:cs typeface=""/>
      </a:majorFont>
      <a:minorFont>
        <a:latin typeface="Mulis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265</Words>
  <Application>Microsoft Office PowerPoint</Application>
  <PresentationFormat>Grand écran</PresentationFormat>
  <Paragraphs>47</Paragraphs>
  <Slides>8</Slides>
  <Notes>5</Notes>
  <HiddenSlides>0</HiddenSlides>
  <MMClips>8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Aptos</vt:lpstr>
      <vt:lpstr>Arial</vt:lpstr>
      <vt:lpstr>Fjalla One</vt:lpstr>
      <vt:lpstr>Mulish</vt:lpstr>
      <vt:lpstr>Mulish Medium</vt:lpstr>
      <vt:lpstr>Open Sans</vt:lpstr>
      <vt:lpstr>Wingdings</vt:lpstr>
      <vt:lpstr>Thème Office</vt:lpstr>
      <vt:lpstr>Les matières</vt:lpstr>
      <vt:lpstr>Le carton ondulé</vt:lpstr>
      <vt:lpstr>Le carton ondulé</vt:lpstr>
      <vt:lpstr>Le carton ondulé</vt:lpstr>
      <vt:lpstr>Le carton ondulé codification FEFCO</vt:lpstr>
      <vt:lpstr>Le carton ondulé codification FEFCO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matières</dc:title>
  <dc:creator>Pascal RAFIN</dc:creator>
  <cp:lastModifiedBy>Pascal RAFIN</cp:lastModifiedBy>
  <cp:revision>1</cp:revision>
  <dcterms:created xsi:type="dcterms:W3CDTF">2024-05-08T14:49:08Z</dcterms:created>
  <dcterms:modified xsi:type="dcterms:W3CDTF">2024-05-08T15:47:05Z</dcterms:modified>
</cp:coreProperties>
</file>