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AFIN" userId="048f1f18-226d-4ebb-a158-e49bed61c7a3" providerId="ADAL" clId="{B14826EB-7491-46B5-97BC-95312BF33CF1}"/>
    <pc:docChg chg="delSld modSld">
      <pc:chgData name="Pascal RAFIN" userId="048f1f18-226d-4ebb-a158-e49bed61c7a3" providerId="ADAL" clId="{B14826EB-7491-46B5-97BC-95312BF33CF1}" dt="2024-05-08T15:47:02.796" v="13" actId="20577"/>
      <pc:docMkLst>
        <pc:docMk/>
      </pc:docMkLst>
      <pc:sldChg chg="modSp mod">
        <pc:chgData name="Pascal RAFIN" userId="048f1f18-226d-4ebb-a158-e49bed61c7a3" providerId="ADAL" clId="{B14826EB-7491-46B5-97BC-95312BF33CF1}" dt="2024-05-08T15:47:02.796" v="13" actId="20577"/>
        <pc:sldMkLst>
          <pc:docMk/>
          <pc:sldMk cId="488411836" sldId="257"/>
        </pc:sldMkLst>
        <pc:spChg chg="mod">
          <ac:chgData name="Pascal RAFIN" userId="048f1f18-226d-4ebb-a158-e49bed61c7a3" providerId="ADAL" clId="{B14826EB-7491-46B5-97BC-95312BF33CF1}" dt="2024-05-08T15:46:36.084" v="5" actId="20577"/>
          <ac:spMkLst>
            <pc:docMk/>
            <pc:sldMk cId="488411836" sldId="257"/>
            <ac:spMk id="446" creationId="{00000000-0000-0000-0000-000000000000}"/>
          </ac:spMkLst>
        </pc:spChg>
        <pc:spChg chg="mod">
          <ac:chgData name="Pascal RAFIN" userId="048f1f18-226d-4ebb-a158-e49bed61c7a3" providerId="ADAL" clId="{B14826EB-7491-46B5-97BC-95312BF33CF1}" dt="2024-05-08T15:47:02.796" v="13" actId="20577"/>
          <ac:spMkLst>
            <pc:docMk/>
            <pc:sldMk cId="488411836" sldId="257"/>
            <ac:spMk id="447" creationId="{00000000-0000-0000-0000-000000000000}"/>
          </ac:spMkLst>
        </pc:spChg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721700134" sldId="258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2236695936" sldId="259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756291890" sldId="260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213295003" sldId="261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4264445212" sldId="262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2797484636" sldId="263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841920039" sldId="264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2472486124" sldId="265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745941605" sldId="266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443700100" sldId="267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990274580" sldId="268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4030239588" sldId="269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625388166" sldId="270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670641816" sldId="271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679711398" sldId="272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2026736141" sldId="273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4151091111" sldId="274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2657919028" sldId="275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811049242" sldId="276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4113859565" sldId="277"/>
        </pc:sldMkLst>
      </pc:sldChg>
      <pc:sldChg chg="del">
        <pc:chgData name="Pascal RAFIN" userId="048f1f18-226d-4ebb-a158-e49bed61c7a3" providerId="ADAL" clId="{B14826EB-7491-46B5-97BC-95312BF33CF1}" dt="2024-05-08T15:38:16.366" v="1" actId="47"/>
        <pc:sldMkLst>
          <pc:docMk/>
          <pc:sldMk cId="1235173251" sldId="278"/>
        </pc:sldMkLst>
      </pc:sldChg>
      <pc:sldMasterChg chg="delSldLayout">
        <pc:chgData name="Pascal RAFIN" userId="048f1f18-226d-4ebb-a158-e49bed61c7a3" providerId="ADAL" clId="{B14826EB-7491-46B5-97BC-95312BF33CF1}" dt="2024-05-08T15:38:16.366" v="1" actId="47"/>
        <pc:sldMasterMkLst>
          <pc:docMk/>
          <pc:sldMasterMk cId="4173825790" sldId="2147483730"/>
        </pc:sldMasterMkLst>
        <pc:sldLayoutChg chg="del">
          <pc:chgData name="Pascal RAFIN" userId="048f1f18-226d-4ebb-a158-e49bed61c7a3" providerId="ADAL" clId="{B14826EB-7491-46B5-97BC-95312BF33CF1}" dt="2024-05-08T15:38:16.366" v="1" actId="47"/>
          <pc:sldLayoutMkLst>
            <pc:docMk/>
            <pc:sldMasterMk cId="4173825790" sldId="2147483730"/>
            <pc:sldLayoutMk cId="4182985462" sldId="2147483752"/>
          </pc:sldLayoutMkLst>
        </pc:sldLayoutChg>
        <pc:sldLayoutChg chg="del">
          <pc:chgData name="Pascal RAFIN" userId="048f1f18-226d-4ebb-a158-e49bed61c7a3" providerId="ADAL" clId="{B14826EB-7491-46B5-97BC-95312BF33CF1}" dt="2024-05-08T15:38:16.366" v="1" actId="47"/>
          <pc:sldLayoutMkLst>
            <pc:docMk/>
            <pc:sldMasterMk cId="4173825790" sldId="2147483730"/>
            <pc:sldLayoutMk cId="838555819" sldId="21474837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1BE2-935B-4565-A17E-264A00DF3ED4}" type="datetimeFigureOut">
              <a:rPr lang="fr-FR" smtClean="0"/>
              <a:t>08/05/2024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1AAC4-6296-420F-B368-23C0D2C3C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0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63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56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77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0f41e192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0f41e192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16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subTitle" idx="1"/>
          </p:nvPr>
        </p:nvSpPr>
        <p:spPr>
          <a:xfrm>
            <a:off x="950967" y="1535667"/>
            <a:ext cx="7005200" cy="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24" name="Google Shape;124;p8"/>
          <p:cNvGrpSpPr/>
          <p:nvPr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25" name="Google Shape;125;p8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6" name="Google Shape;126;p8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8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" name="Google Shape;128;p8"/>
          <p:cNvGrpSpPr/>
          <p:nvPr/>
        </p:nvGrpSpPr>
        <p:grpSpPr>
          <a:xfrm flipH="1">
            <a:off x="10605693" y="5397996"/>
            <a:ext cx="945420" cy="802193"/>
            <a:chOff x="8076238" y="467775"/>
            <a:chExt cx="709065" cy="601645"/>
          </a:xfrm>
        </p:grpSpPr>
        <p:sp>
          <p:nvSpPr>
            <p:cNvPr id="129" name="Google Shape;129;p8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31" name="Google Shape;131;p8"/>
            <p:cNvCxnSpPr>
              <a:stCxn id="129" idx="2"/>
              <a:endCxn id="13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8"/>
          <p:cNvGrpSpPr/>
          <p:nvPr/>
        </p:nvGrpSpPr>
        <p:grpSpPr>
          <a:xfrm rot="10800000">
            <a:off x="10461334" y="368900"/>
            <a:ext cx="2521567" cy="1693317"/>
            <a:chOff x="-792175" y="1876250"/>
            <a:chExt cx="1891175" cy="1269988"/>
          </a:xfrm>
        </p:grpSpPr>
        <p:sp>
          <p:nvSpPr>
            <p:cNvPr id="133" name="Google Shape;133;p8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530A7BD-ADCA-3D2B-3C90-07CDA09850D5}"/>
              </a:ext>
            </a:extLst>
          </p:cNvPr>
          <p:cNvGrpSpPr/>
          <p:nvPr userDrawn="1"/>
        </p:nvGrpSpPr>
        <p:grpSpPr>
          <a:xfrm rot="1560025">
            <a:off x="11345765" y="5864800"/>
            <a:ext cx="983567" cy="854643"/>
            <a:chOff x="-119918" y="-381895"/>
            <a:chExt cx="1325300" cy="106326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5EDD840-0BC0-AF5A-FF3B-06C545403B56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2C08838-A3B1-79D4-4795-8344042DFCB9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322141E2-7D81-AEC0-0C46-0997E4E560E6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53B57DEB-8E51-4A57-2550-57193EB8D81A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F543256-765E-DBB1-A353-685036F05AE9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6406133" y="2171667"/>
            <a:ext cx="40224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subTitle" idx="2"/>
          </p:nvPr>
        </p:nvSpPr>
        <p:spPr>
          <a:xfrm>
            <a:off x="1763467" y="2171667"/>
            <a:ext cx="40224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15"/>
          <p:cNvGrpSpPr/>
          <p:nvPr/>
        </p:nvGrpSpPr>
        <p:grpSpPr>
          <a:xfrm>
            <a:off x="11512048" y="3393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219" name="Google Shape;219;p1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20" name="Google Shape;220;p1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FBFBA0-C8DE-E96C-A82E-FA15C4879E79}"/>
              </a:ext>
            </a:extLst>
          </p:cNvPr>
          <p:cNvGrpSpPr/>
          <p:nvPr userDrawn="1"/>
        </p:nvGrpSpPr>
        <p:grpSpPr>
          <a:xfrm rot="1560025">
            <a:off x="-10779" y="5923386"/>
            <a:ext cx="983567" cy="854643"/>
            <a:chOff x="-119918" y="-381895"/>
            <a:chExt cx="1325300" cy="106326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B9E9ADE-B068-1FDD-A8DE-B614E3F442C6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475CDF6-D9AE-5FB8-E8EB-D7A9AFC86A61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C8D22EB4-A580-FF0C-8CC6-ACFDDA391A60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7B69C6B3-922D-7479-D3C7-ECBFE05D398E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BAF3EB60-B7DE-6B90-84E2-08E9F95E099D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0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510833" y="1213000"/>
            <a:ext cx="4213200" cy="19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510833" y="3649400"/>
            <a:ext cx="42132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155" name="Google Shape;155;p10"/>
          <p:cNvSpPr>
            <a:spLocks noGrp="1"/>
          </p:cNvSpPr>
          <p:nvPr>
            <p:ph type="pic" idx="2"/>
          </p:nvPr>
        </p:nvSpPr>
        <p:spPr>
          <a:xfrm>
            <a:off x="6896733" y="1012200"/>
            <a:ext cx="3711600" cy="4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56" name="Google Shape;156;p10"/>
          <p:cNvGrpSpPr/>
          <p:nvPr/>
        </p:nvGrpSpPr>
        <p:grpSpPr>
          <a:xfrm rot="11859358">
            <a:off x="10838318" y="790934"/>
            <a:ext cx="945420" cy="802193"/>
            <a:chOff x="8076238" y="467775"/>
            <a:chExt cx="709065" cy="601645"/>
          </a:xfrm>
        </p:grpSpPr>
        <p:sp>
          <p:nvSpPr>
            <p:cNvPr id="157" name="Google Shape;157;p1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59" name="Google Shape;159;p10"/>
            <p:cNvCxnSpPr>
              <a:stCxn id="157" idx="2"/>
              <a:endCxn id="158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182;p12">
            <a:extLst>
              <a:ext uri="{FF2B5EF4-FFF2-40B4-BE49-F238E27FC236}">
                <a16:creationId xmlns:a16="http://schemas.microsoft.com/office/drawing/2014/main" id="{EE709F61-AAAB-46D3-7BEF-B4915DED6A73}"/>
              </a:ext>
            </a:extLst>
          </p:cNvPr>
          <p:cNvGrpSpPr/>
          <p:nvPr userDrawn="1"/>
        </p:nvGrpSpPr>
        <p:grpSpPr>
          <a:xfrm>
            <a:off x="-1042793" y="224219"/>
            <a:ext cx="2521567" cy="1693317"/>
            <a:chOff x="-792175" y="1876250"/>
            <a:chExt cx="1891175" cy="1269988"/>
          </a:xfrm>
        </p:grpSpPr>
        <p:sp>
          <p:nvSpPr>
            <p:cNvPr id="9" name="Google Shape;183;p12">
              <a:extLst>
                <a:ext uri="{FF2B5EF4-FFF2-40B4-BE49-F238E27FC236}">
                  <a16:creationId xmlns:a16="http://schemas.microsoft.com/office/drawing/2014/main" id="{4FFA9C96-5903-16F2-EBAF-D47B5903DB6C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184;p12">
              <a:extLst>
                <a:ext uri="{FF2B5EF4-FFF2-40B4-BE49-F238E27FC236}">
                  <a16:creationId xmlns:a16="http://schemas.microsoft.com/office/drawing/2014/main" id="{7B764B52-5C28-9BA5-6E2A-7C5ECB260927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185;p12">
              <a:extLst>
                <a:ext uri="{FF2B5EF4-FFF2-40B4-BE49-F238E27FC236}">
                  <a16:creationId xmlns:a16="http://schemas.microsoft.com/office/drawing/2014/main" id="{480C5BCE-9EA9-48B1-D025-DDCDD236E9B0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0C9B164-39D7-9224-760F-5C0A1C474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541" y="5845800"/>
            <a:ext cx="101202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-6375" y="-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5198287"/>
            <a:ext cx="12192000" cy="7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" name="Google Shape;210;p14">
            <a:extLst>
              <a:ext uri="{FF2B5EF4-FFF2-40B4-BE49-F238E27FC236}">
                <a16:creationId xmlns:a16="http://schemas.microsoft.com/office/drawing/2014/main" id="{4FC1301B-BA68-0421-0AB3-E6D447AD0087}"/>
              </a:ext>
            </a:extLst>
          </p:cNvPr>
          <p:cNvGrpSpPr/>
          <p:nvPr userDrawn="1"/>
        </p:nvGrpSpPr>
        <p:grpSpPr>
          <a:xfrm rot="2813046" flipH="1">
            <a:off x="10642658" y="5574257"/>
            <a:ext cx="1517385" cy="867155"/>
            <a:chOff x="-792175" y="1876250"/>
            <a:chExt cx="1891175" cy="1269988"/>
          </a:xfrm>
        </p:grpSpPr>
        <p:sp>
          <p:nvSpPr>
            <p:cNvPr id="3" name="Google Shape;211;p14">
              <a:extLst>
                <a:ext uri="{FF2B5EF4-FFF2-40B4-BE49-F238E27FC236}">
                  <a16:creationId xmlns:a16="http://schemas.microsoft.com/office/drawing/2014/main" id="{1C1D02C6-2F29-F5F9-E888-3A46216D33D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212;p14">
              <a:extLst>
                <a:ext uri="{FF2B5EF4-FFF2-40B4-BE49-F238E27FC236}">
                  <a16:creationId xmlns:a16="http://schemas.microsoft.com/office/drawing/2014/main" id="{BFAFA9F5-A623-D4CA-D806-8C8CB31E1FDF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213;p14">
              <a:extLst>
                <a:ext uri="{FF2B5EF4-FFF2-40B4-BE49-F238E27FC236}">
                  <a16:creationId xmlns:a16="http://schemas.microsoft.com/office/drawing/2014/main" id="{1000D513-273E-1D03-25F7-5063DEBABD79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FFF13B8-963D-E1DC-B0FA-D137B16799A5}"/>
              </a:ext>
            </a:extLst>
          </p:cNvPr>
          <p:cNvGrpSpPr/>
          <p:nvPr userDrawn="1"/>
        </p:nvGrpSpPr>
        <p:grpSpPr>
          <a:xfrm rot="1560025">
            <a:off x="26544" y="5831018"/>
            <a:ext cx="983567" cy="854643"/>
            <a:chOff x="-119918" y="-381895"/>
            <a:chExt cx="1325300" cy="106326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1620F85-1502-4568-8309-11DFFF8A8AFA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48E39F14-BD2B-9B8C-8765-D13A919D2B7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0E66CCF-CD0D-D8EF-5269-DE354B69FF4D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B09B529-C5E8-F391-B8A7-A6BF77D10180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D5F07A2B-DE2A-319E-84C6-129A949B2F8A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49" r:id="rId3"/>
    <p:sldLayoutId id="2147483750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fefco.org/technical-information/fefco-cod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s://www.fefco.org/technical-information/fefco-code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97799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Les matières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6" y="4631233"/>
            <a:ext cx="7049493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/>
              <a:t>Les Cartons, 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118597" y="1480923"/>
            <a:ext cx="2841592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03 </a:t>
            </a:r>
            <a:r>
              <a:rPr lang="en">
                <a:solidFill>
                  <a:schemeClr val="accent1">
                    <a:lumMod val="75000"/>
                  </a:schemeClr>
                </a:solidFill>
              </a:rPr>
              <a:t>- 04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845883" y="4969568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8234751" y="1349568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1119597-5104-F984-E8DF-FA04217E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8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"/>
    </mc:Choice>
    <mc:Fallback xmlns="">
      <p:transition spd="slow" advTm="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7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7" name="Google Shape;557;p37"/>
          <p:cNvSpPr txBox="1">
            <a:spLocks noGrp="1"/>
          </p:cNvSpPr>
          <p:nvPr>
            <p:ph type="title"/>
          </p:nvPr>
        </p:nvSpPr>
        <p:spPr>
          <a:xfrm>
            <a:off x="0" y="2956823"/>
            <a:ext cx="12192000" cy="76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Le carton ondulé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58" name="Google Shape;558;p37"/>
          <p:cNvGrpSpPr/>
          <p:nvPr/>
        </p:nvGrpSpPr>
        <p:grpSpPr>
          <a:xfrm>
            <a:off x="11585855" y="74847"/>
            <a:ext cx="514400" cy="508000"/>
            <a:chOff x="6069775" y="4352925"/>
            <a:chExt cx="385800" cy="381000"/>
          </a:xfrm>
        </p:grpSpPr>
        <p:sp>
          <p:nvSpPr>
            <p:cNvPr id="559" name="Google Shape;559;p3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60" name="Google Shape;560;p3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9DDB6E-94B7-B096-B3CD-F18B90B4D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677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27">
        <p15:prstTrans prst="fallOver"/>
      </p:transition>
    </mc:Choice>
    <mc:Fallback xmlns="">
      <p:transition spd="slow" advTm="3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5"/>
          <p:cNvSpPr txBox="1">
            <a:spLocks noGrp="1"/>
          </p:cNvSpPr>
          <p:nvPr>
            <p:ph type="title"/>
          </p:nvPr>
        </p:nvSpPr>
        <p:spPr>
          <a:xfrm>
            <a:off x="1510833" y="1129259"/>
            <a:ext cx="4213200" cy="10500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carton ondulé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725697" y="2570113"/>
            <a:ext cx="5598467" cy="9375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Le carton est un papier dont, la masse au mètre carré est supérieure à 224 </a:t>
            </a:r>
          </a:p>
          <a:p>
            <a:pPr marL="0" indent="0"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Il est constitué de 2 feuilles planes extérieures appelées « </a:t>
            </a: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Couverture</a:t>
            </a: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 », </a:t>
            </a:r>
          </a:p>
          <a:p>
            <a:pPr marL="0" indent="0"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de feuilles planes intermédiaires appelées « </a:t>
            </a: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Médianes</a:t>
            </a: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 » et </a:t>
            </a:r>
          </a:p>
          <a:p>
            <a:pPr marL="0" indent="0">
              <a:buNone/>
            </a:pP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de feuilles ondulées formant des entretoises appelées « </a:t>
            </a:r>
            <a:r>
              <a:rPr lang="fr-FR" sz="2133" b="1" dirty="0">
                <a:solidFill>
                  <a:schemeClr val="accent1">
                    <a:lumMod val="75000"/>
                  </a:schemeClr>
                </a:solidFill>
              </a:rPr>
              <a:t>Cannelures</a:t>
            </a:r>
            <a:r>
              <a:rPr lang="fr-FR" sz="2133" dirty="0">
                <a:solidFill>
                  <a:schemeClr val="accent1">
                    <a:lumMod val="75000"/>
                  </a:schemeClr>
                </a:solidFill>
              </a:rPr>
              <a:t> ».</a:t>
            </a:r>
          </a:p>
        </p:txBody>
      </p:sp>
      <p:cxnSp>
        <p:nvCxnSpPr>
          <p:cNvPr id="523" name="Google Shape;523;p35"/>
          <p:cNvCxnSpPr/>
          <p:nvPr/>
        </p:nvCxnSpPr>
        <p:spPr>
          <a:xfrm>
            <a:off x="0" y="2449643"/>
            <a:ext cx="596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4" name="Google Shape;524;p35"/>
          <p:cNvGrpSpPr/>
          <p:nvPr/>
        </p:nvGrpSpPr>
        <p:grpSpPr>
          <a:xfrm>
            <a:off x="11345384" y="5930600"/>
            <a:ext cx="514400" cy="508000"/>
            <a:chOff x="6069775" y="4352925"/>
            <a:chExt cx="385800" cy="381000"/>
          </a:xfrm>
        </p:grpSpPr>
        <p:sp>
          <p:nvSpPr>
            <p:cNvPr id="525" name="Google Shape;525;p35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26" name="Google Shape;526;p35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35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2" name="Google Shape;522;p35"/>
          <p:cNvPicPr preferRelativeResize="0">
            <a:picLocks noGrp="1"/>
          </p:cNvPicPr>
          <p:nvPr>
            <p:ph type="pic" idx="2"/>
          </p:nvPr>
        </p:nvPicPr>
        <p:blipFill>
          <a:blip r:embed="rId5"/>
          <a:srcRect l="11606" r="11606"/>
          <a:stretch/>
        </p:blipFill>
        <p:spPr>
          <a:xfrm>
            <a:off x="7508240" y="982765"/>
            <a:ext cx="3512704" cy="48336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823D0B-0DEF-5345-0DC2-6519ED241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95" r="15212"/>
          <a:stretch/>
        </p:blipFill>
        <p:spPr>
          <a:xfrm>
            <a:off x="7000240" y="2710599"/>
            <a:ext cx="4213745" cy="335326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3175199-BF26-EDCB-DDB8-A7869F7E6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95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"/>
    </mc:Choice>
    <mc:Fallback xmlns="">
      <p:transition spd="slow" advTm="8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carton ondulé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CE1157-A44C-0810-1C42-951951AA6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" r="2500"/>
          <a:stretch/>
        </p:blipFill>
        <p:spPr>
          <a:xfrm>
            <a:off x="868560" y="1280344"/>
            <a:ext cx="9306560" cy="27994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BAE12C-3DBD-5B2A-A6D6-075DF1A00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34" y="4295173"/>
            <a:ext cx="9601892" cy="241347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9D8D4A-02A8-5653-E1D5-7C23DA8BF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53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carton ondulé codification FEFCO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0BABFE-E519-6165-1DA0-1AAF948F8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60" y="1843902"/>
            <a:ext cx="7597533" cy="167145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801F13C-5605-D735-6943-AC191C05DE61}"/>
              </a:ext>
            </a:extLst>
          </p:cNvPr>
          <p:cNvGrpSpPr/>
          <p:nvPr/>
        </p:nvGrpSpPr>
        <p:grpSpPr>
          <a:xfrm>
            <a:off x="1072611" y="1062405"/>
            <a:ext cx="5521229" cy="665571"/>
            <a:chOff x="804458" y="796804"/>
            <a:chExt cx="4140922" cy="499178"/>
          </a:xfrm>
        </p:grpSpPr>
        <p:sp>
          <p:nvSpPr>
            <p:cNvPr id="4" name="Google Shape;656;p42">
              <a:extLst>
                <a:ext uri="{FF2B5EF4-FFF2-40B4-BE49-F238E27FC236}">
                  <a16:creationId xmlns:a16="http://schemas.microsoft.com/office/drawing/2014/main" id="{659F5B2D-76CF-7397-B1D2-8CFED824C17B}"/>
                </a:ext>
              </a:extLst>
            </p:cNvPr>
            <p:cNvSpPr txBox="1"/>
            <p:nvPr/>
          </p:nvSpPr>
          <p:spPr>
            <a:xfrm>
              <a:off x="1737360" y="821382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Bobines, feuilles, plaques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645;p42">
              <a:extLst>
                <a:ext uri="{FF2B5EF4-FFF2-40B4-BE49-F238E27FC236}">
                  <a16:creationId xmlns:a16="http://schemas.microsoft.com/office/drawing/2014/main" id="{484F0691-1673-55B4-0D71-7535EC472B0B}"/>
                </a:ext>
              </a:extLst>
            </p:cNvPr>
            <p:cNvSpPr txBox="1"/>
            <p:nvPr/>
          </p:nvSpPr>
          <p:spPr>
            <a:xfrm>
              <a:off x="804458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O100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1B37E71-D916-3577-10BC-3070AA28D461}"/>
              </a:ext>
            </a:extLst>
          </p:cNvPr>
          <p:cNvGrpSpPr/>
          <p:nvPr/>
        </p:nvGrpSpPr>
        <p:grpSpPr>
          <a:xfrm>
            <a:off x="1072611" y="3620509"/>
            <a:ext cx="5521229" cy="665571"/>
            <a:chOff x="804458" y="796804"/>
            <a:chExt cx="4140922" cy="499178"/>
          </a:xfrm>
        </p:grpSpPr>
        <p:sp>
          <p:nvSpPr>
            <p:cNvPr id="8" name="Google Shape;656;p42">
              <a:extLst>
                <a:ext uri="{FF2B5EF4-FFF2-40B4-BE49-F238E27FC236}">
                  <a16:creationId xmlns:a16="http://schemas.microsoft.com/office/drawing/2014/main" id="{34264F3F-4B5C-E75D-06E4-0C255F839E2E}"/>
                </a:ext>
              </a:extLst>
            </p:cNvPr>
            <p:cNvSpPr txBox="1"/>
            <p:nvPr/>
          </p:nvSpPr>
          <p:spPr>
            <a:xfrm>
              <a:off x="1737360" y="821382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Caisses à rabat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9" name="Google Shape;645;p42">
              <a:extLst>
                <a:ext uri="{FF2B5EF4-FFF2-40B4-BE49-F238E27FC236}">
                  <a16:creationId xmlns:a16="http://schemas.microsoft.com/office/drawing/2014/main" id="{3E654537-15AA-7206-1467-E76A8D00044F}"/>
                </a:ext>
              </a:extLst>
            </p:cNvPr>
            <p:cNvSpPr txBox="1"/>
            <p:nvPr/>
          </p:nvSpPr>
          <p:spPr>
            <a:xfrm>
              <a:off x="804458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0200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1AA3BB66-01D6-7D43-DA2B-2C388C018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960" y="4472271"/>
            <a:ext cx="7663731" cy="1686021"/>
          </a:xfrm>
          <a:prstGeom prst="rect">
            <a:avLst/>
          </a:prstGeom>
        </p:spPr>
      </p:pic>
      <p:pic>
        <p:nvPicPr>
          <p:cNvPr id="13" name="Image 12">
            <a:hlinkClick r:id="rId6"/>
            <a:extLst>
              <a:ext uri="{FF2B5EF4-FFF2-40B4-BE49-F238E27FC236}">
                <a16:creationId xmlns:a16="http://schemas.microsoft.com/office/drawing/2014/main" id="{5F19BD65-E58A-A4F1-9C61-9838AF588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715" y="2346960"/>
            <a:ext cx="2081735" cy="281432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B3006E2-B4E0-EA18-A41B-57F1C8493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75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8"/>
    </mc:Choice>
    <mc:Fallback xmlns="">
      <p:transition spd="slow" advTm="6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F50D483-A288-E23C-2E38-4D15E46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0" y="230215"/>
            <a:ext cx="10272000" cy="763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carton ondulé codification FEFCO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801F13C-5605-D735-6943-AC191C05DE61}"/>
              </a:ext>
            </a:extLst>
          </p:cNvPr>
          <p:cNvGrpSpPr/>
          <p:nvPr/>
        </p:nvGrpSpPr>
        <p:grpSpPr>
          <a:xfrm>
            <a:off x="1539969" y="1205847"/>
            <a:ext cx="5602505" cy="668935"/>
            <a:chOff x="804458" y="796804"/>
            <a:chExt cx="4201879" cy="498900"/>
          </a:xfrm>
        </p:grpSpPr>
        <p:sp>
          <p:nvSpPr>
            <p:cNvPr id="4" name="Google Shape;656;p42">
              <a:extLst>
                <a:ext uri="{FF2B5EF4-FFF2-40B4-BE49-F238E27FC236}">
                  <a16:creationId xmlns:a16="http://schemas.microsoft.com/office/drawing/2014/main" id="{659F5B2D-76CF-7397-B1D2-8CFED824C17B}"/>
                </a:ext>
              </a:extLst>
            </p:cNvPr>
            <p:cNvSpPr txBox="1"/>
            <p:nvPr/>
          </p:nvSpPr>
          <p:spPr>
            <a:xfrm>
              <a:off x="1798317" y="821104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Caisses télescopiques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645;p42">
              <a:extLst>
                <a:ext uri="{FF2B5EF4-FFF2-40B4-BE49-F238E27FC236}">
                  <a16:creationId xmlns:a16="http://schemas.microsoft.com/office/drawing/2014/main" id="{484F0691-1673-55B4-0D71-7535EC472B0B}"/>
                </a:ext>
              </a:extLst>
            </p:cNvPr>
            <p:cNvSpPr txBox="1"/>
            <p:nvPr/>
          </p:nvSpPr>
          <p:spPr>
            <a:xfrm>
              <a:off x="804458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0300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1B37E71-D916-3577-10BC-3070AA28D461}"/>
              </a:ext>
            </a:extLst>
          </p:cNvPr>
          <p:cNvGrpSpPr/>
          <p:nvPr/>
        </p:nvGrpSpPr>
        <p:grpSpPr>
          <a:xfrm>
            <a:off x="1539969" y="1882547"/>
            <a:ext cx="5602505" cy="665192"/>
            <a:chOff x="804458" y="796804"/>
            <a:chExt cx="4201879" cy="498894"/>
          </a:xfrm>
        </p:grpSpPr>
        <p:sp>
          <p:nvSpPr>
            <p:cNvPr id="8" name="Google Shape;656;p42">
              <a:extLst>
                <a:ext uri="{FF2B5EF4-FFF2-40B4-BE49-F238E27FC236}">
                  <a16:creationId xmlns:a16="http://schemas.microsoft.com/office/drawing/2014/main" id="{34264F3F-4B5C-E75D-06E4-0C255F839E2E}"/>
                </a:ext>
              </a:extLst>
            </p:cNvPr>
            <p:cNvSpPr txBox="1"/>
            <p:nvPr/>
          </p:nvSpPr>
          <p:spPr>
            <a:xfrm>
              <a:off x="1798317" y="821098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Enveloppe et plateaux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9" name="Google Shape;645;p42">
              <a:extLst>
                <a:ext uri="{FF2B5EF4-FFF2-40B4-BE49-F238E27FC236}">
                  <a16:creationId xmlns:a16="http://schemas.microsoft.com/office/drawing/2014/main" id="{3E654537-15AA-7206-1467-E76A8D00044F}"/>
                </a:ext>
              </a:extLst>
            </p:cNvPr>
            <p:cNvSpPr txBox="1"/>
            <p:nvPr/>
          </p:nvSpPr>
          <p:spPr>
            <a:xfrm>
              <a:off x="804458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0400</a:t>
              </a:r>
            </a:p>
          </p:txBody>
        </p:sp>
      </p:grp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FFDD6DBB-B3B6-9DDC-9DA0-07F721420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15" y="2346960"/>
            <a:ext cx="2081735" cy="281432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F843A5A5-4D5E-3FA3-AE46-B1228A938AC1}"/>
              </a:ext>
            </a:extLst>
          </p:cNvPr>
          <p:cNvGrpSpPr/>
          <p:nvPr/>
        </p:nvGrpSpPr>
        <p:grpSpPr>
          <a:xfrm>
            <a:off x="1539969" y="2580510"/>
            <a:ext cx="5602505" cy="645897"/>
            <a:chOff x="804458" y="796804"/>
            <a:chExt cx="4201879" cy="484423"/>
          </a:xfrm>
        </p:grpSpPr>
        <p:sp>
          <p:nvSpPr>
            <p:cNvPr id="14" name="Google Shape;656;p42">
              <a:extLst>
                <a:ext uri="{FF2B5EF4-FFF2-40B4-BE49-F238E27FC236}">
                  <a16:creationId xmlns:a16="http://schemas.microsoft.com/office/drawing/2014/main" id="{3E640227-E614-25A0-4E8F-6D62D0A96D79}"/>
                </a:ext>
              </a:extLst>
            </p:cNvPr>
            <p:cNvSpPr txBox="1"/>
            <p:nvPr/>
          </p:nvSpPr>
          <p:spPr>
            <a:xfrm>
              <a:off x="1798317" y="806627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Boites coulissantes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" name="Google Shape;645;p42">
              <a:extLst>
                <a:ext uri="{FF2B5EF4-FFF2-40B4-BE49-F238E27FC236}">
                  <a16:creationId xmlns:a16="http://schemas.microsoft.com/office/drawing/2014/main" id="{F48763E6-CC20-84F8-EBCF-9D4072910EB9}"/>
                </a:ext>
              </a:extLst>
            </p:cNvPr>
            <p:cNvSpPr txBox="1"/>
            <p:nvPr/>
          </p:nvSpPr>
          <p:spPr>
            <a:xfrm>
              <a:off x="804458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0500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4A51AAA-B4AB-4548-A4F8-1977F5DE81DE}"/>
              </a:ext>
            </a:extLst>
          </p:cNvPr>
          <p:cNvGrpSpPr/>
          <p:nvPr/>
        </p:nvGrpSpPr>
        <p:grpSpPr>
          <a:xfrm>
            <a:off x="1539967" y="3281900"/>
            <a:ext cx="5571715" cy="665381"/>
            <a:chOff x="804457" y="796804"/>
            <a:chExt cx="4178786" cy="499036"/>
          </a:xfrm>
        </p:grpSpPr>
        <p:sp>
          <p:nvSpPr>
            <p:cNvPr id="17" name="Google Shape;656;p42">
              <a:extLst>
                <a:ext uri="{FF2B5EF4-FFF2-40B4-BE49-F238E27FC236}">
                  <a16:creationId xmlns:a16="http://schemas.microsoft.com/office/drawing/2014/main" id="{1AD10A0A-8842-82D3-5E44-B26BE81CC2F7}"/>
                </a:ext>
              </a:extLst>
            </p:cNvPr>
            <p:cNvSpPr txBox="1"/>
            <p:nvPr/>
          </p:nvSpPr>
          <p:spPr>
            <a:xfrm>
              <a:off x="1775223" y="821240"/>
              <a:ext cx="320802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Caisses rigides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8" name="Google Shape;645;p42">
              <a:extLst>
                <a:ext uri="{FF2B5EF4-FFF2-40B4-BE49-F238E27FC236}">
                  <a16:creationId xmlns:a16="http://schemas.microsoft.com/office/drawing/2014/main" id="{C833D5EA-779E-65C6-0EBD-4055851507EE}"/>
                </a:ext>
              </a:extLst>
            </p:cNvPr>
            <p:cNvSpPr txBox="1"/>
            <p:nvPr/>
          </p:nvSpPr>
          <p:spPr>
            <a:xfrm>
              <a:off x="804457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0600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7BBF2BC-21E1-B4AD-3394-5851ED1C62E0}"/>
              </a:ext>
            </a:extLst>
          </p:cNvPr>
          <p:cNvGrpSpPr/>
          <p:nvPr/>
        </p:nvGrpSpPr>
        <p:grpSpPr>
          <a:xfrm>
            <a:off x="1539969" y="3979863"/>
            <a:ext cx="5906996" cy="665381"/>
            <a:chOff x="804457" y="796804"/>
            <a:chExt cx="4430247" cy="499036"/>
          </a:xfrm>
        </p:grpSpPr>
        <p:sp>
          <p:nvSpPr>
            <p:cNvPr id="20" name="Google Shape;656;p42">
              <a:extLst>
                <a:ext uri="{FF2B5EF4-FFF2-40B4-BE49-F238E27FC236}">
                  <a16:creationId xmlns:a16="http://schemas.microsoft.com/office/drawing/2014/main" id="{A88352F5-F974-B1B0-3218-C86CBC289C02}"/>
                </a:ext>
              </a:extLst>
            </p:cNvPr>
            <p:cNvSpPr txBox="1"/>
            <p:nvPr/>
          </p:nvSpPr>
          <p:spPr>
            <a:xfrm>
              <a:off x="1767604" y="821240"/>
              <a:ext cx="34671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Caisses collées prêtes à l’emploi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21" name="Google Shape;645;p42">
              <a:extLst>
                <a:ext uri="{FF2B5EF4-FFF2-40B4-BE49-F238E27FC236}">
                  <a16:creationId xmlns:a16="http://schemas.microsoft.com/office/drawing/2014/main" id="{843C40C2-FE77-989F-16B5-D268BDDD2A3C}"/>
                </a:ext>
              </a:extLst>
            </p:cNvPr>
            <p:cNvSpPr txBox="1"/>
            <p:nvPr/>
          </p:nvSpPr>
          <p:spPr>
            <a:xfrm>
              <a:off x="804457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0700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F5DF9D8-1B90-96B0-814C-3BB3E344DC7B}"/>
              </a:ext>
            </a:extLst>
          </p:cNvPr>
          <p:cNvGrpSpPr/>
          <p:nvPr/>
        </p:nvGrpSpPr>
        <p:grpSpPr>
          <a:xfrm>
            <a:off x="1539967" y="4677825"/>
            <a:ext cx="5927629" cy="999923"/>
            <a:chOff x="804456" y="541534"/>
            <a:chExt cx="4445722" cy="749942"/>
          </a:xfrm>
        </p:grpSpPr>
        <p:sp>
          <p:nvSpPr>
            <p:cNvPr id="23" name="Google Shape;656;p42">
              <a:extLst>
                <a:ext uri="{FF2B5EF4-FFF2-40B4-BE49-F238E27FC236}">
                  <a16:creationId xmlns:a16="http://schemas.microsoft.com/office/drawing/2014/main" id="{11ED4837-5790-A190-456F-F49B36BAF8B7}"/>
                </a:ext>
              </a:extLst>
            </p:cNvPr>
            <p:cNvSpPr txBox="1"/>
            <p:nvPr/>
          </p:nvSpPr>
          <p:spPr>
            <a:xfrm>
              <a:off x="1783078" y="816876"/>
              <a:ext cx="34671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Emballage pour la vente au détail et commerce électronique 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24" name="Google Shape;645;p42">
              <a:extLst>
                <a:ext uri="{FF2B5EF4-FFF2-40B4-BE49-F238E27FC236}">
                  <a16:creationId xmlns:a16="http://schemas.microsoft.com/office/drawing/2014/main" id="{470A9D4E-1CD6-55DA-77EB-BB7AEDB77CCF}"/>
                </a:ext>
              </a:extLst>
            </p:cNvPr>
            <p:cNvSpPr txBox="1"/>
            <p:nvPr/>
          </p:nvSpPr>
          <p:spPr>
            <a:xfrm>
              <a:off x="804456" y="54153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0800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66B09C6-B498-146D-1910-51D4FD561BB9}"/>
              </a:ext>
            </a:extLst>
          </p:cNvPr>
          <p:cNvGrpSpPr/>
          <p:nvPr/>
        </p:nvGrpSpPr>
        <p:grpSpPr>
          <a:xfrm>
            <a:off x="1539967" y="5557115"/>
            <a:ext cx="5927631" cy="665571"/>
            <a:chOff x="804457" y="796804"/>
            <a:chExt cx="4445723" cy="499178"/>
          </a:xfrm>
        </p:grpSpPr>
        <p:sp>
          <p:nvSpPr>
            <p:cNvPr id="26" name="Google Shape;656;p42">
              <a:extLst>
                <a:ext uri="{FF2B5EF4-FFF2-40B4-BE49-F238E27FC236}">
                  <a16:creationId xmlns:a16="http://schemas.microsoft.com/office/drawing/2014/main" id="{D7BFF979-4CBE-C3FC-E7FB-56A6D7BED4B9}"/>
                </a:ext>
              </a:extLst>
            </p:cNvPr>
            <p:cNvSpPr txBox="1"/>
            <p:nvPr/>
          </p:nvSpPr>
          <p:spPr>
            <a:xfrm>
              <a:off x="1783080" y="821382"/>
              <a:ext cx="34671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tx2">
                    <a:lumMod val="75000"/>
                  </a:schemeClr>
                </a:buClr>
              </a:pPr>
              <a:r>
                <a:rPr lang="fr-FR" sz="2133" dirty="0">
                  <a:solidFill>
                    <a:schemeClr val="accent1">
                      <a:lumMod val="75000"/>
                    </a:schemeClr>
                  </a:solidFill>
                  <a:latin typeface="Mulish Medium"/>
                  <a:ea typeface="Mulish Medium"/>
                  <a:cs typeface="Mulish Medium"/>
                  <a:sym typeface="Mulish Medium"/>
                </a:rPr>
                <a:t>Conditionnement intérieur</a:t>
              </a:r>
              <a:endParaRPr lang="en" sz="2133" b="1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27" name="Google Shape;645;p42">
              <a:extLst>
                <a:ext uri="{FF2B5EF4-FFF2-40B4-BE49-F238E27FC236}">
                  <a16:creationId xmlns:a16="http://schemas.microsoft.com/office/drawing/2014/main" id="{9E16658C-3BEB-0E29-5E6C-734F5F08F98C}"/>
                </a:ext>
              </a:extLst>
            </p:cNvPr>
            <p:cNvSpPr txBox="1"/>
            <p:nvPr/>
          </p:nvSpPr>
          <p:spPr>
            <a:xfrm>
              <a:off x="804457" y="796804"/>
              <a:ext cx="1734935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r>
                <a:rPr lang="en" sz="2133" b="1" dirty="0">
                  <a:solidFill>
                    <a:schemeClr val="accent1">
                      <a:lumMod val="75000"/>
                    </a:schemeClr>
                  </a:solidFill>
                  <a:latin typeface="Fjalla One"/>
                  <a:ea typeface="Fjalla One"/>
                  <a:cs typeface="Fjalla One"/>
                  <a:sym typeface="Fjalla One"/>
                </a:rPr>
                <a:t>Code 0900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6BB19892-A78C-3F2E-C71A-4F81E00A7A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93" r="63667" b="22312"/>
          <a:stretch/>
        </p:blipFill>
        <p:spPr>
          <a:xfrm>
            <a:off x="8388103" y="5264212"/>
            <a:ext cx="1182615" cy="12841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3129A2F-751F-432D-C3C2-B6476292A7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13" r="5583" b="15720"/>
          <a:stretch/>
        </p:blipFill>
        <p:spPr>
          <a:xfrm>
            <a:off x="7267664" y="4498464"/>
            <a:ext cx="1008365" cy="132563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99A2A64-1C02-9B15-1E46-749739644E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167" r="4416" b="13826"/>
          <a:stretch/>
        </p:blipFill>
        <p:spPr>
          <a:xfrm>
            <a:off x="8469492" y="3724221"/>
            <a:ext cx="1019841" cy="134112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B0B75C1-BFFE-9A20-977F-C1311E4C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" r="80405" b="15937"/>
          <a:stretch/>
        </p:blipFill>
        <p:spPr>
          <a:xfrm>
            <a:off x="6985318" y="2944295"/>
            <a:ext cx="1153653" cy="132563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A878B2C-ACD4-CE0A-93D4-8FE8A0F1543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168" r="62583" b="23757"/>
          <a:stretch/>
        </p:blipFill>
        <p:spPr>
          <a:xfrm>
            <a:off x="8271505" y="2187953"/>
            <a:ext cx="1167455" cy="12841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FDC19F8-314D-7651-3E21-B250F67F19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1081" r="25166" b="22159"/>
          <a:stretch/>
        </p:blipFill>
        <p:spPr>
          <a:xfrm>
            <a:off x="6782292" y="1452334"/>
            <a:ext cx="1116136" cy="138983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F564F12-327D-EA52-3457-677790C0B1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726" r="4113" b="15341"/>
          <a:stretch/>
        </p:blipFill>
        <p:spPr>
          <a:xfrm>
            <a:off x="8175615" y="761696"/>
            <a:ext cx="1151272" cy="141434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B76F646-F380-BA8F-8895-19B635719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38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1"/>
    </mc:Choice>
    <mc:Fallback xmlns="">
      <p:transition spd="slow" advTm="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F2510C-7D2C-3818-74AE-11F8D658C859}"/>
              </a:ext>
            </a:extLst>
          </p:cNvPr>
          <p:cNvGraphicFramePr>
            <a:graphicFrameLocks noGrp="1"/>
          </p:cNvGraphicFramePr>
          <p:nvPr/>
        </p:nvGraphicFramePr>
        <p:xfrm>
          <a:off x="625148" y="1333350"/>
          <a:ext cx="10941703" cy="4119376"/>
        </p:xfrm>
        <a:graphic>
          <a:graphicData uri="http://schemas.openxmlformats.org/drawingml/2006/table">
            <a:tbl>
              <a:tblPr firstRow="1" bandRow="1"/>
              <a:tblGrid>
                <a:gridCol w="9736660">
                  <a:extLst>
                    <a:ext uri="{9D8B030D-6E8A-4147-A177-3AD203B41FA5}">
                      <a16:colId xmlns:a16="http://schemas.microsoft.com/office/drawing/2014/main" val="3837289323"/>
                    </a:ext>
                  </a:extLst>
                </a:gridCol>
                <a:gridCol w="1205043">
                  <a:extLst>
                    <a:ext uri="{9D8B030D-6E8A-4147-A177-3AD203B41FA5}">
                      <a16:colId xmlns:a16="http://schemas.microsoft.com/office/drawing/2014/main" val="36126545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QUESTIONS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65479"/>
                  </a:ext>
                </a:extLst>
              </a:tr>
              <a:tr h="71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Le chêne à une masse volumique supérieure à l’épicéa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54388721"/>
                  </a:ext>
                </a:extLst>
              </a:tr>
              <a:tr h="690664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Le bois est une matière élastique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9296596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Il y a plus de nœuds sur un bois choix 3 que sur un bois choix 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6166623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Le contreplaqué a une masse volumique supérieure à celle du bois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160027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Pour une commande importante, on peut faire fabriquer des panneaux de contreplaqué à dimension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64707020"/>
                  </a:ext>
                </a:extLst>
              </a:tr>
            </a:tbl>
          </a:graphicData>
        </a:graphic>
      </p:graphicFrame>
      <p:grpSp>
        <p:nvGrpSpPr>
          <p:cNvPr id="464" name="Google Shape;464;p31"/>
          <p:cNvGrpSpPr/>
          <p:nvPr/>
        </p:nvGrpSpPr>
        <p:grpSpPr>
          <a:xfrm rot="10445721" flipH="1">
            <a:off x="444662" y="306528"/>
            <a:ext cx="945420" cy="802193"/>
            <a:chOff x="8076238" y="467775"/>
            <a:chExt cx="709065" cy="601645"/>
          </a:xfrm>
        </p:grpSpPr>
        <p:sp>
          <p:nvSpPr>
            <p:cNvPr id="465" name="Google Shape;465;p31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67" name="Google Shape;467;p31"/>
            <p:cNvCxnSpPr>
              <a:stCxn id="465" idx="2"/>
              <a:endCxn id="466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0A5690C9-0F01-06CE-C1E5-302EDF27C2F4}"/>
              </a:ext>
            </a:extLst>
          </p:cNvPr>
          <p:cNvSpPr txBox="1">
            <a:spLocks/>
          </p:cNvSpPr>
          <p:nvPr/>
        </p:nvSpPr>
        <p:spPr>
          <a:xfrm>
            <a:off x="2047487" y="138201"/>
            <a:ext cx="7508720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530" algn="ctr">
              <a:lnSpc>
                <a:spcPct val="100000"/>
              </a:lnSpc>
            </a:pPr>
            <a:r>
              <a:rPr lang="fr-FR" sz="6400" b="1" dirty="0">
                <a:solidFill>
                  <a:schemeClr val="accent1">
                    <a:lumMod val="75000"/>
                  </a:schemeClr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Quizz Les matières</a:t>
            </a:r>
          </a:p>
        </p:txBody>
      </p:sp>
      <p:grpSp>
        <p:nvGrpSpPr>
          <p:cNvPr id="8" name="Google Shape;464;p31">
            <a:extLst>
              <a:ext uri="{FF2B5EF4-FFF2-40B4-BE49-F238E27FC236}">
                <a16:creationId xmlns:a16="http://schemas.microsoft.com/office/drawing/2014/main" id="{F7BA9F04-3348-09E5-51C0-2757751EEC58}"/>
              </a:ext>
            </a:extLst>
          </p:cNvPr>
          <p:cNvGrpSpPr/>
          <p:nvPr/>
        </p:nvGrpSpPr>
        <p:grpSpPr>
          <a:xfrm flipH="1">
            <a:off x="10886626" y="5444700"/>
            <a:ext cx="945420" cy="802193"/>
            <a:chOff x="8076238" y="467775"/>
            <a:chExt cx="709065" cy="601645"/>
          </a:xfrm>
        </p:grpSpPr>
        <p:sp>
          <p:nvSpPr>
            <p:cNvPr id="9" name="Google Shape;465;p31">
              <a:extLst>
                <a:ext uri="{FF2B5EF4-FFF2-40B4-BE49-F238E27FC236}">
                  <a16:creationId xmlns:a16="http://schemas.microsoft.com/office/drawing/2014/main" id="{44947EE0-EF0F-B9CA-C48E-E644B16572EF}"/>
                </a:ext>
              </a:extLst>
            </p:cNvPr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466;p31">
              <a:extLst>
                <a:ext uri="{FF2B5EF4-FFF2-40B4-BE49-F238E27FC236}">
                  <a16:creationId xmlns:a16="http://schemas.microsoft.com/office/drawing/2014/main" id="{B50B0D49-30D7-597C-4A67-CA8EAA7B439B}"/>
                </a:ext>
              </a:extLst>
            </p:cNvPr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" name="Google Shape;467;p31">
              <a:extLst>
                <a:ext uri="{FF2B5EF4-FFF2-40B4-BE49-F238E27FC236}">
                  <a16:creationId xmlns:a16="http://schemas.microsoft.com/office/drawing/2014/main" id="{C66255B8-AE70-ADA0-5619-D85674C53B8A}"/>
                </a:ext>
              </a:extLst>
            </p:cNvPr>
            <p:cNvCxnSpPr>
              <a:stCxn id="9" idx="2"/>
              <a:endCxn id="11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233AFB5-8283-D3B2-085A-41B21C130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538" y="1364429"/>
            <a:ext cx="367783" cy="43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C36154-D9A5-45FB-3E62-277065785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0274" y="1364429"/>
            <a:ext cx="378372" cy="43200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31BFB13-01A0-D7B9-7018-91383EF0EECC}"/>
              </a:ext>
            </a:extLst>
          </p:cNvPr>
          <p:cNvSpPr/>
          <p:nvPr/>
        </p:nvSpPr>
        <p:spPr>
          <a:xfrm>
            <a:off x="4065500" y="5804144"/>
            <a:ext cx="3292693" cy="523753"/>
          </a:xfrm>
          <a:prstGeom prst="roundRect">
            <a:avLst>
              <a:gd name="adj" fmla="val 29825"/>
            </a:avLst>
          </a:prstGeom>
          <a:gradFill>
            <a:gsLst>
              <a:gs pos="0">
                <a:schemeClr val="tx2">
                  <a:lumMod val="96000"/>
                </a:schemeClr>
              </a:gs>
              <a:gs pos="100000">
                <a:schemeClr val="tx2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Mulish" pitchFamily="2" charset="0"/>
              </a:rPr>
              <a:t>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7B0757-6F77-5009-93B0-E0329B380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436" y="1932141"/>
            <a:ext cx="490379" cy="57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941092-E685-BB3C-C8E8-DAADD22BC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436" y="2627286"/>
            <a:ext cx="490379" cy="57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BF3972-232D-AAC9-B17F-A76A7E097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436" y="3328996"/>
            <a:ext cx="490379" cy="57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49FD714-E867-9F44-FFB5-5CC32C5E6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709" y="4009889"/>
            <a:ext cx="504496" cy="576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1EF462-C908-E24D-09CB-8DCFC9B9D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709" y="4672083"/>
            <a:ext cx="490379" cy="57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E177B8-D5C4-9482-25CB-6E6580D7E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034" y="15859"/>
            <a:ext cx="1819299" cy="181628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AC966A3D-9B6B-BDEA-B4C8-5AF5EF829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83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8"/>
    </mc:Choice>
    <mc:Fallback xmlns="">
      <p:transition spd="slow" advTm="51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6520" objId="20"/>
        <p14:triggerEvt type="onClick" time="11272" objId="20"/>
        <p14:triggerEvt type="onClick" time="17586" objId="20"/>
        <p14:triggerEvt type="onClick" time="25056" objId="20"/>
        <p14:triggerEvt type="onClick" time="37635" objId="20"/>
        <p14:triggerEvt type="onClick" time="42390" objId="20"/>
        <p14:triggerEvt type="onClick" time="45320" objId="20"/>
        <p14:triggerEvt type="onClick" time="46637" objId="20"/>
        <p14:triggerEvt type="onClick" time="48152" objId="20"/>
        <p14:triggerEvt type="onClick" time="49722" objId="2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F2510C-7D2C-3818-74AE-11F8D658C859}"/>
              </a:ext>
            </a:extLst>
          </p:cNvPr>
          <p:cNvGraphicFramePr>
            <a:graphicFrameLocks noGrp="1"/>
          </p:cNvGraphicFramePr>
          <p:nvPr/>
        </p:nvGraphicFramePr>
        <p:xfrm>
          <a:off x="565223" y="1364430"/>
          <a:ext cx="10941703" cy="4761653"/>
        </p:xfrm>
        <a:graphic>
          <a:graphicData uri="http://schemas.openxmlformats.org/drawingml/2006/table">
            <a:tbl>
              <a:tblPr firstRow="1" bandRow="1"/>
              <a:tblGrid>
                <a:gridCol w="9736660">
                  <a:extLst>
                    <a:ext uri="{9D8B030D-6E8A-4147-A177-3AD203B41FA5}">
                      <a16:colId xmlns:a16="http://schemas.microsoft.com/office/drawing/2014/main" val="3837289323"/>
                    </a:ext>
                  </a:extLst>
                </a:gridCol>
                <a:gridCol w="1205043">
                  <a:extLst>
                    <a:ext uri="{9D8B030D-6E8A-4147-A177-3AD203B41FA5}">
                      <a16:colId xmlns:a16="http://schemas.microsoft.com/office/drawing/2014/main" val="36126545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QUESTIONS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36065479"/>
                  </a:ext>
                </a:extLst>
              </a:tr>
              <a:tr h="641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L’OSB est fabriqué avec des fibres longues de bois résineux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baseline="0" dirty="0">
                        <a:latin typeface="Wingdings" panose="05000000000000000000" pitchFamily="2" charset="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54388721"/>
                  </a:ext>
                </a:extLst>
              </a:tr>
              <a:tr h="719846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L’OSB est plus léger que le contreplaqué</a:t>
                      </a:r>
                    </a:p>
                    <a:p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49296596"/>
                  </a:ext>
                </a:extLst>
              </a:tr>
              <a:tr h="74782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Une caisse de masse nette 6 000 Kg sera en CP10 mm </a:t>
                      </a:r>
                    </a:p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barrée 22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86166623"/>
                  </a:ext>
                </a:extLst>
              </a:tr>
              <a:tr h="818719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Une caisse de masse nette 12 000 Kg peut être en CP10 mm si une étude documentée est fournie par le bureau d’études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160027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ulish" pitchFamily="2" charset="0"/>
                        </a:rPr>
                        <a:t>Il est autorisé d’utiliser des caisses en carton pour effectuer des envois labélisés avec la marque SEI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Mulish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64707020"/>
                  </a:ext>
                </a:extLst>
              </a:tr>
            </a:tbl>
          </a:graphicData>
        </a:graphic>
      </p:graphicFrame>
      <p:grpSp>
        <p:nvGrpSpPr>
          <p:cNvPr id="464" name="Google Shape;464;p31"/>
          <p:cNvGrpSpPr/>
          <p:nvPr/>
        </p:nvGrpSpPr>
        <p:grpSpPr>
          <a:xfrm rot="10445721" flipH="1">
            <a:off x="444662" y="306528"/>
            <a:ext cx="945420" cy="802193"/>
            <a:chOff x="8076238" y="467775"/>
            <a:chExt cx="709065" cy="601645"/>
          </a:xfrm>
        </p:grpSpPr>
        <p:sp>
          <p:nvSpPr>
            <p:cNvPr id="465" name="Google Shape;465;p31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67" name="Google Shape;467;p31"/>
            <p:cNvCxnSpPr>
              <a:stCxn id="465" idx="2"/>
              <a:endCxn id="466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0A5690C9-0F01-06CE-C1E5-302EDF27C2F4}"/>
              </a:ext>
            </a:extLst>
          </p:cNvPr>
          <p:cNvSpPr txBox="1">
            <a:spLocks/>
          </p:cNvSpPr>
          <p:nvPr/>
        </p:nvSpPr>
        <p:spPr>
          <a:xfrm>
            <a:off x="2047487" y="138201"/>
            <a:ext cx="7508720" cy="1107996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530" algn="ctr">
              <a:lnSpc>
                <a:spcPct val="100000"/>
              </a:lnSpc>
            </a:pPr>
            <a:r>
              <a:rPr lang="fr-FR" sz="6400" b="1" dirty="0">
                <a:solidFill>
                  <a:schemeClr val="accent1">
                    <a:lumMod val="75000"/>
                  </a:schemeClr>
                </a:solidFill>
                <a:latin typeface="Fjalla One" panose="02000506040000020004" pitchFamily="2" charset="0"/>
                <a:cs typeface="Arial" panose="020B0604020202020204" pitchFamily="34" charset="0"/>
              </a:rPr>
              <a:t>Quizz Les matières</a:t>
            </a:r>
          </a:p>
        </p:txBody>
      </p:sp>
      <p:grpSp>
        <p:nvGrpSpPr>
          <p:cNvPr id="8" name="Google Shape;464;p31">
            <a:extLst>
              <a:ext uri="{FF2B5EF4-FFF2-40B4-BE49-F238E27FC236}">
                <a16:creationId xmlns:a16="http://schemas.microsoft.com/office/drawing/2014/main" id="{F7BA9F04-3348-09E5-51C0-2757751EEC58}"/>
              </a:ext>
            </a:extLst>
          </p:cNvPr>
          <p:cNvGrpSpPr/>
          <p:nvPr/>
        </p:nvGrpSpPr>
        <p:grpSpPr>
          <a:xfrm flipH="1">
            <a:off x="10886626" y="5444700"/>
            <a:ext cx="945420" cy="802193"/>
            <a:chOff x="8076238" y="467775"/>
            <a:chExt cx="709065" cy="601645"/>
          </a:xfrm>
        </p:grpSpPr>
        <p:sp>
          <p:nvSpPr>
            <p:cNvPr id="9" name="Google Shape;465;p31">
              <a:extLst>
                <a:ext uri="{FF2B5EF4-FFF2-40B4-BE49-F238E27FC236}">
                  <a16:creationId xmlns:a16="http://schemas.microsoft.com/office/drawing/2014/main" id="{44947EE0-EF0F-B9CA-C48E-E644B16572EF}"/>
                </a:ext>
              </a:extLst>
            </p:cNvPr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466;p31">
              <a:extLst>
                <a:ext uri="{FF2B5EF4-FFF2-40B4-BE49-F238E27FC236}">
                  <a16:creationId xmlns:a16="http://schemas.microsoft.com/office/drawing/2014/main" id="{B50B0D49-30D7-597C-4A67-CA8EAA7B439B}"/>
                </a:ext>
              </a:extLst>
            </p:cNvPr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2" name="Google Shape;467;p31">
              <a:extLst>
                <a:ext uri="{FF2B5EF4-FFF2-40B4-BE49-F238E27FC236}">
                  <a16:creationId xmlns:a16="http://schemas.microsoft.com/office/drawing/2014/main" id="{C66255B8-AE70-ADA0-5619-D85674C53B8A}"/>
                </a:ext>
              </a:extLst>
            </p:cNvPr>
            <p:cNvCxnSpPr>
              <a:stCxn id="9" idx="2"/>
              <a:endCxn id="11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233AFB5-8283-D3B2-085A-41B21C130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538" y="1364429"/>
            <a:ext cx="367783" cy="43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C36154-D9A5-45FB-3E62-277065785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0274" y="1364429"/>
            <a:ext cx="378372" cy="43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EC4A89-E7A6-0172-CF7D-12E62FC37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249" y="2823261"/>
            <a:ext cx="504496" cy="57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CB7EDA-48FE-AA21-A128-555AE405C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4378" y="3605458"/>
            <a:ext cx="504496" cy="576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389B20-F89F-4454-8631-B322F6190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436" y="5368103"/>
            <a:ext cx="490379" cy="57600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31BFB13-01A0-D7B9-7018-91383EF0EECC}"/>
              </a:ext>
            </a:extLst>
          </p:cNvPr>
          <p:cNvSpPr/>
          <p:nvPr/>
        </p:nvSpPr>
        <p:spPr>
          <a:xfrm>
            <a:off x="4389727" y="6256115"/>
            <a:ext cx="3292693" cy="523753"/>
          </a:xfrm>
          <a:prstGeom prst="roundRect">
            <a:avLst>
              <a:gd name="adj" fmla="val 29825"/>
            </a:avLst>
          </a:prstGeom>
          <a:gradFill>
            <a:gsLst>
              <a:gs pos="0">
                <a:schemeClr val="tx2">
                  <a:lumMod val="96000"/>
                </a:schemeClr>
              </a:gs>
              <a:gs pos="100000">
                <a:schemeClr val="tx2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Mulish" pitchFamily="2" charset="0"/>
              </a:rPr>
              <a:t>Réponses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081270-EE46-AF1C-25F6-FA5926A3F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429" y="1918743"/>
            <a:ext cx="490379" cy="57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1AA049-04CE-B649-8C39-549B6D28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366" y="4509297"/>
            <a:ext cx="490379" cy="57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53676E-FA55-D6C1-B896-C58DC3A1E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034" y="15859"/>
            <a:ext cx="1819299" cy="181628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6AD185E-3BA4-EA1E-823A-2DA2713BC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25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7"/>
    </mc:Choice>
    <mc:Fallback xmlns="">
      <p:transition spd="slow" advTm="34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4366" objId="20"/>
        <p14:triggerEvt type="onClick" time="8266" objId="20"/>
        <p14:triggerEvt type="onClick" time="14615" objId="20"/>
        <p14:triggerEvt type="onClick" time="21311" objId="20"/>
        <p14:triggerEvt type="onClick" time="28609" objId="20"/>
      </p14:showEvtLst>
    </p:ext>
  </p:extLst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265</Words>
  <Application>Microsoft Office PowerPoint</Application>
  <PresentationFormat>Grand écran</PresentationFormat>
  <Paragraphs>47</Paragraphs>
  <Slides>8</Slides>
  <Notes>5</Notes>
  <HiddenSlides>0</HiddenSlides>
  <MMClips>8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Aptos</vt:lpstr>
      <vt:lpstr>Arial</vt:lpstr>
      <vt:lpstr>Fjalla One</vt:lpstr>
      <vt:lpstr>Mulish</vt:lpstr>
      <vt:lpstr>Mulish Medium</vt:lpstr>
      <vt:lpstr>Open Sans</vt:lpstr>
      <vt:lpstr>Wingdings</vt:lpstr>
      <vt:lpstr>Thème Office</vt:lpstr>
      <vt:lpstr>Les matières</vt:lpstr>
      <vt:lpstr>Le carton ondulé</vt:lpstr>
      <vt:lpstr>Le carton ondulé</vt:lpstr>
      <vt:lpstr>Le carton ondulé</vt:lpstr>
      <vt:lpstr>Le carton ondulé codification FEFCO</vt:lpstr>
      <vt:lpstr>Le carton ondulé codification FEFCO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matières</dc:title>
  <dc:creator>Pascal RAFIN</dc:creator>
  <cp:lastModifiedBy>Pascal RAFIN</cp:lastModifiedBy>
  <cp:revision>1</cp:revision>
  <dcterms:created xsi:type="dcterms:W3CDTF">2024-05-08T14:49:08Z</dcterms:created>
  <dcterms:modified xsi:type="dcterms:W3CDTF">2024-05-08T15:47:05Z</dcterms:modified>
</cp:coreProperties>
</file>