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1" r:id="rId2"/>
    <p:sldId id="2595" r:id="rId3"/>
    <p:sldId id="2590" r:id="rId4"/>
    <p:sldId id="2591" r:id="rId5"/>
    <p:sldId id="2564" r:id="rId6"/>
    <p:sldId id="2565" r:id="rId7"/>
    <p:sldId id="2566" r:id="rId8"/>
    <p:sldId id="2567" r:id="rId9"/>
    <p:sldId id="2568" r:id="rId10"/>
    <p:sldId id="2569" r:id="rId11"/>
    <p:sldId id="2570" r:id="rId12"/>
    <p:sldId id="2571" r:id="rId13"/>
    <p:sldId id="2573" r:id="rId14"/>
    <p:sldId id="2574" r:id="rId15"/>
    <p:sldId id="2575" r:id="rId16"/>
    <p:sldId id="2576" r:id="rId17"/>
    <p:sldId id="2593" r:id="rId18"/>
    <p:sldId id="2594" r:id="rId19"/>
    <p:sldId id="2577" r:id="rId20"/>
    <p:sldId id="2578" r:id="rId21"/>
    <p:sldId id="2579" r:id="rId22"/>
    <p:sldId id="2580" r:id="rId23"/>
    <p:sldId id="2581" r:id="rId24"/>
    <p:sldId id="2582" r:id="rId25"/>
    <p:sldId id="2583" r:id="rId26"/>
    <p:sldId id="2584" r:id="rId27"/>
    <p:sldId id="2585" r:id="rId28"/>
    <p:sldId id="2586" r:id="rId29"/>
    <p:sldId id="2596" r:id="rId30"/>
    <p:sldId id="2597" r:id="rId31"/>
    <p:sldId id="2598" r:id="rId32"/>
    <p:sldId id="2588" r:id="rId33"/>
    <p:sldId id="2599" r:id="rId34"/>
    <p:sldId id="2587" r:id="rId35"/>
    <p:sldId id="2592" r:id="rId36"/>
    <p:sldId id="2589"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îtriser l'expertise de l'emballage industriel : catégories et méthodes d'emballage du SEILA" id="{0EAF619F-34EA-4554-BF23-49235D2E9752}">
          <p14:sldIdLst>
            <p14:sldId id="2561"/>
            <p14:sldId id="2595"/>
            <p14:sldId id="2590"/>
          </p14:sldIdLst>
        </p14:section>
        <p14:section name="Introduction à l'emballage industriel" id="{23D1EDF9-D8DE-4FE3-B1BA-0EB4E5E94E9E}">
          <p14:sldIdLst>
            <p14:sldId id="2591"/>
            <p14:sldId id="2564"/>
            <p14:sldId id="2565"/>
            <p14:sldId id="2566"/>
          </p14:sldIdLst>
        </p14:section>
        <p14:section name="Catégories et méthodes d'emballage du SEILA" id="{9995EC45-26D7-427F-B0E0-12A60F45F135}">
          <p14:sldIdLst>
            <p14:sldId id="2567"/>
            <p14:sldId id="2568"/>
            <p14:sldId id="2569"/>
            <p14:sldId id="2570"/>
            <p14:sldId id="2571"/>
            <p14:sldId id="2573"/>
            <p14:sldId id="2574"/>
            <p14:sldId id="2575"/>
            <p14:sldId id="2576"/>
            <p14:sldId id="2593"/>
            <p14:sldId id="2594"/>
          </p14:sldIdLst>
        </p14:section>
        <p14:section name="Protection physico-chimique de type C" id="{8B8F6EF6-5208-4C50-8A84-37D6621F2073}">
          <p14:sldIdLst>
            <p14:sldId id="2577"/>
            <p14:sldId id="2578"/>
            <p14:sldId id="2579"/>
            <p14:sldId id="2580"/>
          </p14:sldIdLst>
        </p14:section>
        <p14:section name="Protection de type D" id="{0B7EC692-C94A-445A-A957-CBFD63B5B4CE}">
          <p14:sldIdLst>
            <p14:sldId id="2581"/>
            <p14:sldId id="2582"/>
            <p14:sldId id="2583"/>
            <p14:sldId id="2584"/>
          </p14:sldIdLst>
        </p14:section>
        <p14:section name="Conception d'une caisse catégorie 4" id="{507A8F09-335C-4449-B37D-F46032C34D38}">
          <p14:sldIdLst>
            <p14:sldId id="2585"/>
            <p14:sldId id="2586"/>
            <p14:sldId id="2596"/>
            <p14:sldId id="2597"/>
            <p14:sldId id="2598"/>
            <p14:sldId id="2588"/>
            <p14:sldId id="2599"/>
            <p14:sldId id="2587"/>
          </p14:sldIdLst>
        </p14:section>
        <p14:section name="Conclusion" id="{0C3B7563-02FB-4DE3-A78E-B0CC4F6C4102}">
          <p14:sldIdLst>
            <p14:sldId id="2592"/>
            <p14:sldId id="2589"/>
          </p14:sldIdLst>
        </p14:section>
        <p14:section name="Cotés" id="{7EDE72C9-F025-47E5-B7E2-0FE9E77EB4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2" autoAdjust="0"/>
    <p:restoredTop sz="94610" autoAdjust="0"/>
  </p:normalViewPr>
  <p:slideViewPr>
    <p:cSldViewPr snapToGrid="0">
      <p:cViewPr varScale="1">
        <p:scale>
          <a:sx n="56" d="100"/>
          <a:sy n="56" d="100"/>
        </p:scale>
        <p:origin x="1464" y="276"/>
      </p:cViewPr>
      <p:guideLst/>
    </p:cSldViewPr>
  </p:slideViewPr>
  <p:outlineViewPr>
    <p:cViewPr>
      <p:scale>
        <a:sx n="33" d="100"/>
        <a:sy n="33" d="100"/>
      </p:scale>
      <p:origin x="0" y="-29916"/>
    </p:cViewPr>
  </p:outlineViewPr>
  <p:notesTextViewPr>
    <p:cViewPr>
      <p:scale>
        <a:sx n="1" d="1"/>
        <a:sy n="1" d="1"/>
      </p:scale>
      <p:origin x="0" y="0"/>
    </p:cViewPr>
  </p:notesTextViewPr>
  <p:sorterViewPr>
    <p:cViewPr>
      <p:scale>
        <a:sx n="100" d="100"/>
        <a:sy n="100" d="100"/>
      </p:scale>
      <p:origin x="0" y="-102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FE13B5-E158-45B8-B7A6-FB20534A1FC0}" type="doc">
      <dgm:prSet loTypeId="urn:microsoft.com/office/officeart/2024/3/layout/ArchList1" loCatId="List" qsTypeId="urn:microsoft.com/office/officeart/2005/8/quickstyle/simple4" qsCatId="simple" csTypeId="urn:microsoft.com/office/officeart/2005/8/colors/accent6_2" csCatId="accent6" phldr="1"/>
      <dgm:spPr/>
      <dgm:t>
        <a:bodyPr/>
        <a:lstStyle/>
        <a:p>
          <a:endParaRPr lang="en-US"/>
        </a:p>
      </dgm:t>
    </dgm:pt>
    <dgm:pt modelId="{E271651F-7AAB-4A86-A445-6763BFCB272B}">
      <dgm:prSet custT="1"/>
      <dgm:spPr/>
      <dgm:t>
        <a:bodyPr/>
        <a:lstStyle/>
        <a:p>
          <a:pPr>
            <a:lnSpc>
              <a:spcPct val="100000"/>
            </a:lnSpc>
            <a:defRPr b="1"/>
          </a:pPr>
          <a:r>
            <a:rPr lang="fr-FR" sz="1600" noProof="0" dirty="0">
              <a:solidFill>
                <a:srgbClr val="002060"/>
              </a:solidFill>
            </a:rPr>
            <a:t>Importance de l'emballage</a:t>
          </a:r>
        </a:p>
      </dgm:t>
    </dgm:pt>
    <dgm:pt modelId="{F8103F87-4D01-4908-9F45-5B2A4894E544}" type="parTrans" cxnId="{A23EEF54-A210-4996-9242-2474D56D0E48}">
      <dgm:prSet/>
      <dgm:spPr/>
      <dgm:t>
        <a:bodyPr/>
        <a:lstStyle/>
        <a:p>
          <a:endParaRPr lang="en-US" sz="3600">
            <a:solidFill>
              <a:srgbClr val="002060"/>
            </a:solidFill>
          </a:endParaRPr>
        </a:p>
      </dgm:t>
    </dgm:pt>
    <dgm:pt modelId="{D092CC0F-A3D7-4701-A0B0-6251B2883D09}" type="sibTrans" cxnId="{A23EEF54-A210-4996-9242-2474D56D0E48}">
      <dgm:prSet/>
      <dgm:spPr/>
      <dgm:t>
        <a:bodyPr/>
        <a:lstStyle/>
        <a:p>
          <a:pPr>
            <a:defRPr b="1"/>
          </a:pPr>
          <a:endParaRPr lang="en-US" sz="2000">
            <a:solidFill>
              <a:srgbClr val="002060"/>
            </a:solidFill>
          </a:endParaRPr>
        </a:p>
      </dgm:t>
    </dgm:pt>
    <dgm:pt modelId="{0AF1E590-9671-4D4E-8D6F-58E444345E6D}">
      <dgm:prSet custT="1"/>
      <dgm:spPr/>
      <dgm:t>
        <a:bodyPr/>
        <a:lstStyle/>
        <a:p>
          <a:pPr>
            <a:lnSpc>
              <a:spcPct val="100000"/>
            </a:lnSpc>
          </a:pPr>
          <a:r>
            <a:rPr lang="fr-FR" sz="1600" noProof="0" dirty="0">
              <a:solidFill>
                <a:srgbClr val="002060"/>
              </a:solidFill>
            </a:rPr>
            <a:t>La maîtrise de l'emballage industriel est cruciale pour garantir la sécurité et l'intégrité des produits pendant leur transport.</a:t>
          </a:r>
        </a:p>
      </dgm:t>
    </dgm:pt>
    <dgm:pt modelId="{D0EB3F94-7B0C-497D-8304-47160BB8F374}" type="parTrans" cxnId="{C4200C03-7E92-4D43-837B-9361CCFE19B4}">
      <dgm:prSet/>
      <dgm:spPr/>
      <dgm:t>
        <a:bodyPr/>
        <a:lstStyle/>
        <a:p>
          <a:endParaRPr lang="en-US" sz="3600">
            <a:solidFill>
              <a:srgbClr val="002060"/>
            </a:solidFill>
          </a:endParaRPr>
        </a:p>
      </dgm:t>
    </dgm:pt>
    <dgm:pt modelId="{47841954-BFA1-4F61-930E-F4F59F3DCBF2}" type="sibTrans" cxnId="{C4200C03-7E92-4D43-837B-9361CCFE19B4}">
      <dgm:prSet/>
      <dgm:spPr/>
      <dgm:t>
        <a:bodyPr/>
        <a:lstStyle/>
        <a:p>
          <a:endParaRPr lang="en-US" sz="2000">
            <a:solidFill>
              <a:srgbClr val="002060"/>
            </a:solidFill>
          </a:endParaRPr>
        </a:p>
      </dgm:t>
    </dgm:pt>
    <dgm:pt modelId="{524E15E0-CCBE-4B2C-BC6F-4D73B9B5AF08}">
      <dgm:prSet custT="1"/>
      <dgm:spPr/>
      <dgm:t>
        <a:bodyPr/>
        <a:lstStyle/>
        <a:p>
          <a:pPr>
            <a:lnSpc>
              <a:spcPct val="100000"/>
            </a:lnSpc>
            <a:defRPr b="1"/>
          </a:pPr>
          <a:r>
            <a:rPr lang="fr-FR" sz="1600" noProof="0">
              <a:solidFill>
                <a:srgbClr val="002060"/>
              </a:solidFill>
            </a:rPr>
            <a:t>Catégories d'emballage</a:t>
          </a:r>
        </a:p>
      </dgm:t>
    </dgm:pt>
    <dgm:pt modelId="{54122A12-E388-4EE9-82B8-8A78EE4E6185}" type="parTrans" cxnId="{6787DEAE-B6DE-4441-8F78-F97FB3769ADE}">
      <dgm:prSet/>
      <dgm:spPr/>
      <dgm:t>
        <a:bodyPr/>
        <a:lstStyle/>
        <a:p>
          <a:endParaRPr lang="en-US" sz="3600">
            <a:solidFill>
              <a:srgbClr val="002060"/>
            </a:solidFill>
          </a:endParaRPr>
        </a:p>
      </dgm:t>
    </dgm:pt>
    <dgm:pt modelId="{D94EEAAD-68BC-4E40-A789-99360D2CDDE7}" type="sibTrans" cxnId="{6787DEAE-B6DE-4441-8F78-F97FB3769ADE}">
      <dgm:prSet/>
      <dgm:spPr/>
      <dgm:t>
        <a:bodyPr/>
        <a:lstStyle/>
        <a:p>
          <a:pPr>
            <a:defRPr b="1"/>
          </a:pPr>
          <a:endParaRPr lang="en-US" sz="2000">
            <a:solidFill>
              <a:srgbClr val="002060"/>
            </a:solidFill>
          </a:endParaRPr>
        </a:p>
      </dgm:t>
    </dgm:pt>
    <dgm:pt modelId="{80A5E555-58B0-49B9-8AD7-CAD9CBA5F5E8}">
      <dgm:prSet custT="1"/>
      <dgm:spPr/>
      <dgm:t>
        <a:bodyPr/>
        <a:lstStyle/>
        <a:p>
          <a:pPr>
            <a:lnSpc>
              <a:spcPct val="100000"/>
            </a:lnSpc>
          </a:pPr>
          <a:r>
            <a:rPr lang="fr-FR" sz="1600" noProof="0">
              <a:solidFill>
                <a:srgbClr val="002060"/>
              </a:solidFill>
            </a:rPr>
            <a:t>Comprendre les différentes catégories d'emballage aide les emballeurs à choisir les meilleures solutions pour les produits à emballer.</a:t>
          </a:r>
        </a:p>
      </dgm:t>
    </dgm:pt>
    <dgm:pt modelId="{B227E8AD-0A13-4EFD-837E-897B5B92A046}" type="parTrans" cxnId="{23EA5531-F246-44FA-B674-07F9BF9918EA}">
      <dgm:prSet/>
      <dgm:spPr/>
      <dgm:t>
        <a:bodyPr/>
        <a:lstStyle/>
        <a:p>
          <a:endParaRPr lang="en-US" sz="3600">
            <a:solidFill>
              <a:srgbClr val="002060"/>
            </a:solidFill>
          </a:endParaRPr>
        </a:p>
      </dgm:t>
    </dgm:pt>
    <dgm:pt modelId="{3C748EF6-1DAE-4225-ADA9-3DE05C61E58D}" type="sibTrans" cxnId="{23EA5531-F246-44FA-B674-07F9BF9918EA}">
      <dgm:prSet/>
      <dgm:spPr/>
      <dgm:t>
        <a:bodyPr/>
        <a:lstStyle/>
        <a:p>
          <a:endParaRPr lang="en-US" sz="2000">
            <a:solidFill>
              <a:srgbClr val="002060"/>
            </a:solidFill>
          </a:endParaRPr>
        </a:p>
      </dgm:t>
    </dgm:pt>
    <dgm:pt modelId="{293B9280-D515-4D4A-8F88-BD7A45789E4B}">
      <dgm:prSet custT="1"/>
      <dgm:spPr/>
      <dgm:t>
        <a:bodyPr/>
        <a:lstStyle/>
        <a:p>
          <a:pPr>
            <a:lnSpc>
              <a:spcPct val="100000"/>
            </a:lnSpc>
            <a:defRPr b="1"/>
          </a:pPr>
          <a:r>
            <a:rPr lang="fr-FR" sz="1600" noProof="0">
              <a:solidFill>
                <a:srgbClr val="002060"/>
              </a:solidFill>
            </a:rPr>
            <a:t>Efficacité logistique</a:t>
          </a:r>
        </a:p>
      </dgm:t>
    </dgm:pt>
    <dgm:pt modelId="{BF983B95-7101-4D47-89B8-677F692410AD}" type="parTrans" cxnId="{F688180C-8241-46E0-AEC3-F397236FF943}">
      <dgm:prSet/>
      <dgm:spPr/>
      <dgm:t>
        <a:bodyPr/>
        <a:lstStyle/>
        <a:p>
          <a:endParaRPr lang="en-US" sz="3600">
            <a:solidFill>
              <a:srgbClr val="002060"/>
            </a:solidFill>
          </a:endParaRPr>
        </a:p>
      </dgm:t>
    </dgm:pt>
    <dgm:pt modelId="{350519F9-71A3-4EDD-B2F9-49059D00BF7A}" type="sibTrans" cxnId="{F688180C-8241-46E0-AEC3-F397236FF943}">
      <dgm:prSet/>
      <dgm:spPr/>
      <dgm:t>
        <a:bodyPr/>
        <a:lstStyle/>
        <a:p>
          <a:endParaRPr lang="en-US" sz="2000">
            <a:solidFill>
              <a:srgbClr val="002060"/>
            </a:solidFill>
          </a:endParaRPr>
        </a:p>
      </dgm:t>
    </dgm:pt>
    <dgm:pt modelId="{3BDC3358-5004-49C2-8DEB-4654D4920561}">
      <dgm:prSet custT="1"/>
      <dgm:spPr/>
      <dgm:t>
        <a:bodyPr/>
        <a:lstStyle/>
        <a:p>
          <a:pPr>
            <a:lnSpc>
              <a:spcPct val="100000"/>
            </a:lnSpc>
          </a:pPr>
          <a:r>
            <a:rPr lang="fr-FR" sz="1600" noProof="0">
              <a:solidFill>
                <a:srgbClr val="002060"/>
              </a:solidFill>
            </a:rPr>
            <a:t>Une meilleure compréhension de l'emballage peut améliorer l'efficacité logistique et réduire les risques liés au transport.</a:t>
          </a:r>
        </a:p>
      </dgm:t>
    </dgm:pt>
    <dgm:pt modelId="{5C8732EC-798A-48C4-8001-B5750B55EFC4}" type="parTrans" cxnId="{9BDEC81B-75E1-43CE-B848-1778DA5782CB}">
      <dgm:prSet/>
      <dgm:spPr/>
      <dgm:t>
        <a:bodyPr/>
        <a:lstStyle/>
        <a:p>
          <a:endParaRPr lang="en-US" sz="3600">
            <a:solidFill>
              <a:srgbClr val="002060"/>
            </a:solidFill>
          </a:endParaRPr>
        </a:p>
      </dgm:t>
    </dgm:pt>
    <dgm:pt modelId="{2BF940DE-97E9-421E-AC35-1A0B433A3B3E}" type="sibTrans" cxnId="{9BDEC81B-75E1-43CE-B848-1778DA5782CB}">
      <dgm:prSet/>
      <dgm:spPr/>
      <dgm:t>
        <a:bodyPr/>
        <a:lstStyle/>
        <a:p>
          <a:endParaRPr lang="en-US" sz="2000">
            <a:solidFill>
              <a:srgbClr val="002060"/>
            </a:solidFill>
          </a:endParaRPr>
        </a:p>
      </dgm:t>
    </dgm:pt>
    <dgm:pt modelId="{F96C7C19-CADB-4772-B979-DF1A8281FABE}" type="pres">
      <dgm:prSet presAssocID="{34FE13B5-E158-45B8-B7A6-FB20534A1FC0}" presName="linear" presStyleCnt="0">
        <dgm:presLayoutVars>
          <dgm:animLvl val="lvl"/>
          <dgm:resizeHandles val="exact"/>
        </dgm:presLayoutVars>
      </dgm:prSet>
      <dgm:spPr/>
    </dgm:pt>
    <dgm:pt modelId="{8E1CC90B-C233-4FE8-8499-3D994B0D9D82}" type="pres">
      <dgm:prSet presAssocID="{E271651F-7AAB-4A86-A445-6763BFCB272B}" presName="parentText" presStyleLbl="revTx" presStyleIdx="0" presStyleCnt="6">
        <dgm:presLayoutVars>
          <dgm:chMax val="0"/>
          <dgm:bulletEnabled/>
        </dgm:presLayoutVars>
      </dgm:prSet>
      <dgm:spPr/>
    </dgm:pt>
    <dgm:pt modelId="{1F9125EA-E445-4F7C-9880-EB163A285017}" type="pres">
      <dgm:prSet presAssocID="{E271651F-7AAB-4A86-A445-6763BFCB272B}" presName="childText" presStyleLbl="revTx" presStyleIdx="1" presStyleCnt="6">
        <dgm:presLayoutVars>
          <dgm:bulletEnabled/>
        </dgm:presLayoutVars>
      </dgm:prSet>
      <dgm:spPr/>
    </dgm:pt>
    <dgm:pt modelId="{9080378F-85C0-44D8-8D67-6968687FF169}" type="pres">
      <dgm:prSet presAssocID="{524E15E0-CCBE-4B2C-BC6F-4D73B9B5AF08}" presName="parentText" presStyleLbl="revTx" presStyleIdx="2" presStyleCnt="6">
        <dgm:presLayoutVars>
          <dgm:chMax val="0"/>
          <dgm:bulletEnabled/>
        </dgm:presLayoutVars>
      </dgm:prSet>
      <dgm:spPr/>
    </dgm:pt>
    <dgm:pt modelId="{195CA82A-BBB8-4C39-89FB-53F319380A4B}" type="pres">
      <dgm:prSet presAssocID="{524E15E0-CCBE-4B2C-BC6F-4D73B9B5AF08}" presName="childText" presStyleLbl="revTx" presStyleIdx="3" presStyleCnt="6">
        <dgm:presLayoutVars>
          <dgm:bulletEnabled/>
        </dgm:presLayoutVars>
      </dgm:prSet>
      <dgm:spPr/>
    </dgm:pt>
    <dgm:pt modelId="{EAD61B1A-12CD-42B9-9CB5-AB025EB24FC6}" type="pres">
      <dgm:prSet presAssocID="{293B9280-D515-4D4A-8F88-BD7A45789E4B}" presName="parentText" presStyleLbl="revTx" presStyleIdx="4" presStyleCnt="6">
        <dgm:presLayoutVars>
          <dgm:chMax val="0"/>
          <dgm:bulletEnabled/>
        </dgm:presLayoutVars>
      </dgm:prSet>
      <dgm:spPr/>
    </dgm:pt>
    <dgm:pt modelId="{DD071CCD-5267-421E-BB9F-92405FE1A18D}" type="pres">
      <dgm:prSet presAssocID="{293B9280-D515-4D4A-8F88-BD7A45789E4B}" presName="childText" presStyleLbl="revTx" presStyleIdx="5" presStyleCnt="6">
        <dgm:presLayoutVars>
          <dgm:bulletEnabled/>
        </dgm:presLayoutVars>
      </dgm:prSet>
      <dgm:spPr/>
    </dgm:pt>
  </dgm:ptLst>
  <dgm:cxnLst>
    <dgm:cxn modelId="{86A35501-A572-4A37-AED8-D7CA4DD978FA}" type="presOf" srcId="{E271651F-7AAB-4A86-A445-6763BFCB272B}" destId="{8E1CC90B-C233-4FE8-8499-3D994B0D9D82}" srcOrd="0" destOrd="0" presId="urn:microsoft.com/office/officeart/2024/3/layout/ArchList1"/>
    <dgm:cxn modelId="{C4200C03-7E92-4D43-837B-9361CCFE19B4}" srcId="{E271651F-7AAB-4A86-A445-6763BFCB272B}" destId="{0AF1E590-9671-4D4E-8D6F-58E444345E6D}" srcOrd="0" destOrd="0" parTransId="{D0EB3F94-7B0C-497D-8304-47160BB8F374}" sibTransId="{47841954-BFA1-4F61-930E-F4F59F3DCBF2}"/>
    <dgm:cxn modelId="{A2C1FC09-2A0C-41F9-8503-2B38810B4CEA}" type="presOf" srcId="{0AF1E590-9671-4D4E-8D6F-58E444345E6D}" destId="{1F9125EA-E445-4F7C-9880-EB163A285017}" srcOrd="0" destOrd="0" presId="urn:microsoft.com/office/officeart/2024/3/layout/ArchList1"/>
    <dgm:cxn modelId="{F688180C-8241-46E0-AEC3-F397236FF943}" srcId="{34FE13B5-E158-45B8-B7A6-FB20534A1FC0}" destId="{293B9280-D515-4D4A-8F88-BD7A45789E4B}" srcOrd="2" destOrd="0" parTransId="{BF983B95-7101-4D47-89B8-677F692410AD}" sibTransId="{350519F9-71A3-4EDD-B2F9-49059D00BF7A}"/>
    <dgm:cxn modelId="{85A4BA13-A518-48FF-AFE2-8362CDA1C5AF}" type="presOf" srcId="{524E15E0-CCBE-4B2C-BC6F-4D73B9B5AF08}" destId="{9080378F-85C0-44D8-8D67-6968687FF169}" srcOrd="0" destOrd="0" presId="urn:microsoft.com/office/officeart/2024/3/layout/ArchList1"/>
    <dgm:cxn modelId="{9BDEC81B-75E1-43CE-B848-1778DA5782CB}" srcId="{293B9280-D515-4D4A-8F88-BD7A45789E4B}" destId="{3BDC3358-5004-49C2-8DEB-4654D4920561}" srcOrd="0" destOrd="0" parTransId="{5C8732EC-798A-48C4-8001-B5750B55EFC4}" sibTransId="{2BF940DE-97E9-421E-AC35-1A0B433A3B3E}"/>
    <dgm:cxn modelId="{23EA5531-F246-44FA-B674-07F9BF9918EA}" srcId="{524E15E0-CCBE-4B2C-BC6F-4D73B9B5AF08}" destId="{80A5E555-58B0-49B9-8AD7-CAD9CBA5F5E8}" srcOrd="0" destOrd="0" parTransId="{B227E8AD-0A13-4EFD-837E-897B5B92A046}" sibTransId="{3C748EF6-1DAE-4225-ADA9-3DE05C61E58D}"/>
    <dgm:cxn modelId="{A23EEF54-A210-4996-9242-2474D56D0E48}" srcId="{34FE13B5-E158-45B8-B7A6-FB20534A1FC0}" destId="{E271651F-7AAB-4A86-A445-6763BFCB272B}" srcOrd="0" destOrd="0" parTransId="{F8103F87-4D01-4908-9F45-5B2A4894E544}" sibTransId="{D092CC0F-A3D7-4701-A0B0-6251B2883D09}"/>
    <dgm:cxn modelId="{C8E51375-08B8-45D1-A91C-22BCE88132FC}" type="presOf" srcId="{293B9280-D515-4D4A-8F88-BD7A45789E4B}" destId="{EAD61B1A-12CD-42B9-9CB5-AB025EB24FC6}" srcOrd="0" destOrd="0" presId="urn:microsoft.com/office/officeart/2024/3/layout/ArchList1"/>
    <dgm:cxn modelId="{E844CA8B-4AF5-4AE2-9047-3118D51C01C5}" type="presOf" srcId="{80A5E555-58B0-49B9-8AD7-CAD9CBA5F5E8}" destId="{195CA82A-BBB8-4C39-89FB-53F319380A4B}" srcOrd="0" destOrd="0" presId="urn:microsoft.com/office/officeart/2024/3/layout/ArchList1"/>
    <dgm:cxn modelId="{6787DEAE-B6DE-4441-8F78-F97FB3769ADE}" srcId="{34FE13B5-E158-45B8-B7A6-FB20534A1FC0}" destId="{524E15E0-CCBE-4B2C-BC6F-4D73B9B5AF08}" srcOrd="1" destOrd="0" parTransId="{54122A12-E388-4EE9-82B8-8A78EE4E6185}" sibTransId="{D94EEAAD-68BC-4E40-A789-99360D2CDDE7}"/>
    <dgm:cxn modelId="{A30DA4D3-4565-4DBD-8EE8-02B1625F2A0F}" type="presOf" srcId="{3BDC3358-5004-49C2-8DEB-4654D4920561}" destId="{DD071CCD-5267-421E-BB9F-92405FE1A18D}" srcOrd="0" destOrd="0" presId="urn:microsoft.com/office/officeart/2024/3/layout/ArchList1"/>
    <dgm:cxn modelId="{7D3A12F0-428C-44C7-8452-7A4685077678}" type="presOf" srcId="{34FE13B5-E158-45B8-B7A6-FB20534A1FC0}" destId="{F96C7C19-CADB-4772-B979-DF1A8281FABE}" srcOrd="0" destOrd="0" presId="urn:microsoft.com/office/officeart/2024/3/layout/ArchList1"/>
    <dgm:cxn modelId="{14097D03-0B1F-465B-B435-CBB478A9ECE9}" type="presParOf" srcId="{F96C7C19-CADB-4772-B979-DF1A8281FABE}" destId="{8E1CC90B-C233-4FE8-8499-3D994B0D9D82}" srcOrd="0" destOrd="0" presId="urn:microsoft.com/office/officeart/2024/3/layout/ArchList1"/>
    <dgm:cxn modelId="{CAD7A7B3-891B-4DDF-9648-F7F2FA2851F7}" type="presParOf" srcId="{F96C7C19-CADB-4772-B979-DF1A8281FABE}" destId="{1F9125EA-E445-4F7C-9880-EB163A285017}" srcOrd="1" destOrd="0" presId="urn:microsoft.com/office/officeart/2024/3/layout/ArchList1"/>
    <dgm:cxn modelId="{2476EB62-0BD7-4D19-B47D-627A78985BCB}" type="presParOf" srcId="{F96C7C19-CADB-4772-B979-DF1A8281FABE}" destId="{9080378F-85C0-44D8-8D67-6968687FF169}" srcOrd="2" destOrd="0" presId="urn:microsoft.com/office/officeart/2024/3/layout/ArchList1"/>
    <dgm:cxn modelId="{9A76AB71-9061-4C98-8D13-C94ADF8436B7}" type="presParOf" srcId="{F96C7C19-CADB-4772-B979-DF1A8281FABE}" destId="{195CA82A-BBB8-4C39-89FB-53F319380A4B}" srcOrd="3" destOrd="0" presId="urn:microsoft.com/office/officeart/2024/3/layout/ArchList1"/>
    <dgm:cxn modelId="{DE54B8E0-A90A-4C23-A70A-E1F0630D6378}" type="presParOf" srcId="{F96C7C19-CADB-4772-B979-DF1A8281FABE}" destId="{EAD61B1A-12CD-42B9-9CB5-AB025EB24FC6}" srcOrd="4" destOrd="0" presId="urn:microsoft.com/office/officeart/2024/3/layout/ArchList1"/>
    <dgm:cxn modelId="{EDF2FFCC-77E4-42FE-8CA1-81A232F7CAFB}" type="presParOf" srcId="{F96C7C19-CADB-4772-B979-DF1A8281FABE}" destId="{DD071CCD-5267-421E-BB9F-92405FE1A18D}" srcOrd="5" destOrd="0" presId="urn:microsoft.com/office/officeart/2024/3/layout/Arc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CC90B-C233-4FE8-8499-3D994B0D9D82}">
      <dsp:nvSpPr>
        <dsp:cNvPr id="0" name=""/>
        <dsp:cNvSpPr/>
      </dsp:nvSpPr>
      <dsp:spPr>
        <a:xfrm>
          <a:off x="0" y="65739"/>
          <a:ext cx="5315188" cy="26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6096" rIns="137160" bIns="6096" numCol="1" spcCol="1270" anchor="ctr" anchorCtr="0">
          <a:noAutofit/>
        </a:bodyPr>
        <a:lstStyle/>
        <a:p>
          <a:pPr marL="0" lvl="0" indent="0" algn="l" defTabSz="711200">
            <a:lnSpc>
              <a:spcPct val="100000"/>
            </a:lnSpc>
            <a:spcBef>
              <a:spcPct val="0"/>
            </a:spcBef>
            <a:spcAft>
              <a:spcPct val="35000"/>
            </a:spcAft>
            <a:buNone/>
            <a:defRPr b="1"/>
          </a:pPr>
          <a:r>
            <a:rPr lang="fr-FR" sz="1600" kern="1200" noProof="0" dirty="0">
              <a:solidFill>
                <a:srgbClr val="002060"/>
              </a:solidFill>
            </a:rPr>
            <a:t>Importance de l'emballage</a:t>
          </a:r>
        </a:p>
      </dsp:txBody>
      <dsp:txXfrm>
        <a:off x="0" y="65739"/>
        <a:ext cx="5315188" cy="262080"/>
      </dsp:txXfrm>
    </dsp:sp>
    <dsp:sp modelId="{1F9125EA-E445-4F7C-9880-EB163A285017}">
      <dsp:nvSpPr>
        <dsp:cNvPr id="0" name=""/>
        <dsp:cNvSpPr/>
      </dsp:nvSpPr>
      <dsp:spPr>
        <a:xfrm>
          <a:off x="0" y="327819"/>
          <a:ext cx="5315188" cy="1275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137160" bIns="508000" numCol="1" spcCol="1270" anchor="ctr" anchorCtr="0">
          <a:noAutofit/>
        </a:bodyPr>
        <a:lstStyle/>
        <a:p>
          <a:pPr marL="0" lvl="0" indent="0" algn="l" defTabSz="711200">
            <a:lnSpc>
              <a:spcPct val="100000"/>
            </a:lnSpc>
            <a:spcBef>
              <a:spcPct val="0"/>
            </a:spcBef>
            <a:spcAft>
              <a:spcPct val="35000"/>
            </a:spcAft>
            <a:buNone/>
          </a:pPr>
          <a:r>
            <a:rPr lang="fr-FR" sz="1600" kern="1200" noProof="0" dirty="0">
              <a:solidFill>
                <a:srgbClr val="002060"/>
              </a:solidFill>
            </a:rPr>
            <a:t>La maîtrise de l'emballage industriel est cruciale pour garantir la sécurité et l'intégrité des produits pendant leur transport.</a:t>
          </a:r>
        </a:p>
      </dsp:txBody>
      <dsp:txXfrm>
        <a:off x="0" y="327819"/>
        <a:ext cx="5315188" cy="1275120"/>
      </dsp:txXfrm>
    </dsp:sp>
    <dsp:sp modelId="{9080378F-85C0-44D8-8D67-6968687FF169}">
      <dsp:nvSpPr>
        <dsp:cNvPr id="0" name=""/>
        <dsp:cNvSpPr/>
      </dsp:nvSpPr>
      <dsp:spPr>
        <a:xfrm>
          <a:off x="0" y="1602939"/>
          <a:ext cx="5315188" cy="26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6096" rIns="137160" bIns="6096" numCol="1" spcCol="1270" anchor="ctr" anchorCtr="0">
          <a:noAutofit/>
        </a:bodyPr>
        <a:lstStyle/>
        <a:p>
          <a:pPr marL="0" lvl="0" indent="0" algn="l" defTabSz="711200">
            <a:lnSpc>
              <a:spcPct val="100000"/>
            </a:lnSpc>
            <a:spcBef>
              <a:spcPct val="0"/>
            </a:spcBef>
            <a:spcAft>
              <a:spcPct val="35000"/>
            </a:spcAft>
            <a:buNone/>
            <a:defRPr b="1"/>
          </a:pPr>
          <a:r>
            <a:rPr lang="fr-FR" sz="1600" kern="1200" noProof="0">
              <a:solidFill>
                <a:srgbClr val="002060"/>
              </a:solidFill>
            </a:rPr>
            <a:t>Catégories d'emballage</a:t>
          </a:r>
        </a:p>
      </dsp:txBody>
      <dsp:txXfrm>
        <a:off x="0" y="1602939"/>
        <a:ext cx="5315188" cy="262080"/>
      </dsp:txXfrm>
    </dsp:sp>
    <dsp:sp modelId="{195CA82A-BBB8-4C39-89FB-53F319380A4B}">
      <dsp:nvSpPr>
        <dsp:cNvPr id="0" name=""/>
        <dsp:cNvSpPr/>
      </dsp:nvSpPr>
      <dsp:spPr>
        <a:xfrm>
          <a:off x="0" y="1865020"/>
          <a:ext cx="5315188" cy="1275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137160" bIns="508000" numCol="1" spcCol="1270" anchor="ctr" anchorCtr="0">
          <a:noAutofit/>
        </a:bodyPr>
        <a:lstStyle/>
        <a:p>
          <a:pPr marL="0" lvl="0" indent="0" algn="l" defTabSz="711200">
            <a:lnSpc>
              <a:spcPct val="100000"/>
            </a:lnSpc>
            <a:spcBef>
              <a:spcPct val="0"/>
            </a:spcBef>
            <a:spcAft>
              <a:spcPct val="35000"/>
            </a:spcAft>
            <a:buNone/>
          </a:pPr>
          <a:r>
            <a:rPr lang="fr-FR" sz="1600" kern="1200" noProof="0">
              <a:solidFill>
                <a:srgbClr val="002060"/>
              </a:solidFill>
            </a:rPr>
            <a:t>Comprendre les différentes catégories d'emballage aide les emballeurs à choisir les meilleures solutions pour les produits à emballer.</a:t>
          </a:r>
        </a:p>
      </dsp:txBody>
      <dsp:txXfrm>
        <a:off x="0" y="1865020"/>
        <a:ext cx="5315188" cy="1275120"/>
      </dsp:txXfrm>
    </dsp:sp>
    <dsp:sp modelId="{EAD61B1A-12CD-42B9-9CB5-AB025EB24FC6}">
      <dsp:nvSpPr>
        <dsp:cNvPr id="0" name=""/>
        <dsp:cNvSpPr/>
      </dsp:nvSpPr>
      <dsp:spPr>
        <a:xfrm>
          <a:off x="0" y="3140140"/>
          <a:ext cx="5315188" cy="26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6096" rIns="137160" bIns="6096" numCol="1" spcCol="1270" anchor="ctr" anchorCtr="0">
          <a:noAutofit/>
        </a:bodyPr>
        <a:lstStyle/>
        <a:p>
          <a:pPr marL="0" lvl="0" indent="0" algn="l" defTabSz="711200">
            <a:lnSpc>
              <a:spcPct val="100000"/>
            </a:lnSpc>
            <a:spcBef>
              <a:spcPct val="0"/>
            </a:spcBef>
            <a:spcAft>
              <a:spcPct val="35000"/>
            </a:spcAft>
            <a:buNone/>
            <a:defRPr b="1"/>
          </a:pPr>
          <a:r>
            <a:rPr lang="fr-FR" sz="1600" kern="1200" noProof="0">
              <a:solidFill>
                <a:srgbClr val="002060"/>
              </a:solidFill>
            </a:rPr>
            <a:t>Efficacité logistique</a:t>
          </a:r>
        </a:p>
      </dsp:txBody>
      <dsp:txXfrm>
        <a:off x="0" y="3140140"/>
        <a:ext cx="5315188" cy="262080"/>
      </dsp:txXfrm>
    </dsp:sp>
    <dsp:sp modelId="{DD071CCD-5267-421E-BB9F-92405FE1A18D}">
      <dsp:nvSpPr>
        <dsp:cNvPr id="0" name=""/>
        <dsp:cNvSpPr/>
      </dsp:nvSpPr>
      <dsp:spPr>
        <a:xfrm>
          <a:off x="0" y="3402220"/>
          <a:ext cx="5315188" cy="1275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137160" bIns="508000" numCol="1" spcCol="1270" anchor="ctr" anchorCtr="0">
          <a:noAutofit/>
        </a:bodyPr>
        <a:lstStyle/>
        <a:p>
          <a:pPr marL="0" lvl="0" indent="0" algn="l" defTabSz="711200">
            <a:lnSpc>
              <a:spcPct val="100000"/>
            </a:lnSpc>
            <a:spcBef>
              <a:spcPct val="0"/>
            </a:spcBef>
            <a:spcAft>
              <a:spcPct val="35000"/>
            </a:spcAft>
            <a:buNone/>
          </a:pPr>
          <a:r>
            <a:rPr lang="fr-FR" sz="1600" kern="1200" noProof="0">
              <a:solidFill>
                <a:srgbClr val="002060"/>
              </a:solidFill>
            </a:rPr>
            <a:t>Une meilleure compréhension de l'emballage peut améliorer l'efficacité logistique et réduire les risques liés au transport.</a:t>
          </a:r>
        </a:p>
      </dsp:txBody>
      <dsp:txXfrm>
        <a:off x="0" y="3402220"/>
        <a:ext cx="5315188" cy="1275120"/>
      </dsp:txXfrm>
    </dsp:sp>
  </dsp:spTree>
</dsp:drawing>
</file>

<file path=ppt/diagrams/layout1.xml><?xml version="1.0" encoding="utf-8"?>
<dgm:layoutDef xmlns:dgm="http://schemas.openxmlformats.org/drawingml/2006/diagram" xmlns:a="http://schemas.openxmlformats.org/drawingml/2006/main" uniqueId="urn:microsoft.com/office/officeart/2024/3/layout/ArchList1">
  <dgm:title val="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14"/>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revTx">
        <dgm:varLst>
          <dgm:chMax val="0"/>
          <dgm:bulletEnabled/>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03"/>
          <dgm:constr type="bMarg" refType="primFontSz" fact="0.03"/>
          <dgm:constr type="lMarg" val="10.8"/>
          <dgm:constr type="rMarg" val="10.8"/>
        </dgm:constrLst>
        <dgm:ruleLst>
          <dgm:rule type="h" val="INF" fact="NaN" max="NaN"/>
        </dgm:ruleLst>
      </dgm:layoutNode>
      <dgm:choose name="Name1">
        <dgm:if name="Name2" axis="ch" ptType="node" func="cnt" op="gte" val="1">
          <dgm:layoutNode name="childText" styleLbl="revTx">
            <dgm:varLst>
              <dgm:bulletEnabled/>
            </dgm:varLst>
            <dgm:alg type="tx">
              <dgm:param type="parTxLTRAlign" val="l"/>
              <dgm:param type="parTxRTLAlign" val="r"/>
            </dgm:alg>
            <dgm:shape xmlns:r="http://schemas.openxmlformats.org/officeDocument/2006/relationships" type="rect" r:blip="">
              <dgm:adjLst/>
            </dgm:shape>
            <dgm:presOf axis="des" ptType="node"/>
            <dgm:constrLst>
              <dgm:constr type="tMarg" refType="primFontSz" fact="0.1"/>
              <dgm:constr type="bMarg" refType="primFontSz" fact="2.5"/>
              <dgm:constr type="lMarg" val="10.8"/>
              <dgm:constr type="rMarg" val="10.8"/>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1B189-2143-4A8A-B4B7-BD26D0409F5B}" type="datetimeFigureOut">
              <a:rPr lang="fr-FR" smtClean="0"/>
              <a:t>10/03/2025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D5E78-C362-407A-B25B-87F38CB955DA}" type="slidenum">
              <a:rPr lang="fr-FR" smtClean="0"/>
              <a:t>‹N°›</a:t>
            </a:fld>
            <a:endParaRPr lang="fr-FR" dirty="0"/>
          </a:p>
        </p:txBody>
      </p:sp>
    </p:spTree>
    <p:extLst>
      <p:ext uri="{BB962C8B-B14F-4D97-AF65-F5344CB8AC3E}">
        <p14:creationId xmlns:p14="http://schemas.microsoft.com/office/powerpoint/2010/main" val="6352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
Ce sujet aborde les divers aspects de l'emballage industriel, en mettant l'accent sur les catégories et les méthodes selon les normes du SEILA. Nous explorerons l'importance de l'emballage dans l'industrie ainsi que les spécificités des différentes catégories d'emballage.
</a:t>
            </a:r>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1</a:t>
            </a:fld>
            <a:endParaRPr lang="fr-FR" dirty="0"/>
          </a:p>
        </p:txBody>
      </p:sp>
    </p:spTree>
    <p:extLst>
      <p:ext uri="{BB962C8B-B14F-4D97-AF65-F5344CB8AC3E}">
        <p14:creationId xmlns:p14="http://schemas.microsoft.com/office/powerpoint/2010/main" val="635302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10</a:t>
            </a:fld>
            <a:endParaRPr lang="fr-FR" dirty="0"/>
          </a:p>
        </p:txBody>
      </p:sp>
    </p:spTree>
    <p:extLst>
      <p:ext uri="{BB962C8B-B14F-4D97-AF65-F5344CB8AC3E}">
        <p14:creationId xmlns:p14="http://schemas.microsoft.com/office/powerpoint/2010/main" val="1702946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11</a:t>
            </a:fld>
            <a:endParaRPr lang="fr-FR" dirty="0"/>
          </a:p>
        </p:txBody>
      </p:sp>
    </p:spTree>
    <p:extLst>
      <p:ext uri="{BB962C8B-B14F-4D97-AF65-F5344CB8AC3E}">
        <p14:creationId xmlns:p14="http://schemas.microsoft.com/office/powerpoint/2010/main" val="3232924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12</a:t>
            </a:fld>
            <a:endParaRPr lang="fr-FR" dirty="0"/>
          </a:p>
        </p:txBody>
      </p:sp>
    </p:spTree>
    <p:extLst>
      <p:ext uri="{BB962C8B-B14F-4D97-AF65-F5344CB8AC3E}">
        <p14:creationId xmlns:p14="http://schemas.microsoft.com/office/powerpoint/2010/main" val="1139986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13</a:t>
            </a:fld>
            <a:endParaRPr lang="fr-FR"/>
          </a:p>
        </p:txBody>
      </p:sp>
    </p:spTree>
    <p:extLst>
      <p:ext uri="{BB962C8B-B14F-4D97-AF65-F5344CB8AC3E}">
        <p14:creationId xmlns:p14="http://schemas.microsoft.com/office/powerpoint/2010/main" val="2688304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14</a:t>
            </a:fld>
            <a:endParaRPr lang="fr-FR"/>
          </a:p>
        </p:txBody>
      </p:sp>
    </p:spTree>
    <p:extLst>
      <p:ext uri="{BB962C8B-B14F-4D97-AF65-F5344CB8AC3E}">
        <p14:creationId xmlns:p14="http://schemas.microsoft.com/office/powerpoint/2010/main" val="3068596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15</a:t>
            </a:fld>
            <a:endParaRPr lang="fr-FR"/>
          </a:p>
        </p:txBody>
      </p:sp>
    </p:spTree>
    <p:extLst>
      <p:ext uri="{BB962C8B-B14F-4D97-AF65-F5344CB8AC3E}">
        <p14:creationId xmlns:p14="http://schemas.microsoft.com/office/powerpoint/2010/main" val="2842957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16</a:t>
            </a:fld>
            <a:endParaRPr lang="fr-FR"/>
          </a:p>
        </p:txBody>
      </p:sp>
    </p:spTree>
    <p:extLst>
      <p:ext uri="{BB962C8B-B14F-4D97-AF65-F5344CB8AC3E}">
        <p14:creationId xmlns:p14="http://schemas.microsoft.com/office/powerpoint/2010/main" val="3971454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F62C0-25FA-09ED-7BD5-190AA9DF6E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DF1BA0-F6ED-B6B8-C611-F4C6C75F3B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77D6BC-5E53-57B8-8A5F-EB3725D3543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6E08DE0-BF5F-E8DE-26B6-86B54173C5A4}"/>
              </a:ext>
            </a:extLst>
          </p:cNvPr>
          <p:cNvSpPr>
            <a:spLocks noGrp="1"/>
          </p:cNvSpPr>
          <p:nvPr>
            <p:ph type="sldNum" sz="quarter" idx="5"/>
          </p:nvPr>
        </p:nvSpPr>
        <p:spPr/>
        <p:txBody>
          <a:bodyPr/>
          <a:lstStyle/>
          <a:p>
            <a:fld id="{C97F37E1-F0B5-4F39-AF29-3F8856430313}" type="slidenum">
              <a:rPr lang="fr-FR" smtClean="0"/>
              <a:t>17</a:t>
            </a:fld>
            <a:endParaRPr lang="fr-FR"/>
          </a:p>
        </p:txBody>
      </p:sp>
    </p:spTree>
    <p:extLst>
      <p:ext uri="{BB962C8B-B14F-4D97-AF65-F5344CB8AC3E}">
        <p14:creationId xmlns:p14="http://schemas.microsoft.com/office/powerpoint/2010/main" val="99554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7CFA8-4997-19D2-EFA8-45BDE5C533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CAECD44-AC42-4B14-0B4E-5658382E19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DA446A-F545-06AC-FF51-274093D9882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64EA784-16E2-3983-DF84-6CF806A6B4FF}"/>
              </a:ext>
            </a:extLst>
          </p:cNvPr>
          <p:cNvSpPr>
            <a:spLocks noGrp="1"/>
          </p:cNvSpPr>
          <p:nvPr>
            <p:ph type="sldNum" sz="quarter" idx="5"/>
          </p:nvPr>
        </p:nvSpPr>
        <p:spPr/>
        <p:txBody>
          <a:bodyPr/>
          <a:lstStyle/>
          <a:p>
            <a:fld id="{C97F37E1-F0B5-4F39-AF29-3F8856430313}" type="slidenum">
              <a:rPr lang="fr-FR" smtClean="0"/>
              <a:t>18</a:t>
            </a:fld>
            <a:endParaRPr lang="fr-FR"/>
          </a:p>
        </p:txBody>
      </p:sp>
    </p:spTree>
    <p:extLst>
      <p:ext uri="{BB962C8B-B14F-4D97-AF65-F5344CB8AC3E}">
        <p14:creationId xmlns:p14="http://schemas.microsoft.com/office/powerpoint/2010/main" val="299056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19</a:t>
            </a:fld>
            <a:endParaRPr lang="fr-FR"/>
          </a:p>
        </p:txBody>
      </p:sp>
    </p:spTree>
    <p:extLst>
      <p:ext uri="{BB962C8B-B14F-4D97-AF65-F5344CB8AC3E}">
        <p14:creationId xmlns:p14="http://schemas.microsoft.com/office/powerpoint/2010/main" val="71697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977FB-59A2-79B6-4DC4-E0C7B9A9BD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969408F-4DD1-DA37-F018-FE05814D6A7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3CAD0A-D902-37F9-B92B-D865A0DE2BA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7571932-D028-EF3D-1358-89F09F092F5A}"/>
              </a:ext>
            </a:extLst>
          </p:cNvPr>
          <p:cNvSpPr>
            <a:spLocks noGrp="1"/>
          </p:cNvSpPr>
          <p:nvPr>
            <p:ph type="sldNum" sz="quarter" idx="5"/>
          </p:nvPr>
        </p:nvSpPr>
        <p:spPr/>
        <p:txBody>
          <a:bodyPr/>
          <a:lstStyle/>
          <a:p>
            <a:fld id="{C97F37E1-F0B5-4F39-AF29-3F8856430313}" type="slidenum">
              <a:rPr lang="fr-FR" smtClean="0"/>
              <a:t>2</a:t>
            </a:fld>
            <a:endParaRPr lang="fr-FR" dirty="0"/>
          </a:p>
        </p:txBody>
      </p:sp>
    </p:spTree>
    <p:extLst>
      <p:ext uri="{BB962C8B-B14F-4D97-AF65-F5344CB8AC3E}">
        <p14:creationId xmlns:p14="http://schemas.microsoft.com/office/powerpoint/2010/main" val="1022331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20</a:t>
            </a:fld>
            <a:endParaRPr lang="fr-FR" dirty="0"/>
          </a:p>
        </p:txBody>
      </p:sp>
    </p:spTree>
    <p:extLst>
      <p:ext uri="{BB962C8B-B14F-4D97-AF65-F5344CB8AC3E}">
        <p14:creationId xmlns:p14="http://schemas.microsoft.com/office/powerpoint/2010/main" val="635016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21</a:t>
            </a:fld>
            <a:endParaRPr lang="fr-FR" dirty="0"/>
          </a:p>
        </p:txBody>
      </p:sp>
    </p:spTree>
    <p:extLst>
      <p:ext uri="{BB962C8B-B14F-4D97-AF65-F5344CB8AC3E}">
        <p14:creationId xmlns:p14="http://schemas.microsoft.com/office/powerpoint/2010/main" val="959019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22</a:t>
            </a:fld>
            <a:endParaRPr lang="fr-FR" dirty="0"/>
          </a:p>
        </p:txBody>
      </p:sp>
    </p:spTree>
    <p:extLst>
      <p:ext uri="{BB962C8B-B14F-4D97-AF65-F5344CB8AC3E}">
        <p14:creationId xmlns:p14="http://schemas.microsoft.com/office/powerpoint/2010/main" val="1754470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23</a:t>
            </a:fld>
            <a:endParaRPr lang="fr-FR" dirty="0"/>
          </a:p>
        </p:txBody>
      </p:sp>
    </p:spTree>
    <p:extLst>
      <p:ext uri="{BB962C8B-B14F-4D97-AF65-F5344CB8AC3E}">
        <p14:creationId xmlns:p14="http://schemas.microsoft.com/office/powerpoint/2010/main" val="69631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24</a:t>
            </a:fld>
            <a:endParaRPr lang="fr-FR" dirty="0"/>
          </a:p>
        </p:txBody>
      </p:sp>
    </p:spTree>
    <p:extLst>
      <p:ext uri="{BB962C8B-B14F-4D97-AF65-F5344CB8AC3E}">
        <p14:creationId xmlns:p14="http://schemas.microsoft.com/office/powerpoint/2010/main" val="3130555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25</a:t>
            </a:fld>
            <a:endParaRPr lang="fr-FR" dirty="0"/>
          </a:p>
        </p:txBody>
      </p:sp>
    </p:spTree>
    <p:extLst>
      <p:ext uri="{BB962C8B-B14F-4D97-AF65-F5344CB8AC3E}">
        <p14:creationId xmlns:p14="http://schemas.microsoft.com/office/powerpoint/2010/main" val="2204300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26</a:t>
            </a:fld>
            <a:endParaRPr lang="fr-FR" dirty="0"/>
          </a:p>
        </p:txBody>
      </p:sp>
    </p:spTree>
    <p:extLst>
      <p:ext uri="{BB962C8B-B14F-4D97-AF65-F5344CB8AC3E}">
        <p14:creationId xmlns:p14="http://schemas.microsoft.com/office/powerpoint/2010/main" val="963444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27</a:t>
            </a:fld>
            <a:endParaRPr lang="fr-FR" dirty="0"/>
          </a:p>
        </p:txBody>
      </p:sp>
    </p:spTree>
    <p:extLst>
      <p:ext uri="{BB962C8B-B14F-4D97-AF65-F5344CB8AC3E}">
        <p14:creationId xmlns:p14="http://schemas.microsoft.com/office/powerpoint/2010/main" val="2921840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28</a:t>
            </a:fld>
            <a:endParaRPr lang="fr-FR" dirty="0"/>
          </a:p>
        </p:txBody>
      </p:sp>
    </p:spTree>
    <p:extLst>
      <p:ext uri="{BB962C8B-B14F-4D97-AF65-F5344CB8AC3E}">
        <p14:creationId xmlns:p14="http://schemas.microsoft.com/office/powerpoint/2010/main" val="4249534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CC9A2-639C-3A20-479D-F216B2BB43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7F14C3-A90E-8482-5B50-B8317117B4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664A4E-0217-1A1D-F17A-9B4E5417194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86132DA-1565-ACA4-3F31-96F195C8A5CC}"/>
              </a:ext>
            </a:extLst>
          </p:cNvPr>
          <p:cNvSpPr>
            <a:spLocks noGrp="1"/>
          </p:cNvSpPr>
          <p:nvPr>
            <p:ph type="sldNum" sz="quarter" idx="5"/>
          </p:nvPr>
        </p:nvSpPr>
        <p:spPr/>
        <p:txBody>
          <a:bodyPr/>
          <a:lstStyle/>
          <a:p>
            <a:fld id="{C97F37E1-F0B5-4F39-AF29-3F8856430313}" type="slidenum">
              <a:rPr lang="fr-FR" smtClean="0"/>
              <a:t>29</a:t>
            </a:fld>
            <a:endParaRPr lang="fr-FR" dirty="0"/>
          </a:p>
        </p:txBody>
      </p:sp>
    </p:spTree>
    <p:extLst>
      <p:ext uri="{BB962C8B-B14F-4D97-AF65-F5344CB8AC3E}">
        <p14:creationId xmlns:p14="http://schemas.microsoft.com/office/powerpoint/2010/main" val="183681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554E9-8908-F303-D12F-E7C0C96748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2E726A-2293-EC7B-1306-6932056F25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10DDC9-1191-7B7C-331D-F5DBFE7C276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3110AFC-4845-5452-18F4-3B5D2EFB295F}"/>
              </a:ext>
            </a:extLst>
          </p:cNvPr>
          <p:cNvSpPr>
            <a:spLocks noGrp="1"/>
          </p:cNvSpPr>
          <p:nvPr>
            <p:ph type="sldNum" sz="quarter" idx="5"/>
          </p:nvPr>
        </p:nvSpPr>
        <p:spPr/>
        <p:txBody>
          <a:bodyPr/>
          <a:lstStyle/>
          <a:p>
            <a:fld id="{C97F37E1-F0B5-4F39-AF29-3F8856430313}" type="slidenum">
              <a:rPr lang="fr-FR" smtClean="0"/>
              <a:t>3</a:t>
            </a:fld>
            <a:endParaRPr lang="fr-FR" dirty="0"/>
          </a:p>
        </p:txBody>
      </p:sp>
    </p:spTree>
    <p:extLst>
      <p:ext uri="{BB962C8B-B14F-4D97-AF65-F5344CB8AC3E}">
        <p14:creationId xmlns:p14="http://schemas.microsoft.com/office/powerpoint/2010/main" val="1599984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46C3F-AA3D-592C-5C23-4566027EC4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EB4AA6-4669-ECF3-84DA-1DC1756271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1796DC-9ADD-3AB7-E778-003B3D7E625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F584743-5599-4361-70A7-8252198771BE}"/>
              </a:ext>
            </a:extLst>
          </p:cNvPr>
          <p:cNvSpPr>
            <a:spLocks noGrp="1"/>
          </p:cNvSpPr>
          <p:nvPr>
            <p:ph type="sldNum" sz="quarter" idx="5"/>
          </p:nvPr>
        </p:nvSpPr>
        <p:spPr/>
        <p:txBody>
          <a:bodyPr/>
          <a:lstStyle/>
          <a:p>
            <a:fld id="{C97F37E1-F0B5-4F39-AF29-3F8856430313}" type="slidenum">
              <a:rPr lang="fr-FR" smtClean="0"/>
              <a:t>30</a:t>
            </a:fld>
            <a:endParaRPr lang="fr-FR" dirty="0"/>
          </a:p>
        </p:txBody>
      </p:sp>
    </p:spTree>
    <p:extLst>
      <p:ext uri="{BB962C8B-B14F-4D97-AF65-F5344CB8AC3E}">
        <p14:creationId xmlns:p14="http://schemas.microsoft.com/office/powerpoint/2010/main" val="1617967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EBA74-DCA5-BE9B-1930-9AE152470B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11DAD0-8C5D-97A3-B2EA-FA8E1CA994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F93D39-CE7F-4644-785F-7914B5778A3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44B2448-91CD-B04F-5E77-BEBAD2CD6539}"/>
              </a:ext>
            </a:extLst>
          </p:cNvPr>
          <p:cNvSpPr>
            <a:spLocks noGrp="1"/>
          </p:cNvSpPr>
          <p:nvPr>
            <p:ph type="sldNum" sz="quarter" idx="5"/>
          </p:nvPr>
        </p:nvSpPr>
        <p:spPr/>
        <p:txBody>
          <a:bodyPr/>
          <a:lstStyle/>
          <a:p>
            <a:fld id="{C97F37E1-F0B5-4F39-AF29-3F8856430313}" type="slidenum">
              <a:rPr lang="fr-FR" smtClean="0"/>
              <a:t>31</a:t>
            </a:fld>
            <a:endParaRPr lang="fr-FR" dirty="0"/>
          </a:p>
        </p:txBody>
      </p:sp>
    </p:spTree>
    <p:extLst>
      <p:ext uri="{BB962C8B-B14F-4D97-AF65-F5344CB8AC3E}">
        <p14:creationId xmlns:p14="http://schemas.microsoft.com/office/powerpoint/2010/main" val="1941112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32</a:t>
            </a:fld>
            <a:endParaRPr lang="fr-FR" dirty="0"/>
          </a:p>
        </p:txBody>
      </p:sp>
    </p:spTree>
    <p:extLst>
      <p:ext uri="{BB962C8B-B14F-4D97-AF65-F5344CB8AC3E}">
        <p14:creationId xmlns:p14="http://schemas.microsoft.com/office/powerpoint/2010/main" val="2330898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BDEDF-6D71-8CAE-9663-0F7C5FBCD7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D3B2B8-4D09-E964-C500-648A5BF5A2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515330-4BFF-3EF6-6AE0-1A1CA9652B8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557423F-2458-A880-C925-61FE802490E6}"/>
              </a:ext>
            </a:extLst>
          </p:cNvPr>
          <p:cNvSpPr>
            <a:spLocks noGrp="1"/>
          </p:cNvSpPr>
          <p:nvPr>
            <p:ph type="sldNum" sz="quarter" idx="5"/>
          </p:nvPr>
        </p:nvSpPr>
        <p:spPr/>
        <p:txBody>
          <a:bodyPr/>
          <a:lstStyle/>
          <a:p>
            <a:fld id="{C97F37E1-F0B5-4F39-AF29-3F8856430313}" type="slidenum">
              <a:rPr lang="fr-FR" smtClean="0"/>
              <a:t>33</a:t>
            </a:fld>
            <a:endParaRPr lang="fr-FR" dirty="0"/>
          </a:p>
        </p:txBody>
      </p:sp>
    </p:spTree>
    <p:extLst>
      <p:ext uri="{BB962C8B-B14F-4D97-AF65-F5344CB8AC3E}">
        <p14:creationId xmlns:p14="http://schemas.microsoft.com/office/powerpoint/2010/main" val="3564442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34</a:t>
            </a:fld>
            <a:endParaRPr lang="fr-FR" dirty="0"/>
          </a:p>
        </p:txBody>
      </p:sp>
    </p:spTree>
    <p:extLst>
      <p:ext uri="{BB962C8B-B14F-4D97-AF65-F5344CB8AC3E}">
        <p14:creationId xmlns:p14="http://schemas.microsoft.com/office/powerpoint/2010/main" val="4091024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6748C-4284-E306-28BA-F3ABDDFCE7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422DD4-A575-E3B5-978C-A3D9EE5FF3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D318B76-BEFE-2AF9-33D4-3DEC89254EF7}"/>
              </a:ext>
            </a:extLst>
          </p:cNvPr>
          <p:cNvSpPr>
            <a:spLocks noGrp="1"/>
          </p:cNvSpPr>
          <p:nvPr>
            <p:ph type="body" idx="1"/>
          </p:nvPr>
        </p:nvSpPr>
        <p:spPr/>
        <p:txBody>
          <a:bodyPr/>
          <a:lstStyle/>
          <a:p>
            <a:r>
              <a:rPr lang="fr-FR" dirty="0"/>
              <a:t>Cette section se concentre sur les différentes catégories d'emballage définies par le SEILA, en détaillant les spécificités de chaque catégorie. Chacune d'elles est conçue pour répondre à des besoins particuliers en matière de protection et de transport.</a:t>
            </a:r>
          </a:p>
        </p:txBody>
      </p:sp>
      <p:sp>
        <p:nvSpPr>
          <p:cNvPr id="4" name="Espace réservé du numéro de diapositive 3">
            <a:extLst>
              <a:ext uri="{FF2B5EF4-FFF2-40B4-BE49-F238E27FC236}">
                <a16:creationId xmlns:a16="http://schemas.microsoft.com/office/drawing/2014/main" id="{BFD72A22-2ABB-CC02-71B6-79F1A0BD4467}"/>
              </a:ext>
            </a:extLst>
          </p:cNvPr>
          <p:cNvSpPr>
            <a:spLocks noGrp="1"/>
          </p:cNvSpPr>
          <p:nvPr>
            <p:ph type="sldNum" sz="quarter" idx="5"/>
          </p:nvPr>
        </p:nvSpPr>
        <p:spPr/>
        <p:txBody>
          <a:bodyPr/>
          <a:lstStyle/>
          <a:p>
            <a:fld id="{C97F37E1-F0B5-4F39-AF29-3F8856430313}" type="slidenum">
              <a:rPr lang="fr-FR" smtClean="0"/>
              <a:t>35</a:t>
            </a:fld>
            <a:endParaRPr lang="fr-FR" dirty="0"/>
          </a:p>
        </p:txBody>
      </p:sp>
    </p:spTree>
    <p:extLst>
      <p:ext uri="{BB962C8B-B14F-4D97-AF65-F5344CB8AC3E}">
        <p14:creationId xmlns:p14="http://schemas.microsoft.com/office/powerpoint/2010/main" val="1296203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36</a:t>
            </a:fld>
            <a:endParaRPr lang="fr-FR" dirty="0"/>
          </a:p>
        </p:txBody>
      </p:sp>
    </p:spTree>
    <p:extLst>
      <p:ext uri="{BB962C8B-B14F-4D97-AF65-F5344CB8AC3E}">
        <p14:creationId xmlns:p14="http://schemas.microsoft.com/office/powerpoint/2010/main" val="350502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828E-F03B-FEA8-2B87-12BAA43D64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FB41FD-70C4-C012-BCC1-A9083C4F8A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8507D1-744E-6EA0-D829-4B3E876134C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6A3D913-40CF-F3D5-15D6-780BC1911940}"/>
              </a:ext>
            </a:extLst>
          </p:cNvPr>
          <p:cNvSpPr>
            <a:spLocks noGrp="1"/>
          </p:cNvSpPr>
          <p:nvPr>
            <p:ph type="sldNum" sz="quarter" idx="5"/>
          </p:nvPr>
        </p:nvSpPr>
        <p:spPr/>
        <p:txBody>
          <a:bodyPr/>
          <a:lstStyle/>
          <a:p>
            <a:fld id="{C97F37E1-F0B5-4F39-AF29-3F8856430313}" type="slidenum">
              <a:rPr lang="fr-FR" smtClean="0"/>
              <a:t>4</a:t>
            </a:fld>
            <a:endParaRPr lang="fr-FR" dirty="0"/>
          </a:p>
        </p:txBody>
      </p:sp>
    </p:spTree>
    <p:extLst>
      <p:ext uri="{BB962C8B-B14F-4D97-AF65-F5344CB8AC3E}">
        <p14:creationId xmlns:p14="http://schemas.microsoft.com/office/powerpoint/2010/main" val="37488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5</a:t>
            </a:fld>
            <a:endParaRPr lang="fr-FR" dirty="0"/>
          </a:p>
        </p:txBody>
      </p:sp>
    </p:spTree>
    <p:extLst>
      <p:ext uri="{BB962C8B-B14F-4D97-AF65-F5344CB8AC3E}">
        <p14:creationId xmlns:p14="http://schemas.microsoft.com/office/powerpoint/2010/main" val="406763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6</a:t>
            </a:fld>
            <a:endParaRPr lang="fr-FR" dirty="0"/>
          </a:p>
        </p:txBody>
      </p:sp>
    </p:spTree>
    <p:extLst>
      <p:ext uri="{BB962C8B-B14F-4D97-AF65-F5344CB8AC3E}">
        <p14:creationId xmlns:p14="http://schemas.microsoft.com/office/powerpoint/2010/main" val="2555554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7</a:t>
            </a:fld>
            <a:endParaRPr lang="fr-FR" dirty="0"/>
          </a:p>
        </p:txBody>
      </p:sp>
    </p:spTree>
    <p:extLst>
      <p:ext uri="{BB962C8B-B14F-4D97-AF65-F5344CB8AC3E}">
        <p14:creationId xmlns:p14="http://schemas.microsoft.com/office/powerpoint/2010/main" val="345709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8</a:t>
            </a:fld>
            <a:endParaRPr lang="fr-FR" dirty="0"/>
          </a:p>
        </p:txBody>
      </p:sp>
    </p:spTree>
    <p:extLst>
      <p:ext uri="{BB962C8B-B14F-4D97-AF65-F5344CB8AC3E}">
        <p14:creationId xmlns:p14="http://schemas.microsoft.com/office/powerpoint/2010/main" val="2026569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7F37E1-F0B5-4F39-AF29-3F8856430313}" type="slidenum">
              <a:rPr lang="fr-FR" smtClean="0"/>
              <a:t>9</a:t>
            </a:fld>
            <a:endParaRPr lang="fr-FR" dirty="0"/>
          </a:p>
        </p:txBody>
      </p:sp>
    </p:spTree>
    <p:extLst>
      <p:ext uri="{BB962C8B-B14F-4D97-AF65-F5344CB8AC3E}">
        <p14:creationId xmlns:p14="http://schemas.microsoft.com/office/powerpoint/2010/main" val="3378566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D5CA3-016F-21D5-98A0-A9C36CFD31A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41A94A1-35CC-4B74-55B3-1B327FEEB1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957C2CC-6AC9-2FA7-B625-5AD154EBEF31}"/>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5" name="Espace réservé du pied de page 4">
            <a:extLst>
              <a:ext uri="{FF2B5EF4-FFF2-40B4-BE49-F238E27FC236}">
                <a16:creationId xmlns:a16="http://schemas.microsoft.com/office/drawing/2014/main" id="{D09C1986-1782-8C63-6A45-455D38680E1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BF406823-9833-4C6F-0DC2-6C007A0B85B0}"/>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3460471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857496-BF64-3238-5773-DC37DD580BF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021A156-781B-95F4-476E-D98E2CAC8F0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4AA283-7C27-F062-0697-E5752AF125BC}"/>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5" name="Espace réservé du pied de page 4">
            <a:extLst>
              <a:ext uri="{FF2B5EF4-FFF2-40B4-BE49-F238E27FC236}">
                <a16:creationId xmlns:a16="http://schemas.microsoft.com/office/drawing/2014/main" id="{01A92713-50E5-D901-F435-BF07BF1E0E4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E249BC82-1B73-0547-1CA1-E6A4738A730D}"/>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184531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DD4C4F7-0669-1195-8054-6B66E0D03DF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B4B79AB-CF30-85C7-88C9-97DA2E675F9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4FCC22-BE68-A8B6-91D6-735A35C350DD}"/>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5" name="Espace réservé du pied de page 4">
            <a:extLst>
              <a:ext uri="{FF2B5EF4-FFF2-40B4-BE49-F238E27FC236}">
                <a16:creationId xmlns:a16="http://schemas.microsoft.com/office/drawing/2014/main" id="{9237765C-BCCF-F2EE-5570-78F60EC7EF6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86FB267-54AC-3384-077D-0B9EACFFC2A7}"/>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186192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FFFC28-E314-3952-6D66-B9099E18CF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BEEFD3C-E132-E243-1E1D-A81124C7EEA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998912-EC0B-80F6-28B9-74FB29B8AF95}"/>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5" name="Espace réservé du pied de page 4">
            <a:extLst>
              <a:ext uri="{FF2B5EF4-FFF2-40B4-BE49-F238E27FC236}">
                <a16:creationId xmlns:a16="http://schemas.microsoft.com/office/drawing/2014/main" id="{D374E5B1-AEAC-0B2E-BF81-1E1BECBB1665}"/>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02D73066-0E7F-B177-CA5C-AB0252D5346E}"/>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139688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D6B6A-D994-EE14-247A-872F563A1C5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A7ECD05-87EB-08DF-62A5-9E805BBA8D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CFA9BEB-30E5-D6CC-CD93-28B679C15CF4}"/>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5" name="Espace réservé du pied de page 4">
            <a:extLst>
              <a:ext uri="{FF2B5EF4-FFF2-40B4-BE49-F238E27FC236}">
                <a16:creationId xmlns:a16="http://schemas.microsoft.com/office/drawing/2014/main" id="{41A587D7-D945-B508-E791-67D5DC76721F}"/>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F2866B8-FEE8-385F-6F55-889A0B6ACBC1}"/>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408603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02E453-CB6B-AAE0-F911-5C722B9B122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EF44381-EBC6-7954-B387-C004FE07F69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E5AAB68-DBEF-71D1-7DBD-16EBB0D0291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99864DB-0AE5-CDF5-38FE-FFA6FB479E64}"/>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6" name="Espace réservé du pied de page 5">
            <a:extLst>
              <a:ext uri="{FF2B5EF4-FFF2-40B4-BE49-F238E27FC236}">
                <a16:creationId xmlns:a16="http://schemas.microsoft.com/office/drawing/2014/main" id="{455CC774-B45B-8879-7C08-C4B5F2E03F8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214D7837-C75A-B0C9-C564-D3C41F176B88}"/>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45658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E2415-751F-DC4E-AB57-99CBE31F36D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75FE6A0-78E3-1C3A-9144-87BA3BDF1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9D58F23-2249-F581-383E-DEF0C6D5581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6C81AE0-CB3E-1CC1-A371-2738F3422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056B43B-DC50-B776-50BE-504F5EDBEF6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01CE888-5FB2-4F77-1449-82B759F199CC}"/>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8" name="Espace réservé du pied de page 7">
            <a:extLst>
              <a:ext uri="{FF2B5EF4-FFF2-40B4-BE49-F238E27FC236}">
                <a16:creationId xmlns:a16="http://schemas.microsoft.com/office/drawing/2014/main" id="{E7B32F34-196C-E3E4-9CBD-6623E63274F8}"/>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D9460B35-3E10-5FB8-B385-B1EEFE49020B}"/>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331339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A31E3-3F14-7062-5B2C-55D52464944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B5E9723-47D9-9C36-D734-73B37843E820}"/>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4" name="Espace réservé du pied de page 3">
            <a:extLst>
              <a:ext uri="{FF2B5EF4-FFF2-40B4-BE49-F238E27FC236}">
                <a16:creationId xmlns:a16="http://schemas.microsoft.com/office/drawing/2014/main" id="{CEF3D9E1-3D88-99D4-1523-54192D23B11A}"/>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003F7E8F-BCBE-F533-7DC9-D876ED5EBF4E}"/>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377743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070E731-92AE-C400-EA93-2C3F94676C88}"/>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3" name="Espace réservé du pied de page 2">
            <a:extLst>
              <a:ext uri="{FF2B5EF4-FFF2-40B4-BE49-F238E27FC236}">
                <a16:creationId xmlns:a16="http://schemas.microsoft.com/office/drawing/2014/main" id="{106B3515-C193-E529-B5D0-C8DC2AA1E18C}"/>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8402C85-C2F4-1EC3-0B6D-8858C950ACB4}"/>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2693512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C7D624-F252-9518-253D-61E45E8863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B1B69EA-589B-7B4F-F324-20FC512500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4C7588C-73B5-58AB-7548-76AC21FA6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B1D0757-7077-5638-310E-C79C6F2F83AF}"/>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6" name="Espace réservé du pied de page 5">
            <a:extLst>
              <a:ext uri="{FF2B5EF4-FFF2-40B4-BE49-F238E27FC236}">
                <a16:creationId xmlns:a16="http://schemas.microsoft.com/office/drawing/2014/main" id="{5B63A7D8-3437-76CE-D73D-05C62B7B1CF1}"/>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24B3D8C8-D201-92B5-3220-15140971FBE9}"/>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393303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DC3C8-4C88-22E7-D5B9-6DC843E5976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ECFC35B-0288-5E58-0581-D0F29782C0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7DF7C6BA-0E60-C2FE-B48E-9DC8C58F0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772B1FF-A2F5-0063-FD54-E1EB4A765927}"/>
              </a:ext>
            </a:extLst>
          </p:cNvPr>
          <p:cNvSpPr>
            <a:spLocks noGrp="1"/>
          </p:cNvSpPr>
          <p:nvPr>
            <p:ph type="dt" sz="half" idx="10"/>
          </p:nvPr>
        </p:nvSpPr>
        <p:spPr/>
        <p:txBody>
          <a:bodyPr/>
          <a:lstStyle/>
          <a:p>
            <a:fld id="{26DC64A6-1353-449F-ACBE-69A2B4F01C45}" type="datetimeFigureOut">
              <a:rPr lang="fr-FR" smtClean="0"/>
              <a:t>10/03/2025</a:t>
            </a:fld>
            <a:endParaRPr lang="fr-FR" dirty="0"/>
          </a:p>
        </p:txBody>
      </p:sp>
      <p:sp>
        <p:nvSpPr>
          <p:cNvPr id="6" name="Espace réservé du pied de page 5">
            <a:extLst>
              <a:ext uri="{FF2B5EF4-FFF2-40B4-BE49-F238E27FC236}">
                <a16:creationId xmlns:a16="http://schemas.microsoft.com/office/drawing/2014/main" id="{3EAB6802-B71C-6492-F912-B6085E8AFAC7}"/>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F856DDFD-A17A-4028-7E98-00B96759155D}"/>
              </a:ext>
            </a:extLst>
          </p:cNvPr>
          <p:cNvSpPr>
            <a:spLocks noGrp="1"/>
          </p:cNvSpPr>
          <p:nvPr>
            <p:ph type="sldNum" sz="quarter" idx="12"/>
          </p:nvPr>
        </p:nvSpPr>
        <p:spPr/>
        <p:txBody>
          <a:bodyPr/>
          <a:lstStyle/>
          <a:p>
            <a:fld id="{031590E1-2F4C-41CC-8929-125EDD45ACB4}" type="slidenum">
              <a:rPr lang="fr-FR" smtClean="0"/>
              <a:t>‹N°›</a:t>
            </a:fld>
            <a:endParaRPr lang="fr-FR" dirty="0"/>
          </a:p>
        </p:txBody>
      </p:sp>
    </p:spTree>
    <p:extLst>
      <p:ext uri="{BB962C8B-B14F-4D97-AF65-F5344CB8AC3E}">
        <p14:creationId xmlns:p14="http://schemas.microsoft.com/office/powerpoint/2010/main" val="384792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341534A-B5C8-D907-D301-6A71B9EA1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521163-F8F9-0E4E-F410-F86A99F041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BA0729-29F2-920E-C947-D31C8EF3A1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DC64A6-1353-449F-ACBE-69A2B4F01C45}" type="datetimeFigureOut">
              <a:rPr lang="fr-FR" smtClean="0"/>
              <a:t>10/03/2025</a:t>
            </a:fld>
            <a:endParaRPr lang="fr-FR" dirty="0"/>
          </a:p>
        </p:txBody>
      </p:sp>
      <p:sp>
        <p:nvSpPr>
          <p:cNvPr id="5" name="Espace réservé du pied de page 4">
            <a:extLst>
              <a:ext uri="{FF2B5EF4-FFF2-40B4-BE49-F238E27FC236}">
                <a16:creationId xmlns:a16="http://schemas.microsoft.com/office/drawing/2014/main" id="{71450EE2-ED44-99AC-F349-84F2EFB384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A85E6F94-150E-DC0B-86A9-9A6E291A3B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1590E1-2F4C-41CC-8929-125EDD45ACB4}" type="slidenum">
              <a:rPr lang="fr-FR" smtClean="0"/>
              <a:t>‹N°›</a:t>
            </a:fld>
            <a:endParaRPr lang="fr-FR" dirty="0"/>
          </a:p>
        </p:txBody>
      </p:sp>
    </p:spTree>
    <p:extLst>
      <p:ext uri="{BB962C8B-B14F-4D97-AF65-F5344CB8AC3E}">
        <p14:creationId xmlns:p14="http://schemas.microsoft.com/office/powerpoint/2010/main" val="2507602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pxhere.com/fr/photo/1597331" TargetMode="External"/><Relationship Id="rId13" Type="http://schemas.openxmlformats.org/officeDocument/2006/relationships/image" Target="../media/image7.jpg"/><Relationship Id="rId3" Type="http://schemas.openxmlformats.org/officeDocument/2006/relationships/image" Target="../media/image1.jpeg"/><Relationship Id="rId7" Type="http://schemas.openxmlformats.org/officeDocument/2006/relationships/image" Target="../media/image4.jpg"/><Relationship Id="rId12" Type="http://schemas.openxmlformats.org/officeDocument/2006/relationships/hyperlink" Target="https://pxhere.com/en/photo/1404325"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pixabay.com/fr/gare-de-triage-gare-de-marchandises-459372/" TargetMode="External"/><Relationship Id="rId11" Type="http://schemas.openxmlformats.org/officeDocument/2006/relationships/image" Target="../media/image6.jpg"/><Relationship Id="rId5" Type="http://schemas.openxmlformats.org/officeDocument/2006/relationships/image" Target="../media/image3.jpg"/><Relationship Id="rId10" Type="http://schemas.openxmlformats.org/officeDocument/2006/relationships/hyperlink" Target="https://pxhere.com/en/photo/604903" TargetMode="External"/><Relationship Id="rId4" Type="http://schemas.openxmlformats.org/officeDocument/2006/relationships/image" Target="../media/image2.png"/><Relationship Id="rId9" Type="http://schemas.openxmlformats.org/officeDocument/2006/relationships/image" Target="../media/image5.jpg"/><Relationship Id="rId14" Type="http://schemas.openxmlformats.org/officeDocument/2006/relationships/hyperlink" Target="https://aircraftwallpapergalleries.blogspot.com/2017/09/antonov-225-mriya-takeoff-at-gostomel.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pixnio.com/fr/divers/colore-conteneur-exportation-commerce-entrepot-urbain-ciel-fre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0.png"/><Relationship Id="rId5" Type="http://schemas.openxmlformats.org/officeDocument/2006/relationships/image" Target="../media/image46.png"/><Relationship Id="rId4" Type="http://schemas.openxmlformats.org/officeDocument/2006/relationships/image" Target="../media/image470.png"/></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hyperlink" Target="https://pxhere.com/en/photo/1404325" TargetMode="External"/><Relationship Id="rId3" Type="http://schemas.openxmlformats.org/officeDocument/2006/relationships/image" Target="../media/image8.jpg"/><Relationship Id="rId7" Type="http://schemas.openxmlformats.org/officeDocument/2006/relationships/hyperlink" Target="https://pixabay.com/fr/gare-de-triage-gare-de-marchandises-459372/" TargetMode="External"/><Relationship Id="rId12"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hyperlink" Target="https://pxhere.com/en/photo/604903" TargetMode="External"/><Relationship Id="rId5" Type="http://schemas.openxmlformats.org/officeDocument/2006/relationships/image" Target="../media/image2.png"/><Relationship Id="rId15" Type="http://schemas.openxmlformats.org/officeDocument/2006/relationships/hyperlink" Target="https://aircraftwallpapergalleries.blogspot.com/2017/09/antonov-225-mriya-takeoff-at-gostomel.html" TargetMode="External"/><Relationship Id="rId10" Type="http://schemas.openxmlformats.org/officeDocument/2006/relationships/image" Target="../media/image5.jpg"/><Relationship Id="rId4" Type="http://schemas.openxmlformats.org/officeDocument/2006/relationships/hyperlink" Target="https://pixnio.com/nature-landscapes/forest/landscape-dawn-tree-wood-leaf-nature-forest" TargetMode="External"/><Relationship Id="rId9" Type="http://schemas.openxmlformats.org/officeDocument/2006/relationships/hyperlink" Target="https://pxhere.com/fr/photo/1597331" TargetMode="External"/><Relationship Id="rId1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40.png"/><Relationship Id="rId5" Type="http://schemas.openxmlformats.org/officeDocument/2006/relationships/image" Target="../media/image53.png"/><Relationship Id="rId4" Type="http://schemas.openxmlformats.org/officeDocument/2006/relationships/image" Target="../media/image541.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2.png"/><Relationship Id="rId5" Type="http://schemas.microsoft.com/office/2007/relationships/hdphoto" Target="../media/hdphoto4.wdp"/><Relationship Id="rId4" Type="http://schemas.openxmlformats.org/officeDocument/2006/relationships/image" Target="../media/image61.pn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image" Target="../media/image680.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50.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0.png"/><Relationship Id="rId5" Type="http://schemas.microsoft.com/office/2007/relationships/hdphoto" Target="../media/hdphoto8.wdp"/><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slide" Target="slide27.xml"/><Relationship Id="rId3" Type="http://schemas.openxmlformats.org/officeDocument/2006/relationships/image" Target="../media/image9.png"/><Relationship Id="rId21" Type="http://schemas.openxmlformats.org/officeDocument/2006/relationships/slide" Target="slide35.xml"/><Relationship Id="rId7" Type="http://schemas.openxmlformats.org/officeDocument/2006/relationships/image" Target="../media/image210.png"/><Relationship Id="rId12" Type="http://schemas.openxmlformats.org/officeDocument/2006/relationships/slide" Target="slide19.xml"/><Relationship Id="rId1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40.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1.png"/><Relationship Id="rId15" Type="http://schemas.openxmlformats.org/officeDocument/2006/relationships/slide" Target="slide23.xml"/><Relationship Id="rId10" Type="http://schemas.openxmlformats.org/officeDocument/2006/relationships/image" Target="../media/image33.png"/><Relationship Id="rId19" Type="http://schemas.openxmlformats.org/officeDocument/2006/relationships/image" Target="../media/image150.png"/><Relationship Id="rId9" Type="http://schemas.openxmlformats.org/officeDocument/2006/relationships/slide" Target="slide8.xml"/><Relationship Id="rId14" Type="http://schemas.openxmlformats.org/officeDocument/2006/relationships/image" Target="../media/image12.png"/><Relationship Id="rId22"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3.emf"/><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3.png"/><Relationship Id="rId7" Type="http://schemas.openxmlformats.org/officeDocument/2006/relationships/diagramColors" Target="../diagrams/colors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0.png"/><Relationship Id="rId10" Type="http://schemas.openxmlformats.org/officeDocument/2006/relationships/image" Target="../media/image100.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0.png"/><Relationship Id="rId18" Type="http://schemas.openxmlformats.org/officeDocument/2006/relationships/slide" Target="slide13.xml"/><Relationship Id="rId26" Type="http://schemas.openxmlformats.org/officeDocument/2006/relationships/image" Target="../media/image30.png"/><Relationship Id="rId3" Type="http://schemas.openxmlformats.org/officeDocument/2006/relationships/image" Target="../media/image23.png"/><Relationship Id="rId21" Type="http://schemas.openxmlformats.org/officeDocument/2006/relationships/slide" Target="slide14.xml"/><Relationship Id="rId34" Type="http://schemas.openxmlformats.org/officeDocument/2006/relationships/image" Target="../media/image230.png"/><Relationship Id="rId7" Type="http://schemas.openxmlformats.org/officeDocument/2006/relationships/image" Target="../media/image231.png"/><Relationship Id="rId12" Type="http://schemas.openxmlformats.org/officeDocument/2006/relationships/slide" Target="slide11.xml"/><Relationship Id="rId17" Type="http://schemas.openxmlformats.org/officeDocument/2006/relationships/image" Target="../media/image27.png"/><Relationship Id="rId25" Type="http://schemas.openxmlformats.org/officeDocument/2006/relationships/image" Target="../media/image300.png"/><Relationship Id="rId33" Type="http://schemas.openxmlformats.org/officeDocument/2006/relationships/slide" Target="slide18.xml"/><Relationship Id="rId2" Type="http://schemas.openxmlformats.org/officeDocument/2006/relationships/notesSlide" Target="../notesSlides/notesSlide8.xml"/><Relationship Id="rId16" Type="http://schemas.openxmlformats.org/officeDocument/2006/relationships/image" Target="../media/image260.png"/><Relationship Id="rId20" Type="http://schemas.openxmlformats.org/officeDocument/2006/relationships/image" Target="../media/image28.png"/><Relationship Id="rId29"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25.png"/><Relationship Id="rId24" Type="http://schemas.openxmlformats.org/officeDocument/2006/relationships/slide" Target="slide15.xml"/><Relationship Id="rId32" Type="http://schemas.openxmlformats.org/officeDocument/2006/relationships/image" Target="../media/image32.png"/><Relationship Id="rId15" Type="http://schemas.openxmlformats.org/officeDocument/2006/relationships/slide" Target="slide12.xml"/><Relationship Id="rId23" Type="http://schemas.openxmlformats.org/officeDocument/2006/relationships/image" Target="../media/image29.png"/><Relationship Id="rId28" Type="http://schemas.openxmlformats.org/officeDocument/2006/relationships/image" Target="../media/image211.png"/><Relationship Id="rId10" Type="http://schemas.openxmlformats.org/officeDocument/2006/relationships/image" Target="../media/image250.png"/><Relationship Id="rId19" Type="http://schemas.openxmlformats.org/officeDocument/2006/relationships/image" Target="../media/image280.png"/><Relationship Id="rId31" Type="http://schemas.openxmlformats.org/officeDocument/2006/relationships/image" Target="../media/image220.png"/><Relationship Id="rId9" Type="http://schemas.openxmlformats.org/officeDocument/2006/relationships/slide" Target="slide10.xml"/><Relationship Id="rId14" Type="http://schemas.openxmlformats.org/officeDocument/2006/relationships/image" Target="../media/image26.png"/><Relationship Id="rId22" Type="http://schemas.openxmlformats.org/officeDocument/2006/relationships/image" Target="../media/image290.png"/><Relationship Id="rId27" Type="http://schemas.openxmlformats.org/officeDocument/2006/relationships/slide" Target="slide16.xml"/><Relationship Id="rId30" Type="http://schemas.openxmlformats.org/officeDocument/2006/relationships/slide" Target="slide1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 name="Rectangle 146">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C9D68272-5122-5EC0-8522-CCA9334CD0ED}"/>
              </a:ext>
            </a:extLst>
          </p:cNvPr>
          <p:cNvSpPr>
            <a:spLocks noGrp="1"/>
          </p:cNvSpPr>
          <p:nvPr>
            <p:ph type="ctrTitle"/>
          </p:nvPr>
        </p:nvSpPr>
        <p:spPr>
          <a:xfrm>
            <a:off x="982639" y="1012536"/>
            <a:ext cx="4613300" cy="3163224"/>
          </a:xfrm>
        </p:spPr>
        <p:txBody>
          <a:bodyPr anchor="t">
            <a:normAutofit/>
          </a:bodyPr>
          <a:lstStyle/>
          <a:p>
            <a:pPr algn="l"/>
            <a:r>
              <a:rPr lang="fr-FR" sz="4800" noProof="0" dirty="0">
                <a:solidFill>
                  <a:srgbClr val="002060"/>
                </a:solidFill>
              </a:rPr>
              <a:t>L’ emballage industriel</a:t>
            </a:r>
          </a:p>
        </p:txBody>
      </p:sp>
      <p:sp>
        <p:nvSpPr>
          <p:cNvPr id="3" name="Sous-titre 2">
            <a:extLst>
              <a:ext uri="{FF2B5EF4-FFF2-40B4-BE49-F238E27FC236}">
                <a16:creationId xmlns:a16="http://schemas.microsoft.com/office/drawing/2014/main" id="{0B61022D-9298-3266-049A-4C95136539E8}"/>
              </a:ext>
            </a:extLst>
          </p:cNvPr>
          <p:cNvSpPr>
            <a:spLocks noGrp="1"/>
          </p:cNvSpPr>
          <p:nvPr>
            <p:ph type="subTitle" idx="1"/>
          </p:nvPr>
        </p:nvSpPr>
        <p:spPr>
          <a:xfrm>
            <a:off x="982638" y="4389120"/>
            <a:ext cx="4408228" cy="1192815"/>
          </a:xfrm>
        </p:spPr>
        <p:txBody>
          <a:bodyPr anchor="b">
            <a:normAutofit/>
          </a:bodyPr>
          <a:lstStyle/>
          <a:p>
            <a:pPr algn="l"/>
            <a:r>
              <a:rPr lang="fr-FR" sz="2400">
                <a:solidFill>
                  <a:srgbClr val="002060"/>
                </a:solidFill>
                <a:effectLst/>
                <a:latin typeface="Aptos" panose="020B0004020202020204" pitchFamily="34" charset="0"/>
              </a:rPr>
              <a:t>Les techniques d'emballage industriel par le biais du SEILA.</a:t>
            </a:r>
            <a:endParaRPr lang="fr-FR" noProof="0" dirty="0">
              <a:solidFill>
                <a:srgbClr val="002060"/>
              </a:solidFill>
            </a:endParaRPr>
          </a:p>
        </p:txBody>
      </p:sp>
      <p:sp>
        <p:nvSpPr>
          <p:cNvPr id="148" name="Rectangle 147">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49" name="Rectangle 14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0" name="Rectangle 149">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4" name="Image 3" descr="Cartons placés sur le système de convoyeur à bande">
            <a:extLst>
              <a:ext uri="{FF2B5EF4-FFF2-40B4-BE49-F238E27FC236}">
                <a16:creationId xmlns:a16="http://schemas.microsoft.com/office/drawing/2014/main" id="{9BF90FED-6949-45DA-868C-0B2071D65B3D}"/>
              </a:ext>
            </a:extLst>
          </p:cNvPr>
          <p:cNvPicPr>
            <a:picLocks noChangeAspect="1"/>
          </p:cNvPicPr>
          <p:nvPr/>
        </p:nvPicPr>
        <p:blipFill>
          <a:blip r:embed="rId3"/>
          <a:srcRect l="19691" r="17810" b="2"/>
          <a:stretch/>
        </p:blipFill>
        <p:spPr>
          <a:xfrm>
            <a:off x="6096000" y="1093005"/>
            <a:ext cx="4756162" cy="4671984"/>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solidFill>
            <a:srgbClr val="FFFFFF">
              <a:shade val="85000"/>
            </a:srgbClr>
          </a:solidFill>
        </p:spPr>
      </p:pic>
      <p:grpSp>
        <p:nvGrpSpPr>
          <p:cNvPr id="22" name="Groupe 21">
            <a:extLst>
              <a:ext uri="{FF2B5EF4-FFF2-40B4-BE49-F238E27FC236}">
                <a16:creationId xmlns:a16="http://schemas.microsoft.com/office/drawing/2014/main" id="{CCCBC9C0-0B5E-0044-6263-6079C3595ED7}"/>
              </a:ext>
            </a:extLst>
          </p:cNvPr>
          <p:cNvGrpSpPr/>
          <p:nvPr/>
        </p:nvGrpSpPr>
        <p:grpSpPr>
          <a:xfrm>
            <a:off x="7227911" y="1487309"/>
            <a:ext cx="2492340" cy="2366580"/>
            <a:chOff x="7015245" y="1930440"/>
            <a:chExt cx="2786434" cy="2616311"/>
          </a:xfrm>
        </p:grpSpPr>
        <p:sp>
          <p:nvSpPr>
            <p:cNvPr id="6" name="Forme libre : forme 5">
              <a:extLst>
                <a:ext uri="{FF2B5EF4-FFF2-40B4-BE49-F238E27FC236}">
                  <a16:creationId xmlns:a16="http://schemas.microsoft.com/office/drawing/2014/main" id="{572AC0CA-04A0-81DC-4476-1134F2B98468}"/>
                </a:ext>
              </a:extLst>
            </p:cNvPr>
            <p:cNvSpPr/>
            <p:nvPr/>
          </p:nvSpPr>
          <p:spPr>
            <a:xfrm>
              <a:off x="7918260" y="3003156"/>
              <a:ext cx="987488" cy="999963"/>
            </a:xfrm>
            <a:custGeom>
              <a:avLst/>
              <a:gdLst>
                <a:gd name="connsiteX0" fmla="*/ 480501 w 1629010"/>
                <a:gd name="connsiteY0" fmla="*/ 0 h 1678581"/>
                <a:gd name="connsiteX1" fmla="*/ 1148509 w 1629010"/>
                <a:gd name="connsiteY1" fmla="*/ 0 h 1678581"/>
                <a:gd name="connsiteX2" fmla="*/ 1269903 w 1629010"/>
                <a:gd name="connsiteY2" fmla="*/ 74406 h 1678581"/>
                <a:gd name="connsiteX3" fmla="*/ 1302406 w 1629010"/>
                <a:gd name="connsiteY3" fmla="*/ 104690 h 1678581"/>
                <a:gd name="connsiteX4" fmla="*/ 1625121 w 1629010"/>
                <a:gd name="connsiteY4" fmla="*/ 750120 h 1678581"/>
                <a:gd name="connsiteX5" fmla="*/ 1629010 w 1629010"/>
                <a:gd name="connsiteY5" fmla="*/ 837098 h 1678581"/>
                <a:gd name="connsiteX6" fmla="*/ 1624905 w 1629010"/>
                <a:gd name="connsiteY6" fmla="*/ 928893 h 1678581"/>
                <a:gd name="connsiteX7" fmla="*/ 1306511 w 1629010"/>
                <a:gd name="connsiteY7" fmla="*/ 1565682 h 1678581"/>
                <a:gd name="connsiteX8" fmla="*/ 1269903 w 1629010"/>
                <a:gd name="connsiteY8" fmla="*/ 1599790 h 1678581"/>
                <a:gd name="connsiteX9" fmla="*/ 1141355 w 1629010"/>
                <a:gd name="connsiteY9" fmla="*/ 1678581 h 1678581"/>
                <a:gd name="connsiteX10" fmla="*/ 487655 w 1629010"/>
                <a:gd name="connsiteY10" fmla="*/ 1678581 h 1678581"/>
                <a:gd name="connsiteX11" fmla="*/ 359107 w 1629010"/>
                <a:gd name="connsiteY11" fmla="*/ 1599790 h 1678581"/>
                <a:gd name="connsiteX12" fmla="*/ 322496 w 1629010"/>
                <a:gd name="connsiteY12" fmla="*/ 1565679 h 1678581"/>
                <a:gd name="connsiteX13" fmla="*/ 4105 w 1629010"/>
                <a:gd name="connsiteY13" fmla="*/ 928897 h 1678581"/>
                <a:gd name="connsiteX14" fmla="*/ 0 w 1629010"/>
                <a:gd name="connsiteY14" fmla="*/ 837098 h 1678581"/>
                <a:gd name="connsiteX15" fmla="*/ 3890 w 1629010"/>
                <a:gd name="connsiteY15" fmla="*/ 750116 h 1678581"/>
                <a:gd name="connsiteX16" fmla="*/ 326601 w 1629010"/>
                <a:gd name="connsiteY16" fmla="*/ 104693 h 1678581"/>
                <a:gd name="connsiteX17" fmla="*/ 359107 w 1629010"/>
                <a:gd name="connsiteY17" fmla="*/ 74406 h 1678581"/>
                <a:gd name="connsiteX18" fmla="*/ 480501 w 1629010"/>
                <a:gd name="connsiteY18"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9010" h="1678581">
                  <a:moveTo>
                    <a:pt x="480501" y="0"/>
                  </a:moveTo>
                  <a:lnTo>
                    <a:pt x="1148509" y="0"/>
                  </a:lnTo>
                  <a:lnTo>
                    <a:pt x="1269903" y="74406"/>
                  </a:lnTo>
                  <a:lnTo>
                    <a:pt x="1302406" y="104690"/>
                  </a:lnTo>
                  <a:lnTo>
                    <a:pt x="1625121" y="750120"/>
                  </a:lnTo>
                  <a:lnTo>
                    <a:pt x="1629010" y="837098"/>
                  </a:lnTo>
                  <a:lnTo>
                    <a:pt x="1624905" y="928893"/>
                  </a:lnTo>
                  <a:lnTo>
                    <a:pt x="1306511" y="1565682"/>
                  </a:lnTo>
                  <a:lnTo>
                    <a:pt x="1269903" y="1599790"/>
                  </a:lnTo>
                  <a:lnTo>
                    <a:pt x="1141355" y="1678581"/>
                  </a:lnTo>
                  <a:lnTo>
                    <a:pt x="487655" y="1678581"/>
                  </a:lnTo>
                  <a:lnTo>
                    <a:pt x="359107" y="1599790"/>
                  </a:lnTo>
                  <a:lnTo>
                    <a:pt x="322496" y="1565679"/>
                  </a:lnTo>
                  <a:lnTo>
                    <a:pt x="4105" y="928897"/>
                  </a:lnTo>
                  <a:lnTo>
                    <a:pt x="0" y="837098"/>
                  </a:lnTo>
                  <a:lnTo>
                    <a:pt x="3890" y="750116"/>
                  </a:lnTo>
                  <a:lnTo>
                    <a:pt x="326601" y="104693"/>
                  </a:lnTo>
                  <a:lnTo>
                    <a:pt x="359107" y="74406"/>
                  </a:lnTo>
                  <a:lnTo>
                    <a:pt x="480501"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nvGrpSpPr>
            <p:cNvPr id="7" name="Groupe 6">
              <a:extLst>
                <a:ext uri="{FF2B5EF4-FFF2-40B4-BE49-F238E27FC236}">
                  <a16:creationId xmlns:a16="http://schemas.microsoft.com/office/drawing/2014/main" id="{DDB56022-AB99-2B4A-BB76-4CE4EF6058D6}"/>
                </a:ext>
              </a:extLst>
            </p:cNvPr>
            <p:cNvGrpSpPr/>
            <p:nvPr/>
          </p:nvGrpSpPr>
          <p:grpSpPr>
            <a:xfrm>
              <a:off x="7911154" y="1930440"/>
              <a:ext cx="987488" cy="1026481"/>
              <a:chOff x="4824686" y="2795606"/>
              <a:chExt cx="987488" cy="1026481"/>
            </a:xfr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p:grpSpPr>
          <p:sp>
            <p:nvSpPr>
              <p:cNvPr id="8" name="Forme libre : forme 7">
                <a:extLst>
                  <a:ext uri="{FF2B5EF4-FFF2-40B4-BE49-F238E27FC236}">
                    <a16:creationId xmlns:a16="http://schemas.microsoft.com/office/drawing/2014/main" id="{D29F4C05-6625-3D38-E0D9-F29DFF703276}"/>
                  </a:ext>
                </a:extLst>
              </p:cNvPr>
              <p:cNvSpPr/>
              <p:nvPr/>
            </p:nvSpPr>
            <p:spPr>
              <a:xfrm>
                <a:off x="4824686" y="2988274"/>
                <a:ext cx="987488" cy="833813"/>
              </a:xfrm>
              <a:custGeom>
                <a:avLst/>
                <a:gdLst>
                  <a:gd name="connsiteX0" fmla="*/ 814505 w 1629010"/>
                  <a:gd name="connsiteY0" fmla="*/ 0 h 1399675"/>
                  <a:gd name="connsiteX1" fmla="*/ 1247177 w 1629010"/>
                  <a:gd name="connsiteY1" fmla="*/ 46009 h 1399675"/>
                  <a:gd name="connsiteX2" fmla="*/ 1438459 w 1629010"/>
                  <a:gd name="connsiteY2" fmla="*/ 97889 h 1399675"/>
                  <a:gd name="connsiteX3" fmla="*/ 1625121 w 1629010"/>
                  <a:gd name="connsiteY3" fmla="*/ 471214 h 1399675"/>
                  <a:gd name="connsiteX4" fmla="*/ 1629010 w 1629010"/>
                  <a:gd name="connsiteY4" fmla="*/ 558192 h 1399675"/>
                  <a:gd name="connsiteX5" fmla="*/ 1624905 w 1629010"/>
                  <a:gd name="connsiteY5" fmla="*/ 649987 h 1399675"/>
                  <a:gd name="connsiteX6" fmla="*/ 1306511 w 1629010"/>
                  <a:gd name="connsiteY6" fmla="*/ 1286776 h 1399675"/>
                  <a:gd name="connsiteX7" fmla="*/ 1269903 w 1629010"/>
                  <a:gd name="connsiteY7" fmla="*/ 1320884 h 1399675"/>
                  <a:gd name="connsiteX8" fmla="*/ 1141355 w 1629010"/>
                  <a:gd name="connsiteY8" fmla="*/ 1399675 h 1399675"/>
                  <a:gd name="connsiteX9" fmla="*/ 487655 w 1629010"/>
                  <a:gd name="connsiteY9" fmla="*/ 1399675 h 1399675"/>
                  <a:gd name="connsiteX10" fmla="*/ 359107 w 1629010"/>
                  <a:gd name="connsiteY10" fmla="*/ 1320884 h 1399675"/>
                  <a:gd name="connsiteX11" fmla="*/ 322496 w 1629010"/>
                  <a:gd name="connsiteY11" fmla="*/ 1286773 h 1399675"/>
                  <a:gd name="connsiteX12" fmla="*/ 4105 w 1629010"/>
                  <a:gd name="connsiteY12" fmla="*/ 649991 h 1399675"/>
                  <a:gd name="connsiteX13" fmla="*/ 0 w 1629010"/>
                  <a:gd name="connsiteY13" fmla="*/ 558192 h 1399675"/>
                  <a:gd name="connsiteX14" fmla="*/ 3890 w 1629010"/>
                  <a:gd name="connsiteY14" fmla="*/ 471210 h 1399675"/>
                  <a:gd name="connsiteX15" fmla="*/ 190550 w 1629010"/>
                  <a:gd name="connsiteY15" fmla="*/ 97890 h 1399675"/>
                  <a:gd name="connsiteX16" fmla="*/ 381833 w 1629010"/>
                  <a:gd name="connsiteY16" fmla="*/ 46009 h 1399675"/>
                  <a:gd name="connsiteX17" fmla="*/ 814505 w 1629010"/>
                  <a:gd name="connsiteY17" fmla="*/ 0 h 139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9010" h="1399675">
                    <a:moveTo>
                      <a:pt x="814505" y="0"/>
                    </a:moveTo>
                    <a:cubicBezTo>
                      <a:pt x="962717" y="0"/>
                      <a:pt x="1107420" y="15842"/>
                      <a:pt x="1247177" y="46009"/>
                    </a:cubicBezTo>
                    <a:lnTo>
                      <a:pt x="1438459" y="97889"/>
                    </a:lnTo>
                    <a:lnTo>
                      <a:pt x="1625121" y="471214"/>
                    </a:lnTo>
                    <a:lnTo>
                      <a:pt x="1629010" y="558192"/>
                    </a:lnTo>
                    <a:lnTo>
                      <a:pt x="1624905" y="649987"/>
                    </a:lnTo>
                    <a:lnTo>
                      <a:pt x="1306511" y="1286776"/>
                    </a:lnTo>
                    <a:lnTo>
                      <a:pt x="1269903" y="1320884"/>
                    </a:lnTo>
                    <a:lnTo>
                      <a:pt x="1141355" y="1399675"/>
                    </a:lnTo>
                    <a:lnTo>
                      <a:pt x="487655" y="1399675"/>
                    </a:lnTo>
                    <a:lnTo>
                      <a:pt x="359107" y="1320884"/>
                    </a:lnTo>
                    <a:lnTo>
                      <a:pt x="322496" y="1286773"/>
                    </a:lnTo>
                    <a:lnTo>
                      <a:pt x="4105" y="649991"/>
                    </a:lnTo>
                    <a:lnTo>
                      <a:pt x="0" y="558192"/>
                    </a:lnTo>
                    <a:lnTo>
                      <a:pt x="3890" y="471210"/>
                    </a:lnTo>
                    <a:lnTo>
                      <a:pt x="190550" y="97890"/>
                    </a:lnTo>
                    <a:lnTo>
                      <a:pt x="381833" y="46009"/>
                    </a:lnTo>
                    <a:cubicBezTo>
                      <a:pt x="521590" y="15842"/>
                      <a:pt x="666294" y="0"/>
                      <a:pt x="81450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9" name="Forme libre : forme 8">
                <a:extLst>
                  <a:ext uri="{FF2B5EF4-FFF2-40B4-BE49-F238E27FC236}">
                    <a16:creationId xmlns:a16="http://schemas.microsoft.com/office/drawing/2014/main" id="{C49422F8-4021-C9AA-1EE4-F35034A2A64D}"/>
                  </a:ext>
                </a:extLst>
              </p:cNvPr>
              <p:cNvSpPr/>
              <p:nvPr/>
            </p:nvSpPr>
            <p:spPr>
              <a:xfrm>
                <a:off x="4940195" y="2795606"/>
                <a:ext cx="756469" cy="186668"/>
              </a:xfrm>
              <a:custGeom>
                <a:avLst/>
                <a:gdLst>
                  <a:gd name="connsiteX0" fmla="*/ 289951 w 1247909"/>
                  <a:gd name="connsiteY0" fmla="*/ 0 h 376796"/>
                  <a:gd name="connsiteX1" fmla="*/ 957959 w 1247909"/>
                  <a:gd name="connsiteY1" fmla="*/ 0 h 376796"/>
                  <a:gd name="connsiteX2" fmla="*/ 1079353 w 1247909"/>
                  <a:gd name="connsiteY2" fmla="*/ 74406 h 376796"/>
                  <a:gd name="connsiteX3" fmla="*/ 1111856 w 1247909"/>
                  <a:gd name="connsiteY3" fmla="*/ 104690 h 376796"/>
                  <a:gd name="connsiteX4" fmla="*/ 1247909 w 1247909"/>
                  <a:gd name="connsiteY4" fmla="*/ 376795 h 376796"/>
                  <a:gd name="connsiteX5" fmla="*/ 1056627 w 1247909"/>
                  <a:gd name="connsiteY5" fmla="*/ 324915 h 376796"/>
                  <a:gd name="connsiteX6" fmla="*/ 623955 w 1247909"/>
                  <a:gd name="connsiteY6" fmla="*/ 278906 h 376796"/>
                  <a:gd name="connsiteX7" fmla="*/ 191283 w 1247909"/>
                  <a:gd name="connsiteY7" fmla="*/ 324915 h 376796"/>
                  <a:gd name="connsiteX8" fmla="*/ 0 w 1247909"/>
                  <a:gd name="connsiteY8" fmla="*/ 376796 h 376796"/>
                  <a:gd name="connsiteX9" fmla="*/ 136051 w 1247909"/>
                  <a:gd name="connsiteY9" fmla="*/ 104693 h 376796"/>
                  <a:gd name="connsiteX10" fmla="*/ 168557 w 1247909"/>
                  <a:gd name="connsiteY10" fmla="*/ 74406 h 376796"/>
                  <a:gd name="connsiteX11" fmla="*/ 289951 w 1247909"/>
                  <a:gd name="connsiteY11" fmla="*/ 0 h 37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7909" h="376796">
                    <a:moveTo>
                      <a:pt x="289951" y="0"/>
                    </a:moveTo>
                    <a:lnTo>
                      <a:pt x="957959" y="0"/>
                    </a:lnTo>
                    <a:lnTo>
                      <a:pt x="1079353" y="74406"/>
                    </a:lnTo>
                    <a:lnTo>
                      <a:pt x="1111856" y="104690"/>
                    </a:lnTo>
                    <a:lnTo>
                      <a:pt x="1247909" y="376795"/>
                    </a:lnTo>
                    <a:lnTo>
                      <a:pt x="1056627" y="324915"/>
                    </a:lnTo>
                    <a:cubicBezTo>
                      <a:pt x="916870" y="294748"/>
                      <a:pt x="772167" y="278906"/>
                      <a:pt x="623955" y="278906"/>
                    </a:cubicBezTo>
                    <a:cubicBezTo>
                      <a:pt x="475744" y="278906"/>
                      <a:pt x="331040" y="294748"/>
                      <a:pt x="191283" y="324915"/>
                    </a:cubicBezTo>
                    <a:lnTo>
                      <a:pt x="0" y="376796"/>
                    </a:lnTo>
                    <a:lnTo>
                      <a:pt x="136051" y="104693"/>
                    </a:lnTo>
                    <a:lnTo>
                      <a:pt x="168557" y="74406"/>
                    </a:lnTo>
                    <a:lnTo>
                      <a:pt x="289951"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nvGrpSpPr>
            <p:cNvPr id="10" name="Groupe 9">
              <a:extLst>
                <a:ext uri="{FF2B5EF4-FFF2-40B4-BE49-F238E27FC236}">
                  <a16:creationId xmlns:a16="http://schemas.microsoft.com/office/drawing/2014/main" id="{1FCB0D11-9F21-459F-2613-FA90807808F0}"/>
                </a:ext>
              </a:extLst>
            </p:cNvPr>
            <p:cNvGrpSpPr/>
            <p:nvPr/>
          </p:nvGrpSpPr>
          <p:grpSpPr>
            <a:xfrm>
              <a:off x="7015245" y="2480896"/>
              <a:ext cx="1046865" cy="1007692"/>
              <a:chOff x="3928777" y="3346062"/>
              <a:chExt cx="1046865" cy="1007692"/>
            </a:xfr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p:grpSpPr>
          <p:sp>
            <p:nvSpPr>
              <p:cNvPr id="11" name="Forme libre : forme 10">
                <a:extLst>
                  <a:ext uri="{FF2B5EF4-FFF2-40B4-BE49-F238E27FC236}">
                    <a16:creationId xmlns:a16="http://schemas.microsoft.com/office/drawing/2014/main" id="{2F42EC7F-961B-BB94-762F-08DF7BC8D150}"/>
                  </a:ext>
                </a:extLst>
              </p:cNvPr>
              <p:cNvSpPr/>
              <p:nvPr/>
            </p:nvSpPr>
            <p:spPr>
              <a:xfrm>
                <a:off x="4055400" y="3353791"/>
                <a:ext cx="920242" cy="999963"/>
              </a:xfrm>
              <a:custGeom>
                <a:avLst/>
                <a:gdLst>
                  <a:gd name="connsiteX0" fmla="*/ 647341 w 1518077"/>
                  <a:gd name="connsiteY0" fmla="*/ 0 h 1678581"/>
                  <a:gd name="connsiteX1" fmla="*/ 1037576 w 1518077"/>
                  <a:gd name="connsiteY1" fmla="*/ 0 h 1678581"/>
                  <a:gd name="connsiteX2" fmla="*/ 1158970 w 1518077"/>
                  <a:gd name="connsiteY2" fmla="*/ 74406 h 1678581"/>
                  <a:gd name="connsiteX3" fmla="*/ 1191473 w 1518077"/>
                  <a:gd name="connsiteY3" fmla="*/ 104690 h 1678581"/>
                  <a:gd name="connsiteX4" fmla="*/ 1514188 w 1518077"/>
                  <a:gd name="connsiteY4" fmla="*/ 750120 h 1678581"/>
                  <a:gd name="connsiteX5" fmla="*/ 1518077 w 1518077"/>
                  <a:gd name="connsiteY5" fmla="*/ 837098 h 1678581"/>
                  <a:gd name="connsiteX6" fmla="*/ 1513972 w 1518077"/>
                  <a:gd name="connsiteY6" fmla="*/ 928893 h 1678581"/>
                  <a:gd name="connsiteX7" fmla="*/ 1195578 w 1518077"/>
                  <a:gd name="connsiteY7" fmla="*/ 1565682 h 1678581"/>
                  <a:gd name="connsiteX8" fmla="*/ 1158970 w 1518077"/>
                  <a:gd name="connsiteY8" fmla="*/ 1599790 h 1678581"/>
                  <a:gd name="connsiteX9" fmla="*/ 1030422 w 1518077"/>
                  <a:gd name="connsiteY9" fmla="*/ 1678581 h 1678581"/>
                  <a:gd name="connsiteX10" fmla="*/ 376722 w 1518077"/>
                  <a:gd name="connsiteY10" fmla="*/ 1678581 h 1678581"/>
                  <a:gd name="connsiteX11" fmla="*/ 248174 w 1518077"/>
                  <a:gd name="connsiteY11" fmla="*/ 1599790 h 1678581"/>
                  <a:gd name="connsiteX12" fmla="*/ 211563 w 1518077"/>
                  <a:gd name="connsiteY12" fmla="*/ 1565679 h 1678581"/>
                  <a:gd name="connsiteX13" fmla="*/ 0 w 1518077"/>
                  <a:gd name="connsiteY13" fmla="*/ 1142552 h 1678581"/>
                  <a:gd name="connsiteX14" fmla="*/ 33196 w 1518077"/>
                  <a:gd name="connsiteY14" fmla="*/ 1006369 h 1678581"/>
                  <a:gd name="connsiteX15" fmla="*/ 565483 w 1518077"/>
                  <a:gd name="connsiteY15" fmla="*/ 78477 h 1678581"/>
                  <a:gd name="connsiteX16" fmla="*/ 647341 w 1518077"/>
                  <a:gd name="connsiteY16"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8077" h="1678581">
                    <a:moveTo>
                      <a:pt x="647341" y="0"/>
                    </a:moveTo>
                    <a:lnTo>
                      <a:pt x="1037576" y="0"/>
                    </a:lnTo>
                    <a:lnTo>
                      <a:pt x="1158970" y="74406"/>
                    </a:lnTo>
                    <a:lnTo>
                      <a:pt x="1191473" y="104690"/>
                    </a:lnTo>
                    <a:lnTo>
                      <a:pt x="1514188" y="750120"/>
                    </a:lnTo>
                    <a:lnTo>
                      <a:pt x="1518077" y="837098"/>
                    </a:lnTo>
                    <a:lnTo>
                      <a:pt x="1513972" y="928893"/>
                    </a:lnTo>
                    <a:lnTo>
                      <a:pt x="1195578" y="1565682"/>
                    </a:lnTo>
                    <a:lnTo>
                      <a:pt x="1158970" y="1599790"/>
                    </a:lnTo>
                    <a:lnTo>
                      <a:pt x="1030422" y="1678581"/>
                    </a:lnTo>
                    <a:lnTo>
                      <a:pt x="376722" y="1678581"/>
                    </a:lnTo>
                    <a:lnTo>
                      <a:pt x="248174" y="1599790"/>
                    </a:lnTo>
                    <a:lnTo>
                      <a:pt x="211563" y="1565679"/>
                    </a:lnTo>
                    <a:lnTo>
                      <a:pt x="0" y="1142552"/>
                    </a:lnTo>
                    <a:lnTo>
                      <a:pt x="33196" y="1006369"/>
                    </a:lnTo>
                    <a:cubicBezTo>
                      <a:pt x="137741" y="651812"/>
                      <a:pt x="322665" y="334609"/>
                      <a:pt x="565483" y="78477"/>
                    </a:cubicBezTo>
                    <a:lnTo>
                      <a:pt x="647341"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12" name="Forme libre : forme 11" descr="Toit aérien d'un porte-conteneurs dans l'océan">
                <a:extLst>
                  <a:ext uri="{FF2B5EF4-FFF2-40B4-BE49-F238E27FC236}">
                    <a16:creationId xmlns:a16="http://schemas.microsoft.com/office/drawing/2014/main" id="{72B39C90-0C65-E6E9-F113-A8E2B04DB0E9}"/>
                  </a:ext>
                </a:extLst>
              </p:cNvPr>
              <p:cNvSpPr/>
              <p:nvPr/>
            </p:nvSpPr>
            <p:spPr>
              <a:xfrm>
                <a:off x="3928777" y="3346062"/>
                <a:ext cx="459657" cy="677524"/>
              </a:xfrm>
              <a:custGeom>
                <a:avLst/>
                <a:gdLst>
                  <a:gd name="connsiteX0" fmla="*/ 480501 w 758274"/>
                  <a:gd name="connsiteY0" fmla="*/ 0 h 1142552"/>
                  <a:gd name="connsiteX1" fmla="*/ 758274 w 758274"/>
                  <a:gd name="connsiteY1" fmla="*/ 0 h 1142552"/>
                  <a:gd name="connsiteX2" fmla="*/ 676416 w 758274"/>
                  <a:gd name="connsiteY2" fmla="*/ 78477 h 1142552"/>
                  <a:gd name="connsiteX3" fmla="*/ 144129 w 758274"/>
                  <a:gd name="connsiteY3" fmla="*/ 1006369 h 1142552"/>
                  <a:gd name="connsiteX4" fmla="*/ 110933 w 758274"/>
                  <a:gd name="connsiteY4" fmla="*/ 1142552 h 1142552"/>
                  <a:gd name="connsiteX5" fmla="*/ 4105 w 758274"/>
                  <a:gd name="connsiteY5" fmla="*/ 928897 h 1142552"/>
                  <a:gd name="connsiteX6" fmla="*/ 0 w 758274"/>
                  <a:gd name="connsiteY6" fmla="*/ 837098 h 1142552"/>
                  <a:gd name="connsiteX7" fmla="*/ 3890 w 758274"/>
                  <a:gd name="connsiteY7" fmla="*/ 750116 h 1142552"/>
                  <a:gd name="connsiteX8" fmla="*/ 326601 w 758274"/>
                  <a:gd name="connsiteY8" fmla="*/ 104693 h 1142552"/>
                  <a:gd name="connsiteX9" fmla="*/ 359107 w 758274"/>
                  <a:gd name="connsiteY9" fmla="*/ 74406 h 1142552"/>
                  <a:gd name="connsiteX10" fmla="*/ 480501 w 758274"/>
                  <a:gd name="connsiteY10" fmla="*/ 0 h 114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8274" h="1142552">
                    <a:moveTo>
                      <a:pt x="480501" y="0"/>
                    </a:moveTo>
                    <a:lnTo>
                      <a:pt x="758274" y="0"/>
                    </a:lnTo>
                    <a:lnTo>
                      <a:pt x="676416" y="78477"/>
                    </a:lnTo>
                    <a:cubicBezTo>
                      <a:pt x="433598" y="334609"/>
                      <a:pt x="248674" y="651812"/>
                      <a:pt x="144129" y="1006369"/>
                    </a:cubicBezTo>
                    <a:lnTo>
                      <a:pt x="110933" y="1142552"/>
                    </a:lnTo>
                    <a:lnTo>
                      <a:pt x="4105" y="928897"/>
                    </a:lnTo>
                    <a:lnTo>
                      <a:pt x="0" y="837098"/>
                    </a:lnTo>
                    <a:lnTo>
                      <a:pt x="3890" y="750116"/>
                    </a:lnTo>
                    <a:lnTo>
                      <a:pt x="326601" y="104693"/>
                    </a:lnTo>
                    <a:lnTo>
                      <a:pt x="359107" y="74406"/>
                    </a:lnTo>
                    <a:lnTo>
                      <a:pt x="480501"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nvGrpSpPr>
            <p:cNvPr id="13" name="Groupe 12">
              <a:extLst>
                <a:ext uri="{FF2B5EF4-FFF2-40B4-BE49-F238E27FC236}">
                  <a16:creationId xmlns:a16="http://schemas.microsoft.com/office/drawing/2014/main" id="{ED6BFE33-A601-2D08-82AC-06D35026FFC0}"/>
                </a:ext>
              </a:extLst>
            </p:cNvPr>
            <p:cNvGrpSpPr/>
            <p:nvPr/>
          </p:nvGrpSpPr>
          <p:grpSpPr>
            <a:xfrm>
              <a:off x="8769415" y="2488624"/>
              <a:ext cx="1032264" cy="1000686"/>
              <a:chOff x="5682947" y="3353790"/>
              <a:chExt cx="1032264" cy="1000686"/>
            </a:xfr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p:grpSpPr>
          <p:sp>
            <p:nvSpPr>
              <p:cNvPr id="14" name="Forme libre : forme 13">
                <a:extLst>
                  <a:ext uri="{FF2B5EF4-FFF2-40B4-BE49-F238E27FC236}">
                    <a16:creationId xmlns:a16="http://schemas.microsoft.com/office/drawing/2014/main" id="{339889BF-0459-68F2-B1CA-31FE03AF50CA}"/>
                  </a:ext>
                </a:extLst>
              </p:cNvPr>
              <p:cNvSpPr/>
              <p:nvPr/>
            </p:nvSpPr>
            <p:spPr>
              <a:xfrm>
                <a:off x="5682947" y="3354513"/>
                <a:ext cx="905755" cy="999963"/>
              </a:xfrm>
              <a:custGeom>
                <a:avLst/>
                <a:gdLst>
                  <a:gd name="connsiteX0" fmla="*/ 480501 w 1494180"/>
                  <a:gd name="connsiteY0" fmla="*/ 0 h 1678581"/>
                  <a:gd name="connsiteX1" fmla="*/ 836157 w 1494180"/>
                  <a:gd name="connsiteY1" fmla="*/ 0 h 1678581"/>
                  <a:gd name="connsiteX2" fmla="*/ 916751 w 1494180"/>
                  <a:gd name="connsiteY2" fmla="*/ 77265 h 1678581"/>
                  <a:gd name="connsiteX3" fmla="*/ 1449038 w 1494180"/>
                  <a:gd name="connsiteY3" fmla="*/ 1005157 h 1678581"/>
                  <a:gd name="connsiteX4" fmla="*/ 1494180 w 1494180"/>
                  <a:gd name="connsiteY4" fmla="*/ 1190344 h 1678581"/>
                  <a:gd name="connsiteX5" fmla="*/ 1306511 w 1494180"/>
                  <a:gd name="connsiteY5" fmla="*/ 1565682 h 1678581"/>
                  <a:gd name="connsiteX6" fmla="*/ 1269903 w 1494180"/>
                  <a:gd name="connsiteY6" fmla="*/ 1599790 h 1678581"/>
                  <a:gd name="connsiteX7" fmla="*/ 1141355 w 1494180"/>
                  <a:gd name="connsiteY7" fmla="*/ 1678581 h 1678581"/>
                  <a:gd name="connsiteX8" fmla="*/ 487655 w 1494180"/>
                  <a:gd name="connsiteY8" fmla="*/ 1678581 h 1678581"/>
                  <a:gd name="connsiteX9" fmla="*/ 359107 w 1494180"/>
                  <a:gd name="connsiteY9" fmla="*/ 1599790 h 1678581"/>
                  <a:gd name="connsiteX10" fmla="*/ 322496 w 1494180"/>
                  <a:gd name="connsiteY10" fmla="*/ 1565679 h 1678581"/>
                  <a:gd name="connsiteX11" fmla="*/ 4105 w 1494180"/>
                  <a:gd name="connsiteY11" fmla="*/ 928897 h 1678581"/>
                  <a:gd name="connsiteX12" fmla="*/ 0 w 1494180"/>
                  <a:gd name="connsiteY12" fmla="*/ 837098 h 1678581"/>
                  <a:gd name="connsiteX13" fmla="*/ 3890 w 1494180"/>
                  <a:gd name="connsiteY13" fmla="*/ 750116 h 1678581"/>
                  <a:gd name="connsiteX14" fmla="*/ 326601 w 1494180"/>
                  <a:gd name="connsiteY14" fmla="*/ 104693 h 1678581"/>
                  <a:gd name="connsiteX15" fmla="*/ 359107 w 1494180"/>
                  <a:gd name="connsiteY15" fmla="*/ 74406 h 1678581"/>
                  <a:gd name="connsiteX16" fmla="*/ 480501 w 1494180"/>
                  <a:gd name="connsiteY16"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4180" h="1678581">
                    <a:moveTo>
                      <a:pt x="480501" y="0"/>
                    </a:moveTo>
                    <a:lnTo>
                      <a:pt x="836157" y="0"/>
                    </a:lnTo>
                    <a:lnTo>
                      <a:pt x="916751" y="77265"/>
                    </a:lnTo>
                    <a:cubicBezTo>
                      <a:pt x="1159569" y="333397"/>
                      <a:pt x="1344493" y="650600"/>
                      <a:pt x="1449038" y="1005157"/>
                    </a:cubicBezTo>
                    <a:lnTo>
                      <a:pt x="1494180" y="1190344"/>
                    </a:lnTo>
                    <a:lnTo>
                      <a:pt x="1306511" y="1565682"/>
                    </a:lnTo>
                    <a:lnTo>
                      <a:pt x="1269903" y="1599790"/>
                    </a:lnTo>
                    <a:lnTo>
                      <a:pt x="1141355" y="1678581"/>
                    </a:lnTo>
                    <a:lnTo>
                      <a:pt x="487655" y="1678581"/>
                    </a:lnTo>
                    <a:lnTo>
                      <a:pt x="359107" y="1599790"/>
                    </a:lnTo>
                    <a:lnTo>
                      <a:pt x="322496" y="1565679"/>
                    </a:lnTo>
                    <a:lnTo>
                      <a:pt x="4105" y="928897"/>
                    </a:lnTo>
                    <a:lnTo>
                      <a:pt x="0" y="837098"/>
                    </a:lnTo>
                    <a:lnTo>
                      <a:pt x="3890" y="750116"/>
                    </a:lnTo>
                    <a:lnTo>
                      <a:pt x="326601" y="104693"/>
                    </a:lnTo>
                    <a:lnTo>
                      <a:pt x="359107" y="74406"/>
                    </a:lnTo>
                    <a:lnTo>
                      <a:pt x="480501"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15" name="Forme libre : forme 14">
                <a:extLst>
                  <a:ext uri="{FF2B5EF4-FFF2-40B4-BE49-F238E27FC236}">
                    <a16:creationId xmlns:a16="http://schemas.microsoft.com/office/drawing/2014/main" id="{93FF44D7-067B-EC74-CB45-F1D186D20E8D}"/>
                  </a:ext>
                </a:extLst>
              </p:cNvPr>
              <p:cNvSpPr/>
              <p:nvPr/>
            </p:nvSpPr>
            <p:spPr>
              <a:xfrm>
                <a:off x="6234592" y="3353790"/>
                <a:ext cx="480619" cy="709111"/>
              </a:xfrm>
              <a:custGeom>
                <a:avLst/>
                <a:gdLst>
                  <a:gd name="connsiteX0" fmla="*/ 0 w 792853"/>
                  <a:gd name="connsiteY0" fmla="*/ 0 h 1190344"/>
                  <a:gd name="connsiteX1" fmla="*/ 312352 w 792853"/>
                  <a:gd name="connsiteY1" fmla="*/ 0 h 1190344"/>
                  <a:gd name="connsiteX2" fmla="*/ 433746 w 792853"/>
                  <a:gd name="connsiteY2" fmla="*/ 74406 h 1190344"/>
                  <a:gd name="connsiteX3" fmla="*/ 466249 w 792853"/>
                  <a:gd name="connsiteY3" fmla="*/ 104690 h 1190344"/>
                  <a:gd name="connsiteX4" fmla="*/ 788964 w 792853"/>
                  <a:gd name="connsiteY4" fmla="*/ 750120 h 1190344"/>
                  <a:gd name="connsiteX5" fmla="*/ 792853 w 792853"/>
                  <a:gd name="connsiteY5" fmla="*/ 837098 h 1190344"/>
                  <a:gd name="connsiteX6" fmla="*/ 788748 w 792853"/>
                  <a:gd name="connsiteY6" fmla="*/ 928893 h 1190344"/>
                  <a:gd name="connsiteX7" fmla="*/ 658023 w 792853"/>
                  <a:gd name="connsiteY7" fmla="*/ 1190344 h 1190344"/>
                  <a:gd name="connsiteX8" fmla="*/ 612881 w 792853"/>
                  <a:gd name="connsiteY8" fmla="*/ 1005157 h 1190344"/>
                  <a:gd name="connsiteX9" fmla="*/ 80594 w 792853"/>
                  <a:gd name="connsiteY9" fmla="*/ 77265 h 1190344"/>
                  <a:gd name="connsiteX10" fmla="*/ 0 w 792853"/>
                  <a:gd name="connsiteY10" fmla="*/ 0 h 119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853" h="1190344">
                    <a:moveTo>
                      <a:pt x="0" y="0"/>
                    </a:moveTo>
                    <a:lnTo>
                      <a:pt x="312352" y="0"/>
                    </a:lnTo>
                    <a:lnTo>
                      <a:pt x="433746" y="74406"/>
                    </a:lnTo>
                    <a:lnTo>
                      <a:pt x="466249" y="104690"/>
                    </a:lnTo>
                    <a:lnTo>
                      <a:pt x="788964" y="750120"/>
                    </a:lnTo>
                    <a:lnTo>
                      <a:pt x="792853" y="837098"/>
                    </a:lnTo>
                    <a:lnTo>
                      <a:pt x="788748" y="928893"/>
                    </a:lnTo>
                    <a:lnTo>
                      <a:pt x="658023" y="1190344"/>
                    </a:lnTo>
                    <a:lnTo>
                      <a:pt x="612881" y="1005157"/>
                    </a:lnTo>
                    <a:cubicBezTo>
                      <a:pt x="508336" y="650600"/>
                      <a:pt x="323412" y="333397"/>
                      <a:pt x="80594" y="77265"/>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nvGrpSpPr>
            <p:cNvPr id="16" name="Groupe 15">
              <a:extLst>
                <a:ext uri="{FF2B5EF4-FFF2-40B4-BE49-F238E27FC236}">
                  <a16:creationId xmlns:a16="http://schemas.microsoft.com/office/drawing/2014/main" id="{08619BEB-64D6-7C6C-184A-089014DF5F13}"/>
                </a:ext>
              </a:extLst>
            </p:cNvPr>
            <p:cNvGrpSpPr/>
            <p:nvPr/>
          </p:nvGrpSpPr>
          <p:grpSpPr>
            <a:xfrm>
              <a:off x="8769415" y="3532960"/>
              <a:ext cx="1032264" cy="999963"/>
              <a:chOff x="5682947" y="4398126"/>
              <a:chExt cx="1032264" cy="999963"/>
            </a:xfrm>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p:grpSpPr>
          <p:sp>
            <p:nvSpPr>
              <p:cNvPr id="17" name="Forme libre : forme 16">
                <a:extLst>
                  <a:ext uri="{FF2B5EF4-FFF2-40B4-BE49-F238E27FC236}">
                    <a16:creationId xmlns:a16="http://schemas.microsoft.com/office/drawing/2014/main" id="{BF8F5360-6DA9-11E7-C801-286CB253DD8B}"/>
                  </a:ext>
                </a:extLst>
              </p:cNvPr>
              <p:cNvSpPr/>
              <p:nvPr/>
            </p:nvSpPr>
            <p:spPr>
              <a:xfrm>
                <a:off x="5682947" y="4398126"/>
                <a:ext cx="898476" cy="999963"/>
              </a:xfrm>
              <a:custGeom>
                <a:avLst/>
                <a:gdLst>
                  <a:gd name="connsiteX0" fmla="*/ 480501 w 1482172"/>
                  <a:gd name="connsiteY0" fmla="*/ 0 h 1678581"/>
                  <a:gd name="connsiteX1" fmla="*/ 1148509 w 1482172"/>
                  <a:gd name="connsiteY1" fmla="*/ 0 h 1678581"/>
                  <a:gd name="connsiteX2" fmla="*/ 1269903 w 1482172"/>
                  <a:gd name="connsiteY2" fmla="*/ 74406 h 1678581"/>
                  <a:gd name="connsiteX3" fmla="*/ 1302406 w 1482172"/>
                  <a:gd name="connsiteY3" fmla="*/ 104690 h 1678581"/>
                  <a:gd name="connsiteX4" fmla="*/ 1482172 w 1482172"/>
                  <a:gd name="connsiteY4" fmla="*/ 464222 h 1678581"/>
                  <a:gd name="connsiteX5" fmla="*/ 1449038 w 1482172"/>
                  <a:gd name="connsiteY5" fmla="*/ 600150 h 1678581"/>
                  <a:gd name="connsiteX6" fmla="*/ 764292 w 1482172"/>
                  <a:gd name="connsiteY6" fmla="*/ 1674204 h 1678581"/>
                  <a:gd name="connsiteX7" fmla="*/ 758743 w 1482172"/>
                  <a:gd name="connsiteY7" fmla="*/ 1678581 h 1678581"/>
                  <a:gd name="connsiteX8" fmla="*/ 487655 w 1482172"/>
                  <a:gd name="connsiteY8" fmla="*/ 1678581 h 1678581"/>
                  <a:gd name="connsiteX9" fmla="*/ 359107 w 1482172"/>
                  <a:gd name="connsiteY9" fmla="*/ 1599790 h 1678581"/>
                  <a:gd name="connsiteX10" fmla="*/ 322496 w 1482172"/>
                  <a:gd name="connsiteY10" fmla="*/ 1565679 h 1678581"/>
                  <a:gd name="connsiteX11" fmla="*/ 4105 w 1482172"/>
                  <a:gd name="connsiteY11" fmla="*/ 928897 h 1678581"/>
                  <a:gd name="connsiteX12" fmla="*/ 0 w 1482172"/>
                  <a:gd name="connsiteY12" fmla="*/ 837098 h 1678581"/>
                  <a:gd name="connsiteX13" fmla="*/ 3890 w 1482172"/>
                  <a:gd name="connsiteY13" fmla="*/ 750116 h 1678581"/>
                  <a:gd name="connsiteX14" fmla="*/ 326601 w 1482172"/>
                  <a:gd name="connsiteY14" fmla="*/ 104693 h 1678581"/>
                  <a:gd name="connsiteX15" fmla="*/ 359107 w 1482172"/>
                  <a:gd name="connsiteY15" fmla="*/ 74406 h 1678581"/>
                  <a:gd name="connsiteX16" fmla="*/ 480501 w 1482172"/>
                  <a:gd name="connsiteY16"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2172" h="1678581">
                    <a:moveTo>
                      <a:pt x="480501" y="0"/>
                    </a:moveTo>
                    <a:lnTo>
                      <a:pt x="1148509" y="0"/>
                    </a:lnTo>
                    <a:lnTo>
                      <a:pt x="1269903" y="74406"/>
                    </a:lnTo>
                    <a:lnTo>
                      <a:pt x="1302406" y="104690"/>
                    </a:lnTo>
                    <a:lnTo>
                      <a:pt x="1482172" y="464222"/>
                    </a:lnTo>
                    <a:lnTo>
                      <a:pt x="1449038" y="600150"/>
                    </a:lnTo>
                    <a:cubicBezTo>
                      <a:pt x="1323583" y="1025619"/>
                      <a:pt x="1082385" y="1397296"/>
                      <a:pt x="764292" y="1674204"/>
                    </a:cubicBezTo>
                    <a:lnTo>
                      <a:pt x="758743" y="1678581"/>
                    </a:lnTo>
                    <a:lnTo>
                      <a:pt x="487655" y="1678581"/>
                    </a:lnTo>
                    <a:lnTo>
                      <a:pt x="359107" y="1599790"/>
                    </a:lnTo>
                    <a:lnTo>
                      <a:pt x="322496" y="1565679"/>
                    </a:lnTo>
                    <a:lnTo>
                      <a:pt x="4105" y="928897"/>
                    </a:lnTo>
                    <a:lnTo>
                      <a:pt x="0" y="837098"/>
                    </a:lnTo>
                    <a:lnTo>
                      <a:pt x="3890" y="750116"/>
                    </a:lnTo>
                    <a:lnTo>
                      <a:pt x="326601" y="104693"/>
                    </a:lnTo>
                    <a:lnTo>
                      <a:pt x="359107" y="74406"/>
                    </a:lnTo>
                    <a:lnTo>
                      <a:pt x="480501"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18" name="Forme libre : forme 17">
                <a:extLst>
                  <a:ext uri="{FF2B5EF4-FFF2-40B4-BE49-F238E27FC236}">
                    <a16:creationId xmlns:a16="http://schemas.microsoft.com/office/drawing/2014/main" id="{C13D72BB-7153-6120-B8DA-0EB54D83AB6F}"/>
                  </a:ext>
                </a:extLst>
              </p:cNvPr>
              <p:cNvSpPr/>
              <p:nvPr/>
            </p:nvSpPr>
            <p:spPr>
              <a:xfrm>
                <a:off x="6234592" y="4689223"/>
                <a:ext cx="480619" cy="704831"/>
              </a:xfrm>
              <a:custGeom>
                <a:avLst/>
                <a:gdLst>
                  <a:gd name="connsiteX0" fmla="*/ 723429 w 870267"/>
                  <a:gd name="connsiteY0" fmla="*/ 0 h 1214359"/>
                  <a:gd name="connsiteX1" fmla="*/ 866378 w 870267"/>
                  <a:gd name="connsiteY1" fmla="*/ 285898 h 1214359"/>
                  <a:gd name="connsiteX2" fmla="*/ 870267 w 870267"/>
                  <a:gd name="connsiteY2" fmla="*/ 372876 h 1214359"/>
                  <a:gd name="connsiteX3" fmla="*/ 866162 w 870267"/>
                  <a:gd name="connsiteY3" fmla="*/ 464671 h 1214359"/>
                  <a:gd name="connsiteX4" fmla="*/ 547768 w 870267"/>
                  <a:gd name="connsiteY4" fmla="*/ 1101460 h 1214359"/>
                  <a:gd name="connsiteX5" fmla="*/ 511160 w 870267"/>
                  <a:gd name="connsiteY5" fmla="*/ 1135568 h 1214359"/>
                  <a:gd name="connsiteX6" fmla="*/ 382612 w 870267"/>
                  <a:gd name="connsiteY6" fmla="*/ 1214359 h 1214359"/>
                  <a:gd name="connsiteX7" fmla="*/ 0 w 870267"/>
                  <a:gd name="connsiteY7" fmla="*/ 1214359 h 1214359"/>
                  <a:gd name="connsiteX8" fmla="*/ 5549 w 870267"/>
                  <a:gd name="connsiteY8" fmla="*/ 1209982 h 1214359"/>
                  <a:gd name="connsiteX9" fmla="*/ 690295 w 870267"/>
                  <a:gd name="connsiteY9" fmla="*/ 135928 h 1214359"/>
                  <a:gd name="connsiteX10" fmla="*/ 723429 w 870267"/>
                  <a:gd name="connsiteY10" fmla="*/ 0 h 121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0267" h="1214359">
                    <a:moveTo>
                      <a:pt x="723429" y="0"/>
                    </a:moveTo>
                    <a:lnTo>
                      <a:pt x="866378" y="285898"/>
                    </a:lnTo>
                    <a:lnTo>
                      <a:pt x="870267" y="372876"/>
                    </a:lnTo>
                    <a:lnTo>
                      <a:pt x="866162" y="464671"/>
                    </a:lnTo>
                    <a:lnTo>
                      <a:pt x="547768" y="1101460"/>
                    </a:lnTo>
                    <a:lnTo>
                      <a:pt x="511160" y="1135568"/>
                    </a:lnTo>
                    <a:lnTo>
                      <a:pt x="382612" y="1214359"/>
                    </a:lnTo>
                    <a:lnTo>
                      <a:pt x="0" y="1214359"/>
                    </a:lnTo>
                    <a:lnTo>
                      <a:pt x="5549" y="1209982"/>
                    </a:lnTo>
                    <a:cubicBezTo>
                      <a:pt x="323642" y="933074"/>
                      <a:pt x="564840" y="561397"/>
                      <a:pt x="690295" y="135928"/>
                    </a:cubicBezTo>
                    <a:lnTo>
                      <a:pt x="723429"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nvGrpSpPr>
            <p:cNvPr id="19" name="Groupe 18">
              <a:extLst>
                <a:ext uri="{FF2B5EF4-FFF2-40B4-BE49-F238E27FC236}">
                  <a16:creationId xmlns:a16="http://schemas.microsoft.com/office/drawing/2014/main" id="{7C594F9D-B5F9-503B-87FD-7C717A8212C1}"/>
                </a:ext>
              </a:extLst>
            </p:cNvPr>
            <p:cNvGrpSpPr/>
            <p:nvPr/>
          </p:nvGrpSpPr>
          <p:grpSpPr>
            <a:xfrm>
              <a:off x="7026974" y="3532238"/>
              <a:ext cx="1035136" cy="1014513"/>
              <a:chOff x="3940506" y="4397404"/>
              <a:chExt cx="1035136" cy="1014513"/>
            </a:xfrm>
            <a:blipFill dpi="0"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a:stretch>
            </a:blipFill>
          </p:grpSpPr>
          <p:sp>
            <p:nvSpPr>
              <p:cNvPr id="20" name="Forme libre : forme 19">
                <a:extLst>
                  <a:ext uri="{FF2B5EF4-FFF2-40B4-BE49-F238E27FC236}">
                    <a16:creationId xmlns:a16="http://schemas.microsoft.com/office/drawing/2014/main" id="{BC98F9CE-F933-CE99-065D-283348A158CB}"/>
                  </a:ext>
                </a:extLst>
              </p:cNvPr>
              <p:cNvSpPr/>
              <p:nvPr/>
            </p:nvSpPr>
            <p:spPr>
              <a:xfrm>
                <a:off x="4062438" y="4397404"/>
                <a:ext cx="913204" cy="999963"/>
              </a:xfrm>
              <a:custGeom>
                <a:avLst/>
                <a:gdLst>
                  <a:gd name="connsiteX0" fmla="*/ 357958 w 1506467"/>
                  <a:gd name="connsiteY0" fmla="*/ 0 h 1678581"/>
                  <a:gd name="connsiteX1" fmla="*/ 1025966 w 1506467"/>
                  <a:gd name="connsiteY1" fmla="*/ 0 h 1678581"/>
                  <a:gd name="connsiteX2" fmla="*/ 1147360 w 1506467"/>
                  <a:gd name="connsiteY2" fmla="*/ 74406 h 1678581"/>
                  <a:gd name="connsiteX3" fmla="*/ 1179863 w 1506467"/>
                  <a:gd name="connsiteY3" fmla="*/ 104690 h 1678581"/>
                  <a:gd name="connsiteX4" fmla="*/ 1502578 w 1506467"/>
                  <a:gd name="connsiteY4" fmla="*/ 750120 h 1678581"/>
                  <a:gd name="connsiteX5" fmla="*/ 1506467 w 1506467"/>
                  <a:gd name="connsiteY5" fmla="*/ 837098 h 1678581"/>
                  <a:gd name="connsiteX6" fmla="*/ 1502362 w 1506467"/>
                  <a:gd name="connsiteY6" fmla="*/ 928893 h 1678581"/>
                  <a:gd name="connsiteX7" fmla="*/ 1183968 w 1506467"/>
                  <a:gd name="connsiteY7" fmla="*/ 1565682 h 1678581"/>
                  <a:gd name="connsiteX8" fmla="*/ 1147360 w 1506467"/>
                  <a:gd name="connsiteY8" fmla="*/ 1599790 h 1678581"/>
                  <a:gd name="connsiteX9" fmla="*/ 1018812 w 1506467"/>
                  <a:gd name="connsiteY9" fmla="*/ 1678581 h 1678581"/>
                  <a:gd name="connsiteX10" fmla="*/ 710344 w 1506467"/>
                  <a:gd name="connsiteY10" fmla="*/ 1678581 h 1678581"/>
                  <a:gd name="connsiteX11" fmla="*/ 706332 w 1506467"/>
                  <a:gd name="connsiteY11" fmla="*/ 1675416 h 1678581"/>
                  <a:gd name="connsiteX12" fmla="*/ 21586 w 1506467"/>
                  <a:gd name="connsiteY12" fmla="*/ 601362 h 1678581"/>
                  <a:gd name="connsiteX13" fmla="*/ 0 w 1506467"/>
                  <a:gd name="connsiteY13" fmla="*/ 512809 h 1678581"/>
                  <a:gd name="connsiteX14" fmla="*/ 204058 w 1506467"/>
                  <a:gd name="connsiteY14" fmla="*/ 104693 h 1678581"/>
                  <a:gd name="connsiteX15" fmla="*/ 236564 w 1506467"/>
                  <a:gd name="connsiteY15" fmla="*/ 74406 h 1678581"/>
                  <a:gd name="connsiteX16" fmla="*/ 357958 w 1506467"/>
                  <a:gd name="connsiteY16"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6467" h="1678581">
                    <a:moveTo>
                      <a:pt x="357958" y="0"/>
                    </a:moveTo>
                    <a:lnTo>
                      <a:pt x="1025966" y="0"/>
                    </a:lnTo>
                    <a:lnTo>
                      <a:pt x="1147360" y="74406"/>
                    </a:lnTo>
                    <a:lnTo>
                      <a:pt x="1179863" y="104690"/>
                    </a:lnTo>
                    <a:lnTo>
                      <a:pt x="1502578" y="750120"/>
                    </a:lnTo>
                    <a:lnTo>
                      <a:pt x="1506467" y="837098"/>
                    </a:lnTo>
                    <a:lnTo>
                      <a:pt x="1502362" y="928893"/>
                    </a:lnTo>
                    <a:lnTo>
                      <a:pt x="1183968" y="1565682"/>
                    </a:lnTo>
                    <a:lnTo>
                      <a:pt x="1147360" y="1599790"/>
                    </a:lnTo>
                    <a:lnTo>
                      <a:pt x="1018812" y="1678581"/>
                    </a:lnTo>
                    <a:lnTo>
                      <a:pt x="710344" y="1678581"/>
                    </a:lnTo>
                    <a:lnTo>
                      <a:pt x="706332" y="1675416"/>
                    </a:lnTo>
                    <a:cubicBezTo>
                      <a:pt x="388239" y="1398508"/>
                      <a:pt x="147041" y="1026831"/>
                      <a:pt x="21586" y="601362"/>
                    </a:cubicBezTo>
                    <a:lnTo>
                      <a:pt x="0" y="512809"/>
                    </a:lnTo>
                    <a:lnTo>
                      <a:pt x="204058" y="104693"/>
                    </a:lnTo>
                    <a:lnTo>
                      <a:pt x="236564" y="74406"/>
                    </a:lnTo>
                    <a:lnTo>
                      <a:pt x="35795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1" name="Forme libre : forme 20">
                <a:extLst>
                  <a:ext uri="{FF2B5EF4-FFF2-40B4-BE49-F238E27FC236}">
                    <a16:creationId xmlns:a16="http://schemas.microsoft.com/office/drawing/2014/main" id="{85DA5AEE-EA5A-327E-790E-A543B0597C05}"/>
                  </a:ext>
                </a:extLst>
              </p:cNvPr>
              <p:cNvSpPr/>
              <p:nvPr/>
            </p:nvSpPr>
            <p:spPr>
              <a:xfrm>
                <a:off x="3940506" y="4717444"/>
                <a:ext cx="504887" cy="694473"/>
              </a:xfrm>
              <a:custGeom>
                <a:avLst/>
                <a:gdLst>
                  <a:gd name="connsiteX0" fmla="*/ 122543 w 832887"/>
                  <a:gd name="connsiteY0" fmla="*/ 0 h 1165772"/>
                  <a:gd name="connsiteX1" fmla="*/ 144129 w 832887"/>
                  <a:gd name="connsiteY1" fmla="*/ 88553 h 1165772"/>
                  <a:gd name="connsiteX2" fmla="*/ 828875 w 832887"/>
                  <a:gd name="connsiteY2" fmla="*/ 1162607 h 1165772"/>
                  <a:gd name="connsiteX3" fmla="*/ 832887 w 832887"/>
                  <a:gd name="connsiteY3" fmla="*/ 1165772 h 1165772"/>
                  <a:gd name="connsiteX4" fmla="*/ 487655 w 832887"/>
                  <a:gd name="connsiteY4" fmla="*/ 1165772 h 1165772"/>
                  <a:gd name="connsiteX5" fmla="*/ 359107 w 832887"/>
                  <a:gd name="connsiteY5" fmla="*/ 1086981 h 1165772"/>
                  <a:gd name="connsiteX6" fmla="*/ 322496 w 832887"/>
                  <a:gd name="connsiteY6" fmla="*/ 1052870 h 1165772"/>
                  <a:gd name="connsiteX7" fmla="*/ 4105 w 832887"/>
                  <a:gd name="connsiteY7" fmla="*/ 416088 h 1165772"/>
                  <a:gd name="connsiteX8" fmla="*/ 0 w 832887"/>
                  <a:gd name="connsiteY8" fmla="*/ 324289 h 1165772"/>
                  <a:gd name="connsiteX9" fmla="*/ 3890 w 832887"/>
                  <a:gd name="connsiteY9" fmla="*/ 237307 h 1165772"/>
                  <a:gd name="connsiteX10" fmla="*/ 122543 w 832887"/>
                  <a:gd name="connsiteY10" fmla="*/ 0 h 116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887" h="1165772">
                    <a:moveTo>
                      <a:pt x="122543" y="0"/>
                    </a:moveTo>
                    <a:lnTo>
                      <a:pt x="144129" y="88553"/>
                    </a:lnTo>
                    <a:cubicBezTo>
                      <a:pt x="269584" y="514022"/>
                      <a:pt x="510782" y="885699"/>
                      <a:pt x="828875" y="1162607"/>
                    </a:cubicBezTo>
                    <a:lnTo>
                      <a:pt x="832887" y="1165772"/>
                    </a:lnTo>
                    <a:lnTo>
                      <a:pt x="487655" y="1165772"/>
                    </a:lnTo>
                    <a:lnTo>
                      <a:pt x="359107" y="1086981"/>
                    </a:lnTo>
                    <a:lnTo>
                      <a:pt x="322496" y="1052870"/>
                    </a:lnTo>
                    <a:lnTo>
                      <a:pt x="4105" y="416088"/>
                    </a:lnTo>
                    <a:lnTo>
                      <a:pt x="0" y="324289"/>
                    </a:lnTo>
                    <a:lnTo>
                      <a:pt x="3890" y="237307"/>
                    </a:lnTo>
                    <a:lnTo>
                      <a:pt x="122543"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spTree>
    <p:extLst>
      <p:ext uri="{BB962C8B-B14F-4D97-AF65-F5344CB8AC3E}">
        <p14:creationId xmlns:p14="http://schemas.microsoft.com/office/powerpoint/2010/main" val="2804280715"/>
      </p:ext>
    </p:extLst>
  </p:cSld>
  <p:clrMapOvr>
    <a:masterClrMapping/>
  </p:clrMapOvr>
  <mc:AlternateContent xmlns:mc="http://schemas.openxmlformats.org/markup-compatibility/2006" xmlns:p14="http://schemas.microsoft.com/office/powerpoint/2010/main">
    <mc:Choice Requires="p14">
      <p:transition spd="slow" p14:dur="2000" advTm="4849"/>
    </mc:Choice>
    <mc:Fallback xmlns="">
      <p:transition spd="slow" advTm="4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B592EFE6-56C3-91BE-1DC6-48B4358B3EC1}"/>
              </a:ext>
            </a:extLst>
          </p:cNvPr>
          <p:cNvSpPr>
            <a:spLocks noGrp="1"/>
          </p:cNvSpPr>
          <p:nvPr>
            <p:ph type="title"/>
          </p:nvPr>
        </p:nvSpPr>
        <p:spPr>
          <a:xfrm>
            <a:off x="6248400" y="365125"/>
            <a:ext cx="5869806" cy="1357797"/>
          </a:xfrm>
        </p:spPr>
        <p:txBody>
          <a:bodyPr vert="horz" lIns="91440" tIns="45720" rIns="91440" bIns="45720" rtlCol="0" anchor="b">
            <a:normAutofit/>
          </a:bodyPr>
          <a:lstStyle/>
          <a:p>
            <a:r>
              <a:rPr lang="fr-FR" kern="1200" noProof="0" dirty="0">
                <a:solidFill>
                  <a:srgbClr val="002060"/>
                </a:solidFill>
                <a:latin typeface="+mj-lt"/>
                <a:ea typeface="+mj-ea"/>
                <a:cs typeface="+mj-cs"/>
              </a:rPr>
              <a:t>Catégorie 2 : Fardeaux, et Palettisation</a:t>
            </a:r>
          </a:p>
        </p:txBody>
      </p:sp>
      <p:pic>
        <p:nvPicPr>
          <p:cNvPr id="8" name="Image 7">
            <a:extLst>
              <a:ext uri="{FF2B5EF4-FFF2-40B4-BE49-F238E27FC236}">
                <a16:creationId xmlns:a16="http://schemas.microsoft.com/office/drawing/2014/main" id="{9DF8698C-D352-7669-1356-35A9AEBFE92D}"/>
              </a:ext>
            </a:extLst>
          </p:cNvPr>
          <p:cNvPicPr>
            <a:picLocks noChangeAspect="1"/>
          </p:cNvPicPr>
          <p:nvPr/>
        </p:nvPicPr>
        <p:blipFill>
          <a:blip r:embed="rId3"/>
          <a:srcRect t="8066"/>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7" name="Espace réservé du contenu 6">
            <a:extLst>
              <a:ext uri="{FF2B5EF4-FFF2-40B4-BE49-F238E27FC236}">
                <a16:creationId xmlns:a16="http://schemas.microsoft.com/office/drawing/2014/main" id="{C9FEBB8F-9291-9ECB-C11E-3DCFFBB0291B}"/>
              </a:ext>
            </a:extLst>
          </p:cNvPr>
          <p:cNvPicPr>
            <a:picLocks noGrp="1" noChangeAspect="1"/>
          </p:cNvPicPr>
          <p:nvPr>
            <p:ph sz="half" idx="1"/>
          </p:nvPr>
        </p:nvPicPr>
        <p:blipFill>
          <a:blip r:embed="rId4"/>
          <a:srcRect t="8389" r="-2" b="12337"/>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4" name="Espace réservé du contenu 3">
            <a:extLst>
              <a:ext uri="{FF2B5EF4-FFF2-40B4-BE49-F238E27FC236}">
                <a16:creationId xmlns:a16="http://schemas.microsoft.com/office/drawing/2014/main" id="{6D8FA3A3-D59F-0DD1-A7C2-6D14480E4CA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48398" y="1905803"/>
            <a:ext cx="5273041" cy="4745254"/>
          </a:xfrm>
        </p:spPr>
        <p:txBody>
          <a:bodyPr>
            <a:normAutofit/>
          </a:bodyPr>
          <a:lstStyle/>
          <a:p>
            <a:pPr marL="0" indent="0" rtl="0" eaLnBrk="1" latinLnBrk="0" hangingPunct="1">
              <a:spcBef>
                <a:spcPts val="600"/>
              </a:spcBef>
              <a:buNone/>
            </a:pPr>
            <a:r>
              <a:rPr lang="fr-FR" sz="1400" b="1" noProof="0" dirty="0">
                <a:solidFill>
                  <a:srgbClr val="002060"/>
                </a:solidFill>
                <a:effectLst/>
                <a:latin typeface="Aptos" panose="020B0004020202020204" pitchFamily="34" charset="0"/>
              </a:rPr>
              <a:t>Conception d’emballage</a:t>
            </a:r>
            <a:endParaRPr lang="fr-FR" sz="1400" noProof="0" dirty="0">
              <a:solidFill>
                <a:srgbClr val="002060"/>
              </a:solidFill>
              <a:effectLst/>
              <a:latin typeface="Aptos" panose="020B0004020202020204" pitchFamily="34" charset="0"/>
            </a:endParaRPr>
          </a:p>
          <a:p>
            <a:pPr marL="0" indent="0" rtl="0" eaLnBrk="1" latinLnBrk="0" hangingPunct="1">
              <a:spcBef>
                <a:spcPts val="600"/>
              </a:spcBef>
              <a:buNone/>
            </a:pPr>
            <a:r>
              <a:rPr lang="fr-FR" sz="1400" noProof="0" dirty="0">
                <a:solidFill>
                  <a:srgbClr val="002060"/>
                </a:solidFill>
                <a:effectLst/>
                <a:latin typeface="Aptos" panose="020B0004020202020204" pitchFamily="34" charset="0"/>
              </a:rPr>
              <a:t>Ces structures, qui peuvent être en bois, en métal ou en combinaison des deux, servent à transporter des objets longs sans risque de fragilité mécanique ou physico-chimique. Des intercalaires peuvent être employés entre les équipements pour prévenir tout glissement. L'assemblage peut s'effectuer à l'aide de sangles, de feuillards, de tiges filetées ou d'autres méthodes. Il est crucial d'utiliser des semelles de préhension conformes à la norme NF H20-008.</a:t>
            </a:r>
          </a:p>
          <a:p>
            <a:pPr marL="0" indent="0" rtl="0" eaLnBrk="1" latinLnBrk="0" hangingPunct="1">
              <a:spcBef>
                <a:spcPts val="600"/>
              </a:spcBef>
              <a:buNone/>
            </a:pPr>
            <a:r>
              <a:rPr lang="fr-FR" sz="1400" noProof="0" dirty="0">
                <a:solidFill>
                  <a:srgbClr val="002060"/>
                </a:solidFill>
                <a:effectLst/>
                <a:latin typeface="Aptos" panose="020B0004020202020204" pitchFamily="34" charset="0"/>
              </a:rPr>
              <a:t>La palettisation pour le transport en conteneurs sur de longues distances permet d’adapter les palettes aux dimensions des conteneurs et d’optimiser ainsi l’espace disponible. Le renforcement à l'aide de calages, sangles, sacs gonflables et parfois de protections spécifiques contre l'humidité et les chocs est indispensable. De plus, il est essentiel d'utiliser des palettes en bois traitées (conformément à la norme ISPM 15) afin de prévenir la propagation de parasites lors des transports internationaux.</a:t>
            </a:r>
          </a:p>
          <a:p>
            <a:pPr marL="0" indent="0" rtl="0" eaLnBrk="1" latinLnBrk="0" hangingPunct="1">
              <a:spcBef>
                <a:spcPts val="600"/>
              </a:spcBef>
              <a:buNone/>
            </a:pPr>
            <a:r>
              <a:rPr lang="fr-FR" sz="1400" noProof="0" dirty="0">
                <a:solidFill>
                  <a:srgbClr val="002060"/>
                </a:solidFill>
                <a:effectLst/>
                <a:latin typeface="Aptos" panose="020B0004020202020204" pitchFamily="34" charset="0"/>
              </a:rPr>
              <a:t>Le rapport masse brute / surface au sol doit être </a:t>
            </a:r>
            <a:r>
              <a:rPr lang="fr-FR" sz="1400" b="1" noProof="0" dirty="0">
                <a:solidFill>
                  <a:srgbClr val="002060"/>
                </a:solidFill>
                <a:effectLst/>
                <a:latin typeface="Aptos" panose="020B0004020202020204" pitchFamily="34" charset="0"/>
              </a:rPr>
              <a:t>≤ 10 tonnes par m²</a:t>
            </a:r>
            <a:r>
              <a:rPr lang="fr-FR" sz="1400" noProof="0" dirty="0">
                <a:solidFill>
                  <a:srgbClr val="002060"/>
                </a:solidFill>
                <a:effectLst/>
                <a:latin typeface="Aptos" panose="020B0004020202020204" pitchFamily="34" charset="0"/>
              </a:rPr>
              <a:t> pour éviter les problèmes de poinçonnement des planchers des camions et des navires.</a:t>
            </a:r>
            <a:endParaRPr lang="fr-FR" sz="1400" noProof="0" dirty="0">
              <a:solidFill>
                <a:srgbClr val="002060"/>
              </a:solidFill>
            </a:endParaRPr>
          </a:p>
        </p:txBody>
      </p:sp>
    </p:spTree>
    <p:extLst>
      <p:ext uri="{BB962C8B-B14F-4D97-AF65-F5344CB8AC3E}">
        <p14:creationId xmlns:p14="http://schemas.microsoft.com/office/powerpoint/2010/main" val="326377918"/>
      </p:ext>
    </p:extLst>
  </p:cSld>
  <p:clrMapOvr>
    <a:masterClrMapping/>
  </p:clrMapOvr>
  <p:transition advTm="46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816F0ECD-ADB5-8EE3-534C-237F22077734}"/>
              </a:ext>
            </a:extLst>
          </p:cNvPr>
          <p:cNvSpPr>
            <a:spLocks noGrp="1"/>
          </p:cNvSpPr>
          <p:nvPr>
            <p:ph type="title"/>
          </p:nvPr>
        </p:nvSpPr>
        <p:spPr>
          <a:xfrm>
            <a:off x="488949" y="365125"/>
            <a:ext cx="6210233" cy="1287135"/>
          </a:xfrm>
        </p:spPr>
        <p:txBody>
          <a:bodyPr vert="horz" lIns="91440" tIns="45720" rIns="91440" bIns="45720" rtlCol="0" anchor="ctr">
            <a:normAutofit/>
          </a:bodyPr>
          <a:lstStyle/>
          <a:p>
            <a:r>
              <a:rPr lang="fr-FR" sz="4100" noProof="0" dirty="0">
                <a:solidFill>
                  <a:srgbClr val="002060"/>
                </a:solidFill>
              </a:rPr>
              <a:t>Catégorie 3 : Emballage caisses à claire-voie en bois</a:t>
            </a:r>
          </a:p>
        </p:txBody>
      </p:sp>
      <p:sp>
        <p:nvSpPr>
          <p:cNvPr id="4" name="Espace réservé du contenu 3">
            <a:extLst>
              <a:ext uri="{FF2B5EF4-FFF2-40B4-BE49-F238E27FC236}">
                <a16:creationId xmlns:a16="http://schemas.microsoft.com/office/drawing/2014/main" id="{9B37556E-C3E6-D941-A52B-1143BD7EF08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1638" y="1915427"/>
            <a:ext cx="5757577" cy="4261536"/>
          </a:xfrm>
        </p:spPr>
        <p:txBody>
          <a:bodyPr>
            <a:noAutofit/>
          </a:bodyPr>
          <a:lstStyle/>
          <a:p>
            <a:pPr marL="0" indent="0" rtl="0" eaLnBrk="1" latinLnBrk="0" hangingPunct="1">
              <a:spcBef>
                <a:spcPts val="500"/>
              </a:spcBef>
              <a:buNone/>
            </a:pPr>
            <a:r>
              <a:rPr lang="fr-FR" sz="1400" b="1" noProof="0" dirty="0">
                <a:solidFill>
                  <a:srgbClr val="002060"/>
                </a:solidFill>
                <a:effectLst/>
                <a:latin typeface="Aptos" panose="020B0004020202020204" pitchFamily="34" charset="0"/>
              </a:rPr>
              <a:t>Protection des produits peu délicats</a:t>
            </a:r>
            <a:endParaRPr lang="fr-FR" sz="1400" noProof="0" dirty="0">
              <a:solidFill>
                <a:srgbClr val="002060"/>
              </a:solidFill>
              <a:effectLst/>
              <a:latin typeface="Aptos" panose="020B0004020202020204" pitchFamily="34" charset="0"/>
            </a:endParaRPr>
          </a:p>
          <a:p>
            <a:pPr marL="0" indent="0" rtl="0" eaLnBrk="1" latinLnBrk="0" hangingPunct="1">
              <a:spcBef>
                <a:spcPts val="500"/>
              </a:spcBef>
              <a:buNone/>
            </a:pPr>
            <a:r>
              <a:rPr lang="fr-FR" sz="1400" noProof="0" dirty="0">
                <a:solidFill>
                  <a:srgbClr val="002060"/>
                </a:solidFill>
                <a:effectLst/>
                <a:latin typeface="Aptos" panose="020B0004020202020204" pitchFamily="34" charset="0"/>
              </a:rPr>
              <a:t>Les caisses à claire-voie se révèlent particulièrement efficaces pour l'emballage d'équipements peu délicats, grâce à leur conception ajourée qui assure une protection adéquate contre les chocs et les vibrations (l'espace de la claire-voie doit être limité à 20 cm). Elles sont également idéales pour le transport, la manutention et le stockage de pièces de grande taille ou de formes complexes.</a:t>
            </a:r>
          </a:p>
          <a:p>
            <a:pPr marL="0" indent="0" rtl="0" eaLnBrk="1" latinLnBrk="0" hangingPunct="1">
              <a:spcBef>
                <a:spcPts val="500"/>
              </a:spcBef>
              <a:buNone/>
            </a:pPr>
            <a:r>
              <a:rPr lang="fr-FR" sz="1400" b="1" noProof="0" dirty="0">
                <a:solidFill>
                  <a:srgbClr val="002060"/>
                </a:solidFill>
                <a:effectLst/>
                <a:latin typeface="Aptos" panose="020B0004020202020204" pitchFamily="34" charset="0"/>
              </a:rPr>
              <a:t>Équipements concernés</a:t>
            </a:r>
            <a:endParaRPr lang="fr-FR" sz="1400" noProof="0" dirty="0">
              <a:solidFill>
                <a:srgbClr val="002060"/>
              </a:solidFill>
              <a:effectLst/>
              <a:latin typeface="Aptos" panose="020B0004020202020204" pitchFamily="34" charset="0"/>
            </a:endParaRPr>
          </a:p>
          <a:p>
            <a:pPr marL="0" indent="0" rtl="0" eaLnBrk="1" latinLnBrk="0" hangingPunct="1">
              <a:spcBef>
                <a:spcPts val="500"/>
              </a:spcBef>
              <a:buNone/>
            </a:pPr>
            <a:r>
              <a:rPr lang="fr-FR" sz="1400" noProof="0" dirty="0">
                <a:solidFill>
                  <a:srgbClr val="002060"/>
                </a:solidFill>
                <a:effectLst/>
                <a:latin typeface="Aptos" panose="020B0004020202020204" pitchFamily="34" charset="0"/>
              </a:rPr>
              <a:t>Les charpentes métalliques, les tuyauteries, la tôlerie et les tôles ouvrées, ainsi que les réservoirs et cuves, les châssis et le matériel chaudronné.</a:t>
            </a:r>
          </a:p>
          <a:p>
            <a:pPr marL="0" indent="0" rtl="0" eaLnBrk="1" latinLnBrk="0" hangingPunct="1">
              <a:spcBef>
                <a:spcPts val="500"/>
              </a:spcBef>
              <a:buNone/>
            </a:pPr>
            <a:r>
              <a:rPr lang="fr-FR" sz="1400" b="1" noProof="0" dirty="0">
                <a:solidFill>
                  <a:srgbClr val="002060"/>
                </a:solidFill>
                <a:effectLst/>
                <a:latin typeface="Aptos" panose="020B0004020202020204" pitchFamily="34" charset="0"/>
              </a:rPr>
              <a:t>Fabrication sur mesure</a:t>
            </a:r>
            <a:endParaRPr lang="fr-FR" sz="1400" noProof="0" dirty="0">
              <a:solidFill>
                <a:srgbClr val="002060"/>
              </a:solidFill>
              <a:effectLst/>
              <a:latin typeface="Aptos" panose="020B0004020202020204" pitchFamily="34" charset="0"/>
            </a:endParaRPr>
          </a:p>
          <a:p>
            <a:pPr marL="0" indent="0" rtl="0" eaLnBrk="1" latinLnBrk="0" hangingPunct="1">
              <a:spcBef>
                <a:spcPts val="500"/>
              </a:spcBef>
              <a:buNone/>
            </a:pPr>
            <a:r>
              <a:rPr lang="fr-FR" sz="1400" noProof="0" dirty="0">
                <a:solidFill>
                  <a:srgbClr val="002060"/>
                </a:solidFill>
                <a:effectLst/>
                <a:latin typeface="Aptos" panose="020B0004020202020204" pitchFamily="34" charset="0"/>
              </a:rPr>
              <a:t>Fabriquées en bois massif traité conformément à la norme NIMP15, ces caisses garantissent une durabilité et une résistance accrues.</a:t>
            </a:r>
          </a:p>
          <a:p>
            <a:pPr marL="0" indent="0" rtl="0" eaLnBrk="1" latinLnBrk="0" hangingPunct="1">
              <a:spcBef>
                <a:spcPts val="500"/>
              </a:spcBef>
              <a:buNone/>
            </a:pPr>
            <a:r>
              <a:rPr lang="fr-FR" sz="1400" noProof="0" dirty="0">
                <a:solidFill>
                  <a:srgbClr val="002060"/>
                </a:solidFill>
                <a:effectLst/>
                <a:latin typeface="Aptos" panose="020B0004020202020204" pitchFamily="34" charset="0"/>
              </a:rPr>
              <a:t>Les parois des caisses sont ouvertes, construites avec des planches de bois disposées de manière horizontale et verticale pour créer une structure solide. Le marquage est effectué sur des plaques qui sont fixées sur les côtés des caisses.</a:t>
            </a:r>
          </a:p>
          <a:p>
            <a:pPr marL="0" indent="0" rtl="0" eaLnBrk="1" latinLnBrk="0" hangingPunct="1">
              <a:spcBef>
                <a:spcPts val="500"/>
              </a:spcBef>
              <a:buNone/>
            </a:pPr>
            <a:r>
              <a:rPr lang="fr-FR" sz="1400" noProof="0" dirty="0">
                <a:solidFill>
                  <a:srgbClr val="002060"/>
                </a:solidFill>
                <a:effectLst/>
                <a:latin typeface="Aptos" panose="020B0004020202020204" pitchFamily="34" charset="0"/>
              </a:rPr>
              <a:t>Le rapport masse brute / surface au sol doit être </a:t>
            </a:r>
            <a:r>
              <a:rPr lang="fr-FR" sz="1400" b="1" noProof="0" dirty="0">
                <a:solidFill>
                  <a:srgbClr val="002060"/>
                </a:solidFill>
                <a:effectLst/>
                <a:latin typeface="Aptos" panose="020B0004020202020204" pitchFamily="34" charset="0"/>
              </a:rPr>
              <a:t>≤ 10 tonnes par m²</a:t>
            </a:r>
            <a:r>
              <a:rPr lang="fr-FR" sz="1400" noProof="0" dirty="0">
                <a:solidFill>
                  <a:srgbClr val="002060"/>
                </a:solidFill>
                <a:effectLst/>
                <a:latin typeface="Aptos" panose="020B0004020202020204" pitchFamily="34" charset="0"/>
              </a:rPr>
              <a:t> afin d'éviter tout problème de poinçonnement des planchers des camions et des navires.</a:t>
            </a:r>
            <a:endParaRPr lang="fr-FR" sz="1400" noProof="0" dirty="0">
              <a:solidFill>
                <a:srgbClr val="002060"/>
              </a:solidFill>
            </a:endParaRPr>
          </a:p>
        </p:txBody>
      </p:sp>
      <p:pic>
        <p:nvPicPr>
          <p:cNvPr id="22" name="Image 21">
            <a:extLst>
              <a:ext uri="{FF2B5EF4-FFF2-40B4-BE49-F238E27FC236}">
                <a16:creationId xmlns:a16="http://schemas.microsoft.com/office/drawing/2014/main" id="{2061026C-36CB-B048-EC50-2C284925805F}"/>
              </a:ext>
            </a:extLst>
          </p:cNvPr>
          <p:cNvPicPr>
            <a:picLocks noChangeAspect="1"/>
          </p:cNvPicPr>
          <p:nvPr/>
        </p:nvPicPr>
        <p:blipFill>
          <a:blip r:embed="rId3">
            <a:extLst>
              <a:ext uri="{28A0092B-C50C-407E-A947-70E740481C1C}">
                <a14:useLocalDpi xmlns:a14="http://schemas.microsoft.com/office/drawing/2010/main" val="0"/>
              </a:ext>
            </a:extLst>
          </a:blip>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86372836"/>
      </p:ext>
    </p:extLst>
  </p:cSld>
  <p:clrMapOvr>
    <a:masterClrMapping/>
  </p:clrMapOvr>
  <p:transition advTm="57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7" name="Espace réservé du contenu 4" descr="Une image contenant Rectangle, bois, intérieur&#10;&#10;Le contenu généré par l’IA peut être incorrect.">
            <a:extLst>
              <a:ext uri="{FF2B5EF4-FFF2-40B4-BE49-F238E27FC236}">
                <a16:creationId xmlns:a16="http://schemas.microsoft.com/office/drawing/2014/main" id="{ACF2717E-3D11-48B0-BB3C-E77F898ECC34}"/>
              </a:ext>
            </a:extLst>
          </p:cNvPr>
          <p:cNvPicPr>
            <a:picLocks noChangeAspect="1"/>
          </p:cNvPicPr>
          <p:nvPr/>
        </p:nvPicPr>
        <p:blipFill>
          <a:blip r:embed="rId3">
            <a:extLst>
              <a:ext uri="{28A0092B-C50C-407E-A947-70E740481C1C}">
                <a14:useLocalDpi xmlns:a14="http://schemas.microsoft.com/office/drawing/2010/main" val="0"/>
              </a:ext>
            </a:extLst>
          </a:blip>
          <a:srcRect l="10123" t="102" b="5333"/>
          <a:stretch/>
        </p:blipFill>
        <p:spPr>
          <a:xfrm>
            <a:off x="0" y="10"/>
            <a:ext cx="8989996" cy="6857990"/>
          </a:xfrm>
          <a:prstGeom prst="rect">
            <a:avLst/>
          </a:prstGeom>
        </p:spPr>
      </p:pic>
      <p:sp>
        <p:nvSpPr>
          <p:cNvPr id="63" name="Rectangle 6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E16C44C3-74A9-2890-59BB-480A08764A29}"/>
              </a:ext>
            </a:extLst>
          </p:cNvPr>
          <p:cNvSpPr>
            <a:spLocks noGrp="1"/>
          </p:cNvSpPr>
          <p:nvPr>
            <p:ph type="title"/>
          </p:nvPr>
        </p:nvSpPr>
        <p:spPr>
          <a:xfrm>
            <a:off x="158796" y="42513"/>
            <a:ext cx="9194114" cy="849254"/>
          </a:xfrm>
        </p:spPr>
        <p:txBody>
          <a:bodyPr vert="horz" lIns="91440" tIns="45720" rIns="91440" bIns="45720" rtlCol="0" anchor="ctr">
            <a:normAutofit/>
          </a:bodyPr>
          <a:lstStyle/>
          <a:p>
            <a:r>
              <a:rPr lang="fr-FR" sz="4000" noProof="0" dirty="0">
                <a:solidFill>
                  <a:srgbClr val="002060"/>
                </a:solidFill>
              </a:rPr>
              <a:t>Catégorie 4 : Emballage en caisses pleines</a:t>
            </a:r>
          </a:p>
        </p:txBody>
      </p:sp>
      <p:sp>
        <p:nvSpPr>
          <p:cNvPr id="4" name="Espace réservé du contenu 3">
            <a:extLst>
              <a:ext uri="{FF2B5EF4-FFF2-40B4-BE49-F238E27FC236}">
                <a16:creationId xmlns:a16="http://schemas.microsoft.com/office/drawing/2014/main" id="{C6BEF8C8-F2DA-1A88-9BBA-DDFEBEF2928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18851" y="765314"/>
            <a:ext cx="5314353" cy="5794512"/>
          </a:xfrm>
        </p:spPr>
        <p:txBody>
          <a:bodyPr>
            <a:noAutofit/>
          </a:bodyPr>
          <a:lstStyle/>
          <a:p>
            <a:pPr marL="0" indent="0" algn="l"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Équipements Concernés</a:t>
            </a:r>
            <a:endParaRPr lang="fr-FR" sz="1600" noProof="0" dirty="0">
              <a:solidFill>
                <a:srgbClr val="002060"/>
              </a:solidFill>
              <a:effectLst/>
              <a:latin typeface="Aptos" panose="020B0004020202020204" pitchFamily="34" charset="0"/>
            </a:endParaRPr>
          </a:p>
          <a:p>
            <a:pPr marL="0" indent="0" algn="l" rtl="0" eaLnBrk="1" latinLnBrk="0" hangingPunct="1">
              <a:lnSpc>
                <a:spcPct val="90000"/>
              </a:lnSpc>
              <a:spcBef>
                <a:spcPts val="1200"/>
              </a:spcBef>
              <a:buNone/>
            </a:pPr>
            <a:r>
              <a:rPr lang="fr-FR" sz="1600" noProof="0" dirty="0">
                <a:solidFill>
                  <a:srgbClr val="002060"/>
                </a:solidFill>
                <a:effectLst/>
                <a:latin typeface="Aptos" panose="020B0004020202020204" pitchFamily="34" charset="0"/>
              </a:rPr>
              <a:t>Les caisses en bois pleines sont conçues pour des équipements particulièrement sensibles aux contraintes mécaniques et, éventuellement, aux facteurs physico-chimiques.</a:t>
            </a:r>
          </a:p>
          <a:p>
            <a:pPr marL="0" indent="0" algn="l"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Conception de l’emballage</a:t>
            </a:r>
            <a:endParaRPr lang="fr-FR" sz="1600" noProof="0" dirty="0">
              <a:solidFill>
                <a:srgbClr val="002060"/>
              </a:solidFill>
              <a:effectLst/>
              <a:latin typeface="Aptos" panose="020B0004020202020204" pitchFamily="34" charset="0"/>
            </a:endParaRPr>
          </a:p>
          <a:p>
            <a:pPr marL="0" indent="0" algn="l" rtl="0" eaLnBrk="1" latinLnBrk="0" hangingPunct="1">
              <a:lnSpc>
                <a:spcPct val="90000"/>
              </a:lnSpc>
              <a:spcBef>
                <a:spcPts val="1200"/>
              </a:spcBef>
              <a:buNone/>
            </a:pPr>
            <a:r>
              <a:rPr lang="fr-FR" sz="1600" noProof="0" dirty="0">
                <a:solidFill>
                  <a:srgbClr val="002060"/>
                </a:solidFill>
                <a:effectLst/>
                <a:latin typeface="Aptos" panose="020B0004020202020204" pitchFamily="34" charset="0"/>
              </a:rPr>
              <a:t>Ces caisses, fabriquées à partir de bois scié ou d’un mélange de bois scié et de panneaux (</a:t>
            </a:r>
            <a:r>
              <a:rPr lang="fr-FR" sz="1600" noProof="0" dirty="0" err="1">
                <a:solidFill>
                  <a:srgbClr val="002060"/>
                </a:solidFill>
                <a:effectLst/>
                <a:latin typeface="Aptos" panose="020B0004020202020204" pitchFamily="34" charset="0"/>
              </a:rPr>
              <a:t>Ctp</a:t>
            </a:r>
            <a:r>
              <a:rPr lang="fr-FR" sz="1600" noProof="0" dirty="0">
                <a:solidFill>
                  <a:srgbClr val="002060"/>
                </a:solidFill>
                <a:effectLst/>
                <a:latin typeface="Aptos" panose="020B0004020202020204" pitchFamily="34" charset="0"/>
              </a:rPr>
              <a:t>, </a:t>
            </a:r>
            <a:r>
              <a:rPr lang="fr-FR" sz="1600" noProof="0" dirty="0" err="1">
                <a:solidFill>
                  <a:srgbClr val="002060"/>
                </a:solidFill>
                <a:effectLst/>
                <a:latin typeface="Aptos" panose="020B0004020202020204" pitchFamily="34" charset="0"/>
              </a:rPr>
              <a:t>Osb</a:t>
            </a:r>
            <a:r>
              <a:rPr lang="fr-FR" sz="1600" noProof="0" dirty="0">
                <a:solidFill>
                  <a:srgbClr val="002060"/>
                </a:solidFill>
                <a:effectLst/>
                <a:latin typeface="Aptos" panose="020B0004020202020204" pitchFamily="34" charset="0"/>
              </a:rPr>
              <a:t>), respectent des épaisseurs et des sections spécifiques en fonction des caractéristiques structurelles, dimensionnelles et du poids des produits à conditionner.</a:t>
            </a:r>
          </a:p>
          <a:p>
            <a:pPr marL="0" indent="0" algn="l" rtl="0" eaLnBrk="1" latinLnBrk="0" hangingPunct="1">
              <a:lnSpc>
                <a:spcPct val="90000"/>
              </a:lnSpc>
              <a:spcBef>
                <a:spcPts val="1200"/>
              </a:spcBef>
              <a:buNone/>
            </a:pPr>
            <a:r>
              <a:rPr lang="fr-FR" sz="1600" noProof="0" dirty="0">
                <a:solidFill>
                  <a:srgbClr val="002060"/>
                </a:solidFill>
                <a:effectLst/>
                <a:latin typeface="Aptos" panose="020B0004020202020204" pitchFamily="34" charset="0"/>
              </a:rPr>
              <a:t>Tous les emballages doivent être étanches aux eaux de ruissellement. Les longerons doivent être espacés d’au maximum 60 cm, avec un minimum de cinq longerons pour une largeur intérieure de 2400 </a:t>
            </a:r>
            <a:r>
              <a:rPr lang="fr-FR" sz="1600" noProof="0" dirty="0" err="1">
                <a:solidFill>
                  <a:srgbClr val="002060"/>
                </a:solidFill>
                <a:effectLst/>
                <a:latin typeface="Aptos" panose="020B0004020202020204" pitchFamily="34" charset="0"/>
              </a:rPr>
              <a:t>mm.</a:t>
            </a:r>
            <a:r>
              <a:rPr lang="fr-FR" sz="1600" noProof="0" dirty="0">
                <a:solidFill>
                  <a:srgbClr val="002060"/>
                </a:solidFill>
                <a:effectLst/>
                <a:latin typeface="Aptos" panose="020B0004020202020204" pitchFamily="34" charset="0"/>
              </a:rPr>
              <a:t> Les caisses dépassant un poids brut de 5 tonnes doivent être renforcées par des entretoises au niveau des bases de préhension et dotées de cornières, de sabots d’élingage et de cornières d’angle.</a:t>
            </a:r>
          </a:p>
          <a:p>
            <a:pPr marL="0" indent="0" algn="l" rtl="0" eaLnBrk="1" latinLnBrk="0" hangingPunct="1">
              <a:lnSpc>
                <a:spcPct val="90000"/>
              </a:lnSpc>
              <a:spcBef>
                <a:spcPts val="1200"/>
              </a:spcBef>
              <a:buNone/>
            </a:pPr>
            <a:r>
              <a:rPr lang="fr-FR" sz="1600" noProof="0" dirty="0">
                <a:solidFill>
                  <a:srgbClr val="002060"/>
                </a:solidFill>
                <a:effectLst/>
                <a:latin typeface="Aptos" panose="020B0004020202020204" pitchFamily="34" charset="0"/>
              </a:rPr>
              <a:t>Enfin, le rapport entre la masse brute et la surface au sol doit être de 10 tonnes par m² maximum pour éviter le poinçonnement des planchers des camions et des navires.</a:t>
            </a:r>
            <a:endParaRPr lang="fr-FR" sz="1600" noProof="0" dirty="0">
              <a:solidFill>
                <a:srgbClr val="002060"/>
              </a:solidFill>
            </a:endParaRPr>
          </a:p>
        </p:txBody>
      </p:sp>
    </p:spTree>
    <p:extLst>
      <p:ext uri="{BB962C8B-B14F-4D97-AF65-F5344CB8AC3E}">
        <p14:creationId xmlns:p14="http://schemas.microsoft.com/office/powerpoint/2010/main" val="2310338213"/>
      </p:ext>
    </p:extLst>
  </p:cSld>
  <p:clrMapOvr>
    <a:masterClrMapping/>
  </p:clrMapOvr>
  <p:transition advTm="49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2" name="Rectangle 28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83" name="Rectangle 282">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4" name="Rectangle 93">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84" name="Rectangle 283">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8" name="Freeform: Shape 97">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85" name="Rectangle 284">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3FFDF1EA-6A3C-18A6-13D1-3FB2334CC651}"/>
              </a:ext>
            </a:extLst>
          </p:cNvPr>
          <p:cNvSpPr>
            <a:spLocks noGrp="1"/>
          </p:cNvSpPr>
          <p:nvPr>
            <p:ph type="title"/>
          </p:nvPr>
        </p:nvSpPr>
        <p:spPr>
          <a:xfrm>
            <a:off x="806825" y="457201"/>
            <a:ext cx="2844800" cy="3588870"/>
          </a:xfrm>
        </p:spPr>
        <p:txBody>
          <a:bodyPr vert="horz" lIns="91440" tIns="45720" rIns="91440" bIns="45720" rtlCol="0" anchor="b">
            <a:normAutofit/>
          </a:bodyPr>
          <a:lstStyle/>
          <a:p>
            <a:pPr algn="r"/>
            <a:r>
              <a:rPr lang="fr-FR" sz="4000" noProof="0" dirty="0">
                <a:solidFill>
                  <a:srgbClr val="FFFFFF"/>
                </a:solidFill>
              </a:rPr>
              <a:t>Catégorie 5 : Emballage caisses en carton</a:t>
            </a:r>
          </a:p>
        </p:txBody>
      </p:sp>
      <p:sp>
        <p:nvSpPr>
          <p:cNvPr id="4" name="Espace réservé du contenu 3">
            <a:extLst>
              <a:ext uri="{FF2B5EF4-FFF2-40B4-BE49-F238E27FC236}">
                <a16:creationId xmlns:a16="http://schemas.microsoft.com/office/drawing/2014/main" id="{D680822D-B0A5-A33B-0838-4FB340A5892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49245" y="669363"/>
            <a:ext cx="3504923" cy="5534211"/>
          </a:xfrm>
        </p:spPr>
        <p:txBody>
          <a:bodyPr anchor="ctr">
            <a:noAutofit/>
          </a:bodyPr>
          <a:lstStyle/>
          <a:p>
            <a:pPr marL="0" indent="0" rtl="0" eaLnBrk="1" latinLnBrk="0" hangingPunct="1">
              <a:spcBef>
                <a:spcPts val="600"/>
              </a:spcBef>
              <a:buNone/>
            </a:pPr>
            <a:r>
              <a:rPr lang="fr-FR" sz="1400" b="1" noProof="0" dirty="0">
                <a:solidFill>
                  <a:srgbClr val="002060"/>
                </a:solidFill>
                <a:effectLst/>
                <a:latin typeface="Aptos" panose="020B0004020202020204" pitchFamily="34" charset="0"/>
              </a:rPr>
              <a:t>Équipements concernés</a:t>
            </a:r>
            <a:endParaRPr lang="fr-FR" sz="1400" noProof="0" dirty="0">
              <a:solidFill>
                <a:srgbClr val="002060"/>
              </a:solidFill>
              <a:effectLst/>
              <a:latin typeface="Aptos" panose="020B0004020202020204" pitchFamily="34" charset="0"/>
            </a:endParaRPr>
          </a:p>
          <a:p>
            <a:pPr marL="0" indent="0" rtl="0" eaLnBrk="1" latinLnBrk="0" hangingPunct="1">
              <a:spcBef>
                <a:spcPts val="600"/>
              </a:spcBef>
              <a:buNone/>
            </a:pPr>
            <a:r>
              <a:rPr lang="fr-FR" sz="1400" noProof="0" dirty="0">
                <a:solidFill>
                  <a:srgbClr val="002060"/>
                </a:solidFill>
                <a:effectLst/>
                <a:latin typeface="Aptos" panose="020B0004020202020204" pitchFamily="34" charset="0"/>
              </a:rPr>
              <a:t>L'emballage en carton est principalement conçu pour les équipements de dimensions petites à moyennes. Il peut servir d'emballage primaire, secondaire ou de distribution. Grâce à son poids léger, il est particulièrement adapté au transport aérien.</a:t>
            </a:r>
          </a:p>
          <a:p>
            <a:pPr marL="0" indent="0" rtl="0" eaLnBrk="1" latinLnBrk="0" hangingPunct="1">
              <a:spcBef>
                <a:spcPts val="600"/>
              </a:spcBef>
              <a:buNone/>
            </a:pPr>
            <a:r>
              <a:rPr lang="fr-FR" sz="1400" b="1" noProof="0" dirty="0">
                <a:solidFill>
                  <a:srgbClr val="002060"/>
                </a:solidFill>
                <a:effectLst/>
                <a:latin typeface="Aptos" panose="020B0004020202020204" pitchFamily="34" charset="0"/>
              </a:rPr>
              <a:t>Matériaux</a:t>
            </a:r>
            <a:endParaRPr lang="fr-FR" sz="1400" noProof="0" dirty="0">
              <a:solidFill>
                <a:srgbClr val="002060"/>
              </a:solidFill>
              <a:effectLst/>
              <a:latin typeface="Aptos" panose="020B0004020202020204" pitchFamily="34" charset="0"/>
            </a:endParaRPr>
          </a:p>
          <a:p>
            <a:pPr marL="0" indent="0" rtl="0" eaLnBrk="1" latinLnBrk="0" hangingPunct="1">
              <a:spcBef>
                <a:spcPts val="600"/>
              </a:spcBef>
              <a:buNone/>
            </a:pPr>
            <a:r>
              <a:rPr lang="fr-FR" sz="1400" noProof="0" dirty="0">
                <a:solidFill>
                  <a:srgbClr val="002060"/>
                </a:solidFill>
                <a:effectLst/>
                <a:latin typeface="Aptos" panose="020B0004020202020204" pitchFamily="34" charset="0"/>
              </a:rPr>
              <a:t>Pour l'emballage de distribution, il est recommandé d'utiliser des cartons de type DD ou TC. Parmi les formes couramment utilisées pour le transport, on trouve les caisses américaines (Code </a:t>
            </a:r>
            <a:r>
              <a:rPr lang="fr-FR" sz="1400" noProof="0" dirty="0" err="1">
                <a:solidFill>
                  <a:srgbClr val="002060"/>
                </a:solidFill>
                <a:effectLst/>
                <a:latin typeface="Aptos" panose="020B0004020202020204" pitchFamily="34" charset="0"/>
              </a:rPr>
              <a:t>Fefco</a:t>
            </a:r>
            <a:r>
              <a:rPr lang="fr-FR" sz="1400" noProof="0" dirty="0">
                <a:solidFill>
                  <a:srgbClr val="002060"/>
                </a:solidFill>
                <a:effectLst/>
                <a:latin typeface="Aptos" panose="020B0004020202020204" pitchFamily="34" charset="0"/>
              </a:rPr>
              <a:t> 0201 à 0206), les caisses au format euro palette et les caisses de type « Wrap </a:t>
            </a:r>
            <a:r>
              <a:rPr lang="fr-FR" sz="1400" noProof="0" dirty="0" err="1">
                <a:solidFill>
                  <a:srgbClr val="002060"/>
                </a:solidFill>
                <a:effectLst/>
                <a:latin typeface="Aptos" panose="020B0004020202020204" pitchFamily="34" charset="0"/>
              </a:rPr>
              <a:t>around</a:t>
            </a:r>
            <a:r>
              <a:rPr lang="fr-FR" sz="1400" noProof="0" dirty="0">
                <a:solidFill>
                  <a:srgbClr val="002060"/>
                </a:solidFill>
                <a:effectLst/>
                <a:latin typeface="Aptos" panose="020B0004020202020204" pitchFamily="34" charset="0"/>
              </a:rPr>
              <a:t> », qui sont dotées d'extrémités en bois ou en contreplaqué.</a:t>
            </a:r>
          </a:p>
          <a:p>
            <a:pPr marL="0" indent="0" rtl="0" eaLnBrk="1" latinLnBrk="0" hangingPunct="1">
              <a:spcBef>
                <a:spcPts val="600"/>
              </a:spcBef>
              <a:buNone/>
            </a:pPr>
            <a:r>
              <a:rPr lang="fr-FR" sz="1400" b="1" noProof="0" dirty="0">
                <a:solidFill>
                  <a:srgbClr val="002060"/>
                </a:solidFill>
                <a:effectLst/>
                <a:latin typeface="Aptos" panose="020B0004020202020204" pitchFamily="34" charset="0"/>
              </a:rPr>
              <a:t>Fermeture et marquage</a:t>
            </a:r>
            <a:endParaRPr lang="fr-FR" sz="1400" noProof="0" dirty="0">
              <a:solidFill>
                <a:srgbClr val="002060"/>
              </a:solidFill>
              <a:effectLst/>
              <a:latin typeface="Aptos" panose="020B0004020202020204" pitchFamily="34" charset="0"/>
            </a:endParaRPr>
          </a:p>
          <a:p>
            <a:pPr marL="0" indent="0" rtl="0" eaLnBrk="1" latinLnBrk="0" hangingPunct="1">
              <a:spcBef>
                <a:spcPts val="600"/>
              </a:spcBef>
              <a:buNone/>
            </a:pPr>
            <a:r>
              <a:rPr lang="fr-FR" sz="1400" noProof="0" dirty="0">
                <a:solidFill>
                  <a:srgbClr val="002060"/>
                </a:solidFill>
                <a:effectLst/>
                <a:latin typeface="Aptos" panose="020B0004020202020204" pitchFamily="34" charset="0"/>
              </a:rPr>
              <a:t>Les caisses seront fermées par des procédés tels que le collage, l'adhésivage, l'agrafage, le cerclage ou d'autres méthodes appropriées. Le marquage sera effectué directement sur les caisses ou sur des étiquettes adhésives. Les symboles conformes à la norme NF EN ISO 780 seront employés, incluant la figure ISO 7000 - 626.</a:t>
            </a:r>
            <a:endParaRPr lang="fr-FR" sz="1400" noProof="0" dirty="0">
              <a:solidFill>
                <a:srgbClr val="002060"/>
              </a:solidFill>
            </a:endParaRPr>
          </a:p>
        </p:txBody>
      </p:sp>
      <p:pic>
        <p:nvPicPr>
          <p:cNvPr id="5" name="Espace réservé du contenu 4">
            <a:extLst>
              <a:ext uri="{FF2B5EF4-FFF2-40B4-BE49-F238E27FC236}">
                <a16:creationId xmlns:a16="http://schemas.microsoft.com/office/drawing/2014/main" id="{C5FE47EC-09F0-43D2-847C-74C7E25AD118}"/>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6534" r="16534"/>
          <a:stretch/>
        </p:blipFill>
        <p:spPr>
          <a:xfrm>
            <a:off x="8690233" y="900555"/>
            <a:ext cx="2378838" cy="2381255"/>
          </a:xfrm>
          <a:prstGeom prst="rect">
            <a:avLst/>
          </a:prstGeom>
        </p:spPr>
      </p:pic>
      <p:pic>
        <p:nvPicPr>
          <p:cNvPr id="3" name="Image 2">
            <a:extLst>
              <a:ext uri="{FF2B5EF4-FFF2-40B4-BE49-F238E27FC236}">
                <a16:creationId xmlns:a16="http://schemas.microsoft.com/office/drawing/2014/main" id="{F6071C86-4AC6-5961-6EE3-84053D994AD8}"/>
              </a:ext>
            </a:extLst>
          </p:cNvPr>
          <p:cNvPicPr>
            <a:picLocks noChangeAspect="1"/>
          </p:cNvPicPr>
          <p:nvPr/>
        </p:nvPicPr>
        <p:blipFill>
          <a:blip r:embed="rId5"/>
          <a:srcRect l="10445" t="4838" r="6371" b="5147"/>
          <a:stretch/>
        </p:blipFill>
        <p:spPr>
          <a:xfrm>
            <a:off x="9579836" y="4017915"/>
            <a:ext cx="972151" cy="1051989"/>
          </a:xfrm>
          <a:prstGeom prst="rect">
            <a:avLst/>
          </a:prstGeom>
        </p:spPr>
      </p:pic>
    </p:spTree>
    <p:extLst>
      <p:ext uri="{BB962C8B-B14F-4D97-AF65-F5344CB8AC3E}">
        <p14:creationId xmlns:p14="http://schemas.microsoft.com/office/powerpoint/2010/main" val="1491815867"/>
      </p:ext>
    </p:extLst>
  </p:cSld>
  <p:clrMapOvr>
    <a:masterClrMapping/>
  </p:clrMapOvr>
  <p:transition advTm="46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6" name="Rectangle 75">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817D1BD8-9978-B96C-7B87-571210E0B266}"/>
              </a:ext>
            </a:extLst>
          </p:cNvPr>
          <p:cNvSpPr>
            <a:spLocks noGrp="1"/>
          </p:cNvSpPr>
          <p:nvPr>
            <p:ph type="title"/>
          </p:nvPr>
        </p:nvSpPr>
        <p:spPr>
          <a:xfrm>
            <a:off x="1137033" y="670559"/>
            <a:ext cx="4683321" cy="2148841"/>
          </a:xfrm>
        </p:spPr>
        <p:txBody>
          <a:bodyPr vert="horz" lIns="91440" tIns="45720" rIns="91440" bIns="45720" rtlCol="0" anchor="t">
            <a:normAutofit/>
          </a:bodyPr>
          <a:lstStyle/>
          <a:p>
            <a:r>
              <a:rPr lang="fr-FR" noProof="0" dirty="0">
                <a:solidFill>
                  <a:srgbClr val="002060"/>
                </a:solidFill>
              </a:rPr>
              <a:t>Catégorie 6 : Caisses autres que bois et carton</a:t>
            </a:r>
          </a:p>
        </p:txBody>
      </p:sp>
      <p:pic>
        <p:nvPicPr>
          <p:cNvPr id="5" name="Espace réservé du contenu 4">
            <a:extLst>
              <a:ext uri="{FF2B5EF4-FFF2-40B4-BE49-F238E27FC236}">
                <a16:creationId xmlns:a16="http://schemas.microsoft.com/office/drawing/2014/main" id="{99A56480-A233-4620-8E4C-A05A45D9E651}"/>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backgroundRemoval t="9945" b="89503" l="12305" r="88672">
                        <a14:foregroundMark x1="25195" y1="49448" x2="25195" y2="49448"/>
                        <a14:foregroundMark x1="18945" y1="48895" x2="18945" y2="48895"/>
                        <a14:foregroundMark x1="14844" y1="59392" x2="14844" y2="59392"/>
                        <a14:foregroundMark x1="12500" y1="47514" x2="12500" y2="47514"/>
                        <a14:foregroundMark x1="12305" y1="56077" x2="12305" y2="56077"/>
                        <a14:foregroundMark x1="21484" y1="64917" x2="21484" y2="64917"/>
                        <a14:foregroundMark x1="24805" y1="64365" x2="24805" y2="64365"/>
                        <a14:foregroundMark x1="50000" y1="67127" x2="50000" y2="67127"/>
                        <a14:foregroundMark x1="77344" y1="62983" x2="77344" y2="62983"/>
                        <a14:foregroundMark x1="81055" y1="44751" x2="81055" y2="44751"/>
                        <a14:foregroundMark x1="87305" y1="53867" x2="87305" y2="53867"/>
                        <a14:foregroundMark x1="86719" y1="60773" x2="86719" y2="60773"/>
                        <a14:foregroundMark x1="88672" y1="51934" x2="88672" y2="51934"/>
                      </a14:backgroundRemoval>
                    </a14:imgEffect>
                  </a14:imgLayer>
                </a14:imgProps>
              </a:ext>
              <a:ext uri="{28A0092B-C50C-407E-A947-70E740481C1C}">
                <a14:useLocalDpi xmlns:a14="http://schemas.microsoft.com/office/drawing/2010/main" val="0"/>
              </a:ext>
            </a:extLst>
          </a:blip>
          <a:srcRect t="2180" b="15561"/>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4" name="Espace réservé du contenu 3">
            <a:extLst>
              <a:ext uri="{FF2B5EF4-FFF2-40B4-BE49-F238E27FC236}">
                <a16:creationId xmlns:a16="http://schemas.microsoft.com/office/drawing/2014/main" id="{D243A100-D5F6-A3D9-779C-73AE7767DCA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97004" y="670559"/>
            <a:ext cx="4555782" cy="5445076"/>
          </a:xfrm>
        </p:spPr>
        <p:txBody>
          <a:bodyPr anchor="t">
            <a:normAutofit/>
          </a:bodyPr>
          <a:lstStyle/>
          <a:p>
            <a:pPr marL="0" indent="0">
              <a:spcBef>
                <a:spcPts val="2500"/>
              </a:spcBef>
              <a:buNone/>
            </a:pPr>
            <a:r>
              <a:rPr lang="fr-FR" sz="2000" b="1" noProof="0" dirty="0">
                <a:solidFill>
                  <a:srgbClr val="002060"/>
                </a:solidFill>
              </a:rPr>
              <a:t>Conception</a:t>
            </a:r>
          </a:p>
          <a:p>
            <a:pPr marL="0" lvl="1" indent="0">
              <a:buNone/>
            </a:pPr>
            <a:r>
              <a:rPr lang="fr-FR" sz="2000" noProof="0" dirty="0">
                <a:solidFill>
                  <a:srgbClr val="002060"/>
                </a:solidFill>
              </a:rPr>
              <a:t>Tout contenant d’emballage d’équipements industriels, autres que le bois et carton. Ces emballages pour certains, peuvent présenter l’avantage d’être étanche en immersion, voir étanche à l’air. </a:t>
            </a:r>
          </a:p>
          <a:p>
            <a:pPr marL="0" indent="0">
              <a:spcBef>
                <a:spcPts val="2500"/>
              </a:spcBef>
              <a:buNone/>
            </a:pPr>
            <a:r>
              <a:rPr lang="fr-FR" sz="2000" b="1" noProof="0" dirty="0">
                <a:solidFill>
                  <a:srgbClr val="002060"/>
                </a:solidFill>
              </a:rPr>
              <a:t>Matériels concernés</a:t>
            </a:r>
          </a:p>
          <a:p>
            <a:pPr marL="0" lvl="1" indent="0">
              <a:buNone/>
            </a:pPr>
            <a:r>
              <a:rPr lang="fr-FR" sz="2000" noProof="0" dirty="0">
                <a:solidFill>
                  <a:srgbClr val="002060"/>
                </a:solidFill>
              </a:rPr>
              <a:t>Les matériels concernés sont divers et variés, mais très souvent de haute technologie et de valeur importante.</a:t>
            </a:r>
          </a:p>
        </p:txBody>
      </p:sp>
    </p:spTree>
    <p:extLst>
      <p:ext uri="{BB962C8B-B14F-4D97-AF65-F5344CB8AC3E}">
        <p14:creationId xmlns:p14="http://schemas.microsoft.com/office/powerpoint/2010/main" val="416010910"/>
      </p:ext>
    </p:extLst>
  </p:cSld>
  <p:clrMapOvr>
    <a:masterClrMapping/>
  </p:clrMapOvr>
  <p:transition advTm="28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Espace réservé du contenu 4">
            <a:extLst>
              <a:ext uri="{FF2B5EF4-FFF2-40B4-BE49-F238E27FC236}">
                <a16:creationId xmlns:a16="http://schemas.microsoft.com/office/drawing/2014/main" id="{EAC6FF60-F7AE-40CE-945A-771D7351FE1A}"/>
              </a:ext>
            </a:extLst>
          </p:cNvPr>
          <p:cNvPicPr>
            <a:picLocks noGrp="1" noChangeAspect="1"/>
          </p:cNvPicPr>
          <p:nvPr>
            <p:ph sz="half" idx="1"/>
          </p:nvPr>
        </p:nvPicPr>
        <p:blipFill>
          <a:blip r:embed="rId3">
            <a:alphaModFix amt="55000"/>
            <a:extLst>
              <a:ext uri="{28A0092B-C50C-407E-A947-70E740481C1C}">
                <a14:useLocalDpi xmlns:a14="http://schemas.microsoft.com/office/drawing/2010/main" val="0"/>
              </a:ext>
            </a:extLst>
          </a:blip>
          <a:srcRect t="20153" b="23597"/>
          <a:stretch/>
        </p:blipFill>
        <p:spPr>
          <a:xfrm>
            <a:off x="20" y="-9107"/>
            <a:ext cx="12191980" cy="6858000"/>
          </a:xfrm>
          <a:prstGeom prst="rect">
            <a:avLst/>
          </a:prstGeom>
        </p:spPr>
      </p:pic>
      <p:sp>
        <p:nvSpPr>
          <p:cNvPr id="2" name="Titre 1">
            <a:extLst>
              <a:ext uri="{FF2B5EF4-FFF2-40B4-BE49-F238E27FC236}">
                <a16:creationId xmlns:a16="http://schemas.microsoft.com/office/drawing/2014/main" id="{8CBB0A4B-A7A9-EB03-2C53-66CFB874495E}"/>
              </a:ext>
            </a:extLst>
          </p:cNvPr>
          <p:cNvSpPr>
            <a:spLocks noGrp="1"/>
          </p:cNvSpPr>
          <p:nvPr>
            <p:ph type="title"/>
          </p:nvPr>
        </p:nvSpPr>
        <p:spPr>
          <a:xfrm>
            <a:off x="686834" y="591344"/>
            <a:ext cx="3200400" cy="5585619"/>
          </a:xfrm>
        </p:spPr>
        <p:txBody>
          <a:bodyPr vert="horz" lIns="91440" tIns="45720" rIns="91440" bIns="45720" rtlCol="0" anchor="ctr">
            <a:normAutofit/>
          </a:bodyPr>
          <a:lstStyle/>
          <a:p>
            <a:r>
              <a:rPr lang="fr-FR" noProof="0" dirty="0">
                <a:solidFill>
                  <a:srgbClr val="FFFFFF"/>
                </a:solidFill>
              </a:rPr>
              <a:t>Catégorie 7 : Tourets</a:t>
            </a:r>
          </a:p>
        </p:txBody>
      </p:sp>
      <p:sp>
        <p:nvSpPr>
          <p:cNvPr id="53" name="Arc 5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Espace réservé du contenu 3">
            <a:extLst>
              <a:ext uri="{FF2B5EF4-FFF2-40B4-BE49-F238E27FC236}">
                <a16:creationId xmlns:a16="http://schemas.microsoft.com/office/drawing/2014/main" id="{5C87EAE3-193A-72B2-B220-95AEA40C2CE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47308" y="591344"/>
            <a:ext cx="6906491" cy="5585619"/>
          </a:xfrm>
        </p:spPr>
        <p:txBody>
          <a:bodyPr anchor="ctr">
            <a:normAutofit/>
          </a:bodyPr>
          <a:lstStyle/>
          <a:p>
            <a:pPr marL="0" indent="0">
              <a:spcBef>
                <a:spcPts val="1200"/>
              </a:spcBef>
              <a:buNone/>
            </a:pPr>
            <a:r>
              <a:rPr lang="fr-FR" sz="2000" b="1" noProof="0" dirty="0">
                <a:solidFill>
                  <a:srgbClr val="FFFFFF"/>
                </a:solidFill>
              </a:rPr>
              <a:t>Conception</a:t>
            </a:r>
          </a:p>
          <a:p>
            <a:pPr marL="0" indent="0">
              <a:spcBef>
                <a:spcPts val="1200"/>
              </a:spcBef>
              <a:buNone/>
            </a:pPr>
            <a:r>
              <a:rPr lang="fr-FR" sz="2000" noProof="0" dirty="0">
                <a:solidFill>
                  <a:srgbClr val="FFFFFF"/>
                </a:solidFill>
              </a:rPr>
              <a:t>Le touret est conçu pour le transport de câbles et peut être fabriqué en bois, contreplaqué ou métal. Les tourets de grandes dimensions seront transportés en l’état et devront obligatoirement être </a:t>
            </a:r>
            <a:r>
              <a:rPr lang="fr-FR" sz="2000" noProof="0" dirty="0" err="1">
                <a:solidFill>
                  <a:srgbClr val="FFFFFF"/>
                </a:solidFill>
              </a:rPr>
              <a:t>douvés</a:t>
            </a:r>
            <a:r>
              <a:rPr lang="fr-FR" sz="2000" noProof="0" dirty="0">
                <a:solidFill>
                  <a:srgbClr val="FFFFFF"/>
                </a:solidFill>
              </a:rPr>
              <a:t>. Les plus petits pourront être intégrés aux matériels des catégories 3, 4 et 8.</a:t>
            </a:r>
          </a:p>
          <a:p>
            <a:pPr marL="0" indent="0">
              <a:spcBef>
                <a:spcPts val="1200"/>
              </a:spcBef>
              <a:buNone/>
            </a:pPr>
            <a:r>
              <a:rPr lang="fr-FR" sz="2000" b="1" noProof="0" dirty="0">
                <a:solidFill>
                  <a:srgbClr val="FFFFFF"/>
                </a:solidFill>
              </a:rPr>
              <a:t>Précautions</a:t>
            </a:r>
          </a:p>
          <a:p>
            <a:pPr marL="0" indent="0">
              <a:spcBef>
                <a:spcPts val="1200"/>
              </a:spcBef>
              <a:buNone/>
            </a:pPr>
            <a:r>
              <a:rPr lang="fr-FR" sz="2000" noProof="0" dirty="0">
                <a:solidFill>
                  <a:srgbClr val="FFFFFF"/>
                </a:solidFill>
              </a:rPr>
              <a:t>Il est préférable de ne pas coucher les tourets durant le transport, car les vibrations peuvent provoquer un chevauchement des câbles, les rendant inutilisables avec un dérouleur lors de leur installation. Ce problème est particulièrement critique pour les câbles de petite section.</a:t>
            </a:r>
          </a:p>
          <a:p>
            <a:pPr marL="0" indent="0">
              <a:spcBef>
                <a:spcPts val="1200"/>
              </a:spcBef>
              <a:buNone/>
            </a:pPr>
            <a:r>
              <a:rPr lang="fr-FR" sz="2000" b="1" noProof="0" dirty="0">
                <a:solidFill>
                  <a:srgbClr val="FFFFFF"/>
                </a:solidFill>
              </a:rPr>
              <a:t>Marquages</a:t>
            </a:r>
          </a:p>
          <a:p>
            <a:pPr marL="0" indent="0">
              <a:spcBef>
                <a:spcPts val="1200"/>
              </a:spcBef>
              <a:buNone/>
            </a:pPr>
            <a:r>
              <a:rPr lang="fr-FR" sz="2000" noProof="0" dirty="0">
                <a:solidFill>
                  <a:srgbClr val="FFFFFF"/>
                </a:solidFill>
              </a:rPr>
              <a:t>Le marquage sera réalisé directement sur les parois du touret ou sur des plaques fixées dessus. Une attention particulière devra être portée à la longueur des vis ou des pointes utilisées pour éviter d’endommager le câble.</a:t>
            </a:r>
          </a:p>
        </p:txBody>
      </p:sp>
    </p:spTree>
    <p:extLst>
      <p:ext uri="{BB962C8B-B14F-4D97-AF65-F5344CB8AC3E}">
        <p14:creationId xmlns:p14="http://schemas.microsoft.com/office/powerpoint/2010/main" val="546424001"/>
      </p:ext>
    </p:extLst>
  </p:cSld>
  <p:clrMapOvr>
    <a:masterClrMapping/>
  </p:clrMapOvr>
  <p:transition advTm="30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356B70-49DA-B3C3-C5C2-D5CAB6346A01}"/>
              </a:ext>
            </a:extLst>
          </p:cNvPr>
          <p:cNvSpPr>
            <a:spLocks noGrp="1"/>
          </p:cNvSpPr>
          <p:nvPr>
            <p:ph type="title"/>
          </p:nvPr>
        </p:nvSpPr>
        <p:spPr>
          <a:xfrm>
            <a:off x="96002" y="3752849"/>
            <a:ext cx="2916705" cy="2452687"/>
          </a:xfrm>
        </p:spPr>
        <p:txBody>
          <a:bodyPr vert="horz" lIns="91440" tIns="45720" rIns="91440" bIns="45720" rtlCol="0" anchor="ctr">
            <a:normAutofit/>
          </a:bodyPr>
          <a:lstStyle/>
          <a:p>
            <a:r>
              <a:rPr lang="fr-FR" sz="3600" noProof="0" dirty="0">
                <a:solidFill>
                  <a:srgbClr val="002060"/>
                </a:solidFill>
              </a:rPr>
              <a:t>Catégorie 8 :</a:t>
            </a:r>
            <a:br>
              <a:rPr lang="fr-FR" sz="3600" noProof="0" dirty="0">
                <a:solidFill>
                  <a:srgbClr val="002060"/>
                </a:solidFill>
              </a:rPr>
            </a:br>
            <a:r>
              <a:rPr lang="fr-FR" sz="3600" noProof="0" dirty="0">
                <a:solidFill>
                  <a:srgbClr val="002060"/>
                </a:solidFill>
              </a:rPr>
              <a:t>Le conteneur</a:t>
            </a:r>
          </a:p>
        </p:txBody>
      </p:sp>
      <p:pic>
        <p:nvPicPr>
          <p:cNvPr id="5" name="Espace réservé du contenu 4">
            <a:extLst>
              <a:ext uri="{FF2B5EF4-FFF2-40B4-BE49-F238E27FC236}">
                <a16:creationId xmlns:a16="http://schemas.microsoft.com/office/drawing/2014/main" id="{ECB5844C-8B7A-4BD4-A373-9BF44233A5A9}"/>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3616" b="19741"/>
          <a:stretch/>
        </p:blipFill>
        <p:spPr>
          <a:xfrm>
            <a:off x="20" y="11"/>
            <a:ext cx="12191980" cy="342899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Espace réservé du contenu 3">
            <a:extLst>
              <a:ext uri="{FF2B5EF4-FFF2-40B4-BE49-F238E27FC236}">
                <a16:creationId xmlns:a16="http://schemas.microsoft.com/office/drawing/2014/main" id="{7B9CF97A-162E-C548-D760-14FD320CAF6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18586" y="3428999"/>
            <a:ext cx="8977412" cy="3356811"/>
          </a:xfrm>
        </p:spPr>
        <p:txBody>
          <a:bodyPr anchor="ctr">
            <a:noAutofit/>
          </a:bodyPr>
          <a:lstStyle/>
          <a:p>
            <a:pPr marL="0" indent="0" rtl="0" eaLnBrk="1" latinLnBrk="0" hangingPunct="1">
              <a:spcBef>
                <a:spcPts val="500"/>
              </a:spcBef>
              <a:buNone/>
            </a:pPr>
            <a:r>
              <a:rPr lang="fr-FR" sz="1400" b="1" noProof="0" dirty="0">
                <a:solidFill>
                  <a:srgbClr val="002060"/>
                </a:solidFill>
                <a:effectLst/>
                <a:latin typeface="Aptos" panose="020B0004020202020204" pitchFamily="34" charset="0"/>
              </a:rPr>
              <a:t>Modes de transport</a:t>
            </a:r>
            <a:endParaRPr lang="fr-FR" sz="1400" noProof="0" dirty="0">
              <a:solidFill>
                <a:srgbClr val="002060"/>
              </a:solidFill>
              <a:effectLst/>
              <a:latin typeface="Aptos" panose="020B0004020202020204" pitchFamily="34" charset="0"/>
            </a:endParaRPr>
          </a:p>
          <a:p>
            <a:pPr marL="0" indent="0" rtl="0" eaLnBrk="1" latinLnBrk="0" hangingPunct="1">
              <a:spcBef>
                <a:spcPts val="500"/>
              </a:spcBef>
              <a:buNone/>
            </a:pPr>
            <a:r>
              <a:rPr lang="fr-FR" sz="1400" noProof="0" dirty="0">
                <a:solidFill>
                  <a:srgbClr val="002060"/>
                </a:solidFill>
                <a:effectLst/>
                <a:latin typeface="Aptos" panose="020B0004020202020204" pitchFamily="34" charset="0"/>
              </a:rPr>
              <a:t>Un conteneur, également appelé container, est une structure métallique conçue pour le transport de marchandises via divers moyens de transport. Ses dimensions sont standardisées à l'échelle internationale. Chaque coin est équipé de dispositifs de préhension qui facilitent son arrimage et son transfert d'un véhicule à un autre. Grâce à cette standardisation, les temps de chargement et de déchargement sont considérablement réduits.</a:t>
            </a:r>
          </a:p>
          <a:p>
            <a:pPr marL="0" indent="0" rtl="0" eaLnBrk="1" latinLnBrk="0" hangingPunct="1">
              <a:spcBef>
                <a:spcPts val="500"/>
              </a:spcBef>
              <a:buNone/>
            </a:pPr>
            <a:r>
              <a:rPr lang="fr-FR" sz="1400" b="1" noProof="0" dirty="0">
                <a:solidFill>
                  <a:srgbClr val="002060"/>
                </a:solidFill>
                <a:effectLst/>
                <a:latin typeface="Aptos" panose="020B0004020202020204" pitchFamily="34" charset="0"/>
              </a:rPr>
              <a:t>Types de conteneurs</a:t>
            </a:r>
            <a:endParaRPr lang="fr-FR" sz="1400" noProof="0" dirty="0">
              <a:solidFill>
                <a:srgbClr val="002060"/>
              </a:solidFill>
              <a:effectLst/>
              <a:latin typeface="Aptos" panose="020B0004020202020204" pitchFamily="34" charset="0"/>
            </a:endParaRPr>
          </a:p>
          <a:p>
            <a:pPr marL="0" indent="0" rtl="0" eaLnBrk="1" latinLnBrk="0" hangingPunct="1">
              <a:spcBef>
                <a:spcPts val="500"/>
              </a:spcBef>
              <a:buNone/>
            </a:pPr>
            <a:r>
              <a:rPr lang="fr-FR" sz="1400" i="1" noProof="0" dirty="0">
                <a:solidFill>
                  <a:srgbClr val="002060"/>
                </a:solidFill>
                <a:effectLst/>
                <a:latin typeface="Aptos" panose="020B0004020202020204" pitchFamily="34" charset="0"/>
              </a:rPr>
              <a:t>Conteneur Dry :</a:t>
            </a:r>
            <a:r>
              <a:rPr lang="fr-FR" sz="1400" noProof="0" dirty="0">
                <a:solidFill>
                  <a:srgbClr val="002060"/>
                </a:solidFill>
                <a:effectLst/>
                <a:latin typeface="Aptos" panose="020B0004020202020204" pitchFamily="34" charset="0"/>
              </a:rPr>
              <a:t> Le type le plus répandu, utilisé pour le transport de biens.</a:t>
            </a:r>
          </a:p>
          <a:p>
            <a:pPr marL="0" indent="0" rtl="0" eaLnBrk="1" latinLnBrk="0" hangingPunct="1">
              <a:spcBef>
                <a:spcPts val="500"/>
              </a:spcBef>
              <a:buNone/>
            </a:pPr>
            <a:r>
              <a:rPr lang="fr-FR" sz="1400" i="1" noProof="0" dirty="0">
                <a:solidFill>
                  <a:srgbClr val="002060"/>
                </a:solidFill>
                <a:effectLst/>
                <a:latin typeface="Aptos" panose="020B0004020202020204" pitchFamily="34" charset="0"/>
              </a:rPr>
              <a:t>Conteneur Open Top :</a:t>
            </a:r>
            <a:r>
              <a:rPr lang="fr-FR" sz="1400" noProof="0" dirty="0">
                <a:solidFill>
                  <a:srgbClr val="002060"/>
                </a:solidFill>
                <a:effectLst/>
                <a:latin typeface="Aptos" panose="020B0004020202020204" pitchFamily="34" charset="0"/>
              </a:rPr>
              <a:t> Sans toit rigide, permettant le chargement de marchandises volumineuses par le sommet.</a:t>
            </a:r>
          </a:p>
          <a:p>
            <a:pPr marL="0" indent="0" rtl="0" eaLnBrk="1" latinLnBrk="0" hangingPunct="1">
              <a:spcBef>
                <a:spcPts val="500"/>
              </a:spcBef>
              <a:buNone/>
            </a:pPr>
            <a:r>
              <a:rPr lang="fr-FR" sz="1400" i="1" noProof="0" dirty="0">
                <a:solidFill>
                  <a:srgbClr val="002060"/>
                </a:solidFill>
                <a:effectLst/>
                <a:latin typeface="Aptos" panose="020B0004020202020204" pitchFamily="34" charset="0"/>
              </a:rPr>
              <a:t>Conteneur Flat Rack :</a:t>
            </a:r>
            <a:r>
              <a:rPr lang="fr-FR" sz="1400" noProof="0" dirty="0">
                <a:solidFill>
                  <a:srgbClr val="002060"/>
                </a:solidFill>
                <a:effectLst/>
                <a:latin typeface="Aptos" panose="020B0004020202020204" pitchFamily="34" charset="0"/>
              </a:rPr>
              <a:t> Avec des côtés repliables, adapté aux charges hors-gabarit.</a:t>
            </a:r>
          </a:p>
          <a:p>
            <a:pPr marL="0" indent="0" rtl="0" eaLnBrk="1" latinLnBrk="0" hangingPunct="1">
              <a:spcBef>
                <a:spcPts val="500"/>
              </a:spcBef>
              <a:buNone/>
            </a:pPr>
            <a:r>
              <a:rPr lang="fr-FR" sz="1400" i="1" noProof="0" dirty="0">
                <a:solidFill>
                  <a:srgbClr val="002060"/>
                </a:solidFill>
                <a:effectLst/>
                <a:latin typeface="Aptos" panose="020B0004020202020204" pitchFamily="34" charset="0"/>
              </a:rPr>
              <a:t>Conteneur High Cube :</a:t>
            </a:r>
            <a:r>
              <a:rPr lang="fr-FR" sz="1400" noProof="0" dirty="0">
                <a:solidFill>
                  <a:srgbClr val="002060"/>
                </a:solidFill>
                <a:effectLst/>
                <a:latin typeface="Aptos" panose="020B0004020202020204" pitchFamily="34" charset="0"/>
              </a:rPr>
              <a:t> Plus élevé que les conteneurs standards, offrant un volume supplémentaire.</a:t>
            </a:r>
          </a:p>
          <a:p>
            <a:pPr marL="0" indent="0" rtl="0" eaLnBrk="1" latinLnBrk="0" hangingPunct="1">
              <a:spcBef>
                <a:spcPts val="500"/>
              </a:spcBef>
              <a:buNone/>
            </a:pPr>
            <a:r>
              <a:rPr lang="fr-FR" sz="1400" b="1" noProof="0" dirty="0">
                <a:solidFill>
                  <a:srgbClr val="002060"/>
                </a:solidFill>
                <a:effectLst/>
                <a:latin typeface="Aptos" panose="020B0004020202020204" pitchFamily="34" charset="0"/>
              </a:rPr>
              <a:t>Modèles standards</a:t>
            </a:r>
            <a:endParaRPr lang="fr-FR" sz="1400" noProof="0" dirty="0">
              <a:solidFill>
                <a:srgbClr val="002060"/>
              </a:solidFill>
              <a:effectLst/>
              <a:latin typeface="Aptos" panose="020B0004020202020204" pitchFamily="34" charset="0"/>
            </a:endParaRPr>
          </a:p>
          <a:p>
            <a:pPr marL="0" indent="0" rtl="0" eaLnBrk="1" latinLnBrk="0" hangingPunct="1">
              <a:spcBef>
                <a:spcPts val="500"/>
              </a:spcBef>
              <a:buNone/>
            </a:pPr>
            <a:r>
              <a:rPr lang="fr-FR" sz="1400" noProof="0" dirty="0">
                <a:solidFill>
                  <a:srgbClr val="002060"/>
                </a:solidFill>
                <a:effectLst/>
                <a:latin typeface="Aptos" panose="020B0004020202020204" pitchFamily="34" charset="0"/>
              </a:rPr>
              <a:t>Conformément à la norme ISO établie en 1967, il existe trois principales catégories de conteneurs avec des longueurs respectives de 20 pieds (6,10 m), 30 pieds (9,14 m) et 40 pieds (12,20 m). Tous ces conteneurs partagent la même largeur de 8 pieds (243,84 cm), ce qui a facilité le développement des navires porte-conteneurs.</a:t>
            </a:r>
            <a:endParaRPr lang="fr-FR" sz="1400" noProof="0" dirty="0">
              <a:solidFill>
                <a:srgbClr val="002060"/>
              </a:solidFill>
            </a:endParaRPr>
          </a:p>
        </p:txBody>
      </p:sp>
    </p:spTree>
    <p:extLst>
      <p:ext uri="{BB962C8B-B14F-4D97-AF65-F5344CB8AC3E}">
        <p14:creationId xmlns:p14="http://schemas.microsoft.com/office/powerpoint/2010/main" val="3694598599"/>
      </p:ext>
    </p:extLst>
  </p:cSld>
  <p:clrMapOvr>
    <a:masterClrMapping/>
  </p:clrMapOvr>
  <p:transition advTm="43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A47F4C-6223-23AC-C1DD-5B215B7F5705}"/>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9" name="Rectangle 4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38DDB7A7-A406-0D12-4D95-A6375384AEC7}"/>
              </a:ext>
            </a:extLst>
          </p:cNvPr>
          <p:cNvSpPr>
            <a:spLocks noGrp="1"/>
          </p:cNvSpPr>
          <p:nvPr>
            <p:ph type="title"/>
          </p:nvPr>
        </p:nvSpPr>
        <p:spPr>
          <a:xfrm>
            <a:off x="7320465" y="330468"/>
            <a:ext cx="4140014" cy="1330839"/>
          </a:xfrm>
        </p:spPr>
        <p:txBody>
          <a:bodyPr vert="horz" lIns="91440" tIns="45720" rIns="91440" bIns="45720" rtlCol="0" anchor="ctr">
            <a:normAutofit/>
          </a:bodyPr>
          <a:lstStyle/>
          <a:p>
            <a:r>
              <a:rPr lang="fr-FR" sz="3700" noProof="0" dirty="0">
                <a:solidFill>
                  <a:srgbClr val="002060"/>
                </a:solidFill>
              </a:rPr>
              <a:t>Catégorie 9 : Capotage - Habillage</a:t>
            </a:r>
          </a:p>
        </p:txBody>
      </p:sp>
      <p:pic>
        <p:nvPicPr>
          <p:cNvPr id="5" name="Espace réservé du contenu 4" descr="Une image contenant véhicule, plein air, texte, Véhicule terrestre&#10;&#10;Le contenu généré par l’IA peut être incorrect.">
            <a:extLst>
              <a:ext uri="{FF2B5EF4-FFF2-40B4-BE49-F238E27FC236}">
                <a16:creationId xmlns:a16="http://schemas.microsoft.com/office/drawing/2014/main" id="{F5A0B0BA-5F62-6807-4E75-44198DE1CD2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401" r="42990"/>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Espace réservé du contenu 3">
            <a:extLst>
              <a:ext uri="{FF2B5EF4-FFF2-40B4-BE49-F238E27FC236}">
                <a16:creationId xmlns:a16="http://schemas.microsoft.com/office/drawing/2014/main" id="{AE245DCB-27A2-BE7C-8871-45BD5BA5A35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20465" y="1828342"/>
            <a:ext cx="4701489" cy="3908586"/>
          </a:xfrm>
        </p:spPr>
        <p:txBody>
          <a:bodyPr>
            <a:noAutofit/>
          </a:bodyPr>
          <a:lstStyle/>
          <a:p>
            <a:pPr marL="0" indent="0">
              <a:spcBef>
                <a:spcPts val="2500"/>
              </a:spcBef>
              <a:buNone/>
            </a:pPr>
            <a:r>
              <a:rPr lang="fr-FR" sz="1800" b="1" noProof="0" dirty="0">
                <a:solidFill>
                  <a:srgbClr val="002060"/>
                </a:solidFill>
              </a:rPr>
              <a:t>Nature des équipements</a:t>
            </a:r>
          </a:p>
          <a:p>
            <a:pPr marL="0" lvl="1" indent="0">
              <a:buNone/>
            </a:pPr>
            <a:r>
              <a:rPr lang="fr-FR" sz="1800" noProof="0" dirty="0">
                <a:solidFill>
                  <a:srgbClr val="002060"/>
                </a:solidFill>
              </a:rPr>
              <a:t>Les matériels ne présentant pas de risque mécanique au niveau structurel pour les opérations de manutention, transport et stockage. </a:t>
            </a:r>
          </a:p>
          <a:p>
            <a:pPr marL="0" indent="0">
              <a:spcBef>
                <a:spcPts val="2500"/>
              </a:spcBef>
              <a:buNone/>
            </a:pPr>
            <a:r>
              <a:rPr lang="fr-FR" sz="1800" b="1" noProof="0" dirty="0">
                <a:solidFill>
                  <a:srgbClr val="002060"/>
                </a:solidFill>
              </a:rPr>
              <a:t>Mise en œuvre</a:t>
            </a:r>
          </a:p>
          <a:p>
            <a:pPr marL="0" lvl="1" indent="0">
              <a:buNone/>
            </a:pPr>
            <a:r>
              <a:rPr lang="fr-FR" sz="1800" noProof="0" dirty="0">
                <a:solidFill>
                  <a:srgbClr val="002060"/>
                </a:solidFill>
              </a:rPr>
              <a:t>Les mises en œuvre se limiteront, à des habillages des panneaux, des bâchages, des protections locales. C’est protections n’auront aucune fonction de reprise de charge.</a:t>
            </a:r>
          </a:p>
          <a:p>
            <a:pPr marL="0" indent="0">
              <a:spcBef>
                <a:spcPts val="2500"/>
              </a:spcBef>
              <a:buNone/>
            </a:pPr>
            <a:r>
              <a:rPr lang="fr-FR" sz="1800" b="1" noProof="0" dirty="0">
                <a:solidFill>
                  <a:srgbClr val="002060"/>
                </a:solidFill>
              </a:rPr>
              <a:t>Les Marquages</a:t>
            </a:r>
          </a:p>
          <a:p>
            <a:pPr marL="0" lvl="1" indent="0">
              <a:buNone/>
            </a:pPr>
            <a:r>
              <a:rPr lang="fr-FR" sz="1800" noProof="0" dirty="0">
                <a:solidFill>
                  <a:srgbClr val="002060"/>
                </a:solidFill>
              </a:rPr>
              <a:t>Ils seront réalisés sur des plaques ou étiquettes fixées sur l’équipement ou les bâchages.</a:t>
            </a:r>
          </a:p>
        </p:txBody>
      </p:sp>
    </p:spTree>
    <p:extLst>
      <p:ext uri="{BB962C8B-B14F-4D97-AF65-F5344CB8AC3E}">
        <p14:creationId xmlns:p14="http://schemas.microsoft.com/office/powerpoint/2010/main" val="1729750703"/>
      </p:ext>
    </p:extLst>
  </p:cSld>
  <p:clrMapOvr>
    <a:masterClrMapping/>
  </p:clrMapOvr>
  <p:transition advTm="34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B2C0BD-0E68-E500-0A48-0124AA9CA672}"/>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8624A703-8ABD-F72C-E356-F59AE5E634A1}"/>
              </a:ext>
            </a:extLst>
          </p:cNvPr>
          <p:cNvSpPr>
            <a:spLocks noGrp="1"/>
          </p:cNvSpPr>
          <p:nvPr>
            <p:ph type="title"/>
          </p:nvPr>
        </p:nvSpPr>
        <p:spPr>
          <a:xfrm>
            <a:off x="596766" y="355501"/>
            <a:ext cx="5366020" cy="1296760"/>
          </a:xfrm>
        </p:spPr>
        <p:txBody>
          <a:bodyPr vert="horz" lIns="91440" tIns="45720" rIns="91440" bIns="45720" rtlCol="0" anchor="ctr">
            <a:normAutofit fontScale="90000"/>
          </a:bodyPr>
          <a:lstStyle/>
          <a:p>
            <a:r>
              <a:rPr lang="fr-FR" noProof="0" dirty="0">
                <a:solidFill>
                  <a:srgbClr val="002060"/>
                </a:solidFill>
              </a:rPr>
              <a:t>Les applications diverses</a:t>
            </a:r>
          </a:p>
        </p:txBody>
      </p:sp>
      <p:sp>
        <p:nvSpPr>
          <p:cNvPr id="4" name="Espace réservé du contenu 3">
            <a:extLst>
              <a:ext uri="{FF2B5EF4-FFF2-40B4-BE49-F238E27FC236}">
                <a16:creationId xmlns:a16="http://schemas.microsoft.com/office/drawing/2014/main" id="{7BAABB60-5214-9343-4704-B92577B50A2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6766" y="1395663"/>
            <a:ext cx="4861055" cy="4781300"/>
          </a:xfrm>
        </p:spPr>
        <p:txBody>
          <a:bodyPr>
            <a:noAutofit/>
          </a:bodyPr>
          <a:lstStyle/>
          <a:p>
            <a:pPr marL="0" indent="0">
              <a:spcBef>
                <a:spcPts val="600"/>
              </a:spcBef>
              <a:buNone/>
            </a:pPr>
            <a:r>
              <a:rPr lang="fr-FR" sz="1600" b="1" noProof="0" dirty="0">
                <a:solidFill>
                  <a:srgbClr val="002060"/>
                </a:solidFill>
              </a:rPr>
              <a:t>Produits réglementés</a:t>
            </a:r>
          </a:p>
          <a:p>
            <a:pPr marL="0" lvl="1" indent="0">
              <a:spcBef>
                <a:spcPts val="600"/>
              </a:spcBef>
              <a:buNone/>
            </a:pPr>
            <a:r>
              <a:rPr lang="fr-FR" sz="1600" noProof="0" dirty="0">
                <a:solidFill>
                  <a:srgbClr val="002060"/>
                </a:solidFill>
              </a:rPr>
              <a:t>Afin de permettre la circulation des marchandises dangereuses entre les pays, la réglementation TMD est principalement internationale. Elle est fondée sur différents règlements internationaux,(ADR,ADN,RID,IMDG,IATA) chaque marchandise est identifiée par un  numéro ONU unique.</a:t>
            </a:r>
          </a:p>
          <a:p>
            <a:pPr marL="0" indent="0">
              <a:spcBef>
                <a:spcPts val="600"/>
              </a:spcBef>
              <a:buNone/>
            </a:pPr>
            <a:r>
              <a:rPr lang="fr-FR" sz="1600" b="1" noProof="0" dirty="0">
                <a:solidFill>
                  <a:srgbClr val="002060"/>
                </a:solidFill>
              </a:rPr>
              <a:t>Objets d’art</a:t>
            </a:r>
          </a:p>
          <a:p>
            <a:pPr marL="0" lvl="1" indent="0">
              <a:spcBef>
                <a:spcPts val="600"/>
              </a:spcBef>
              <a:buNone/>
            </a:pPr>
            <a:r>
              <a:rPr lang="fr-FR" sz="1600" noProof="0" dirty="0">
                <a:solidFill>
                  <a:srgbClr val="002060"/>
                </a:solidFill>
              </a:rPr>
              <a:t>Le stockage et le transport d'œuvres d'art nécessitent la plus grande précaution. Des matériaux spécifiques sont utilisés pour l'emballage afin de prévenir des risques.</a:t>
            </a:r>
          </a:p>
          <a:p>
            <a:pPr marL="0" indent="0">
              <a:spcBef>
                <a:spcPts val="600"/>
              </a:spcBef>
              <a:buNone/>
            </a:pPr>
            <a:r>
              <a:rPr lang="fr-FR" sz="1600" b="1" noProof="0" dirty="0">
                <a:solidFill>
                  <a:srgbClr val="002060"/>
                </a:solidFill>
              </a:rPr>
              <a:t>Le C.K.D, S.K.D</a:t>
            </a:r>
          </a:p>
          <a:p>
            <a:pPr marL="0" lvl="1" indent="0">
              <a:spcBef>
                <a:spcPts val="600"/>
              </a:spcBef>
              <a:buNone/>
            </a:pPr>
            <a:r>
              <a:rPr lang="fr-FR" sz="1600" noProof="0" dirty="0">
                <a:solidFill>
                  <a:srgbClr val="002060"/>
                </a:solidFill>
              </a:rPr>
              <a:t>Ce sont deux stratégies industriels utilisées pour l’exportation d’équipement à l’étranger. Principalement utilisées dans l’industrie automobile, elles visent a diminuer les frais de douane à l’importation des équipements. </a:t>
            </a:r>
          </a:p>
          <a:p>
            <a:pPr marL="0" lvl="1" indent="0">
              <a:spcBef>
                <a:spcPts val="600"/>
              </a:spcBef>
              <a:buNone/>
            </a:pPr>
            <a:r>
              <a:rPr lang="fr-FR" sz="1600" noProof="0" dirty="0">
                <a:solidFill>
                  <a:srgbClr val="002060"/>
                </a:solidFill>
              </a:rPr>
              <a:t>CKD (Complete </a:t>
            </a:r>
            <a:r>
              <a:rPr lang="fr-FR" sz="1600" noProof="0" dirty="0" err="1">
                <a:solidFill>
                  <a:srgbClr val="002060"/>
                </a:solidFill>
              </a:rPr>
              <a:t>Knocked</a:t>
            </a:r>
            <a:r>
              <a:rPr lang="fr-FR" sz="1600" noProof="0" dirty="0">
                <a:solidFill>
                  <a:srgbClr val="002060"/>
                </a:solidFill>
              </a:rPr>
              <a:t> Down)</a:t>
            </a:r>
          </a:p>
          <a:p>
            <a:pPr marL="0" lvl="1" indent="0">
              <a:spcBef>
                <a:spcPts val="600"/>
              </a:spcBef>
              <a:buNone/>
            </a:pPr>
            <a:r>
              <a:rPr lang="fr-FR" sz="1600" noProof="0" dirty="0">
                <a:solidFill>
                  <a:srgbClr val="002060"/>
                </a:solidFill>
              </a:rPr>
              <a:t>SKD (Semi </a:t>
            </a:r>
            <a:r>
              <a:rPr lang="fr-FR" sz="1600" noProof="0" dirty="0" err="1">
                <a:solidFill>
                  <a:srgbClr val="002060"/>
                </a:solidFill>
              </a:rPr>
              <a:t>Knocked</a:t>
            </a:r>
            <a:r>
              <a:rPr lang="fr-FR" sz="1600" noProof="0" dirty="0">
                <a:solidFill>
                  <a:srgbClr val="002060"/>
                </a:solidFill>
              </a:rPr>
              <a:t> Down)</a:t>
            </a:r>
          </a:p>
        </p:txBody>
      </p:sp>
      <p:pic>
        <p:nvPicPr>
          <p:cNvPr id="5" name="Espace réservé du contenu 4">
            <a:extLst>
              <a:ext uri="{FF2B5EF4-FFF2-40B4-BE49-F238E27FC236}">
                <a16:creationId xmlns:a16="http://schemas.microsoft.com/office/drawing/2014/main" id="{C797BACD-0146-5ADF-0687-B2579D222EE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9460" r="1946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9330718"/>
      </p:ext>
    </p:extLst>
  </p:cSld>
  <p:clrMapOvr>
    <a:masterClrMapping/>
  </p:clrMapOvr>
  <p:transition advTm="63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6" name="Rectangle 1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8" name="Rectangle 1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Rectangle 1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2" name="Oval 21">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AF094EBB-AE26-D873-7D68-6C6ADBC9A1B2}"/>
              </a:ext>
            </a:extLst>
          </p:cNvPr>
          <p:cNvSpPr>
            <a:spLocks noGrp="1"/>
          </p:cNvSpPr>
          <p:nvPr>
            <p:ph type="ctrTitle"/>
          </p:nvPr>
        </p:nvSpPr>
        <p:spPr>
          <a:xfrm>
            <a:off x="2498162" y="338335"/>
            <a:ext cx="8051126" cy="2212984"/>
          </a:xfrm>
        </p:spPr>
        <p:txBody>
          <a:bodyPr vert="horz" lIns="91440" tIns="45720" rIns="91440" bIns="45720" rtlCol="0">
            <a:normAutofit/>
          </a:bodyPr>
          <a:lstStyle/>
          <a:p>
            <a:r>
              <a:rPr lang="fr-FR" sz="4800" noProof="0" dirty="0">
                <a:solidFill>
                  <a:srgbClr val="FFFFFF"/>
                </a:solidFill>
              </a:rPr>
              <a:t>Protection physico-chimique de type « c »</a:t>
            </a:r>
          </a:p>
        </p:txBody>
      </p:sp>
      <p:sp>
        <p:nvSpPr>
          <p:cNvPr id="24" name="Rectangle 23">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Rectangle 25">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mc:AlternateContent xmlns:mc="http://schemas.openxmlformats.org/markup-compatibility/2006" xmlns:pslz="http://schemas.microsoft.com/office/powerpoint/2016/slidezoom">
        <mc:Choice Requires="pslz">
          <p:graphicFrame>
            <p:nvGraphicFramePr>
              <p:cNvPr id="4" name="Zoom de diapositive 3">
                <a:extLst>
                  <a:ext uri="{FF2B5EF4-FFF2-40B4-BE49-F238E27FC236}">
                    <a16:creationId xmlns:a16="http://schemas.microsoft.com/office/drawing/2014/main" id="{7F68C2E2-3FBD-BD55-3494-DD45A5265EDE}"/>
                  </a:ext>
                </a:extLst>
              </p:cNvPr>
              <p:cNvGraphicFramePr>
                <a:graphicFrameLocks noChangeAspect="1"/>
              </p:cNvGraphicFramePr>
              <p:nvPr>
                <p:extLst>
                  <p:ext uri="{D42A27DB-BD31-4B8C-83A1-F6EECF244321}">
                    <p14:modId xmlns:p14="http://schemas.microsoft.com/office/powerpoint/2010/main" val="3785456151"/>
                  </p:ext>
                </p:extLst>
              </p:nvPr>
            </p:nvGraphicFramePr>
            <p:xfrm>
              <a:off x="678593" y="3418622"/>
              <a:ext cx="3048000" cy="1714500"/>
            </p:xfrm>
            <a:graphic>
              <a:graphicData uri="http://schemas.microsoft.com/office/powerpoint/2016/slidezoom">
                <pslz:sldZm>
                  <pslz:sldZmObj sldId="2578" cId="2090520529">
                    <pslz:zmPr id="{ABA9E16B-D3A2-461D-9C71-4076DFF6A878}"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Zoom de diapositive 3">
                <a:extLst>
                  <a:ext uri="{FF2B5EF4-FFF2-40B4-BE49-F238E27FC236}">
                    <a16:creationId xmlns:a16="http://schemas.microsoft.com/office/drawing/2014/main" id="{7F68C2E2-3FBD-BD55-3494-DD45A5265EDE}"/>
                  </a:ext>
                </a:extLst>
              </p:cNvPr>
              <p:cNvPicPr>
                <a:picLocks noGrp="1" noRot="1" noChangeAspect="1" noMove="1" noResize="1" noEditPoints="1" noAdjustHandles="1" noChangeArrowheads="1" noChangeShapeType="1"/>
              </p:cNvPicPr>
              <p:nvPr/>
            </p:nvPicPr>
            <p:blipFill>
              <a:blip r:embed="rId4"/>
              <a:stretch>
                <a:fillRect/>
              </a:stretch>
            </p:blipFill>
            <p:spPr>
              <a:xfrm>
                <a:off x="678593" y="341862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753CF247-0414-0AE2-4B87-6CD7CF606794}"/>
                  </a:ext>
                </a:extLst>
              </p:cNvPr>
              <p:cNvGraphicFramePr>
                <a:graphicFrameLocks noChangeAspect="1"/>
              </p:cNvGraphicFramePr>
              <p:nvPr>
                <p:extLst>
                  <p:ext uri="{D42A27DB-BD31-4B8C-83A1-F6EECF244321}">
                    <p14:modId xmlns:p14="http://schemas.microsoft.com/office/powerpoint/2010/main" val="3708018201"/>
                  </p:ext>
                </p:extLst>
              </p:nvPr>
            </p:nvGraphicFramePr>
            <p:xfrm>
              <a:off x="4564326" y="3428141"/>
              <a:ext cx="3048000" cy="1714500"/>
            </p:xfrm>
            <a:graphic>
              <a:graphicData uri="http://schemas.microsoft.com/office/powerpoint/2016/slidezoom">
                <pslz:sldZm>
                  <pslz:sldZmObj sldId="2579" cId="306137678">
                    <pslz:zmPr id="{9B3E1472-FD1B-4A30-BB58-4CD86C9C26EB}"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Zoom de diapositive 5">
                <a:extLst>
                  <a:ext uri="{FF2B5EF4-FFF2-40B4-BE49-F238E27FC236}">
                    <a16:creationId xmlns:a16="http://schemas.microsoft.com/office/drawing/2014/main" id="{753CF247-0414-0AE2-4B87-6CD7CF606794}"/>
                  </a:ext>
                </a:extLst>
              </p:cNvPr>
              <p:cNvPicPr>
                <a:picLocks noGrp="1" noRot="1" noChangeAspect="1" noMove="1" noResize="1" noEditPoints="1" noAdjustHandles="1" noChangeArrowheads="1" noChangeShapeType="1"/>
              </p:cNvPicPr>
              <p:nvPr/>
            </p:nvPicPr>
            <p:blipFill>
              <a:blip r:embed="rId6"/>
              <a:stretch>
                <a:fillRect/>
              </a:stretch>
            </p:blipFill>
            <p:spPr>
              <a:xfrm>
                <a:off x="4564326" y="3428141"/>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Zoom de diapositive 7">
                <a:extLst>
                  <a:ext uri="{FF2B5EF4-FFF2-40B4-BE49-F238E27FC236}">
                    <a16:creationId xmlns:a16="http://schemas.microsoft.com/office/drawing/2014/main" id="{D6604BC7-7DF9-B0CB-F6D0-059A69D3B358}"/>
                  </a:ext>
                </a:extLst>
              </p:cNvPr>
              <p:cNvGraphicFramePr>
                <a:graphicFrameLocks noChangeAspect="1"/>
              </p:cNvGraphicFramePr>
              <p:nvPr>
                <p:extLst>
                  <p:ext uri="{D42A27DB-BD31-4B8C-83A1-F6EECF244321}">
                    <p14:modId xmlns:p14="http://schemas.microsoft.com/office/powerpoint/2010/main" val="2258409976"/>
                  </p:ext>
                </p:extLst>
              </p:nvPr>
            </p:nvGraphicFramePr>
            <p:xfrm>
              <a:off x="8443745" y="3428141"/>
              <a:ext cx="3048000" cy="1714500"/>
            </p:xfrm>
            <a:graphic>
              <a:graphicData uri="http://schemas.microsoft.com/office/powerpoint/2016/slidezoom">
                <pslz:sldZm>
                  <pslz:sldZmObj sldId="2580" cId="154905295">
                    <pslz:zmPr id="{084C0353-053D-4391-A7AE-095783E1C9A0}"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Zoom de diapositive 7">
                <a:extLst>
                  <a:ext uri="{FF2B5EF4-FFF2-40B4-BE49-F238E27FC236}">
                    <a16:creationId xmlns:a16="http://schemas.microsoft.com/office/drawing/2014/main" id="{D6604BC7-7DF9-B0CB-F6D0-059A69D3B358}"/>
                  </a:ext>
                </a:extLst>
              </p:cNvPr>
              <p:cNvPicPr>
                <a:picLocks noGrp="1" noRot="1" noChangeAspect="1" noMove="1" noResize="1" noEditPoints="1" noAdjustHandles="1" noChangeArrowheads="1" noChangeShapeType="1"/>
              </p:cNvPicPr>
              <p:nvPr/>
            </p:nvPicPr>
            <p:blipFill>
              <a:blip r:embed="rId8"/>
              <a:stretch>
                <a:fillRect/>
              </a:stretch>
            </p:blipFill>
            <p:spPr>
              <a:xfrm>
                <a:off x="8443745" y="342814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233498985"/>
      </p:ext>
    </p:extLst>
  </p:cSld>
  <p:clrMapOvr>
    <a:masterClrMapping/>
  </p:clrMapOvr>
  <p:transition advTm="19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DA62721E-780C-4D00-22D7-A2EE1B674B07}"/>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FB9FB3D-0B9B-EC17-F285-232D2F286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Rectangle 8">
            <a:extLst>
              <a:ext uri="{FF2B5EF4-FFF2-40B4-BE49-F238E27FC236}">
                <a16:creationId xmlns:a16="http://schemas.microsoft.com/office/drawing/2014/main" id="{A40FC559-40C0-66B5-B8B1-8CA8B1F9D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1" name="Rectangle 10">
            <a:extLst>
              <a:ext uri="{FF2B5EF4-FFF2-40B4-BE49-F238E27FC236}">
                <a16:creationId xmlns:a16="http://schemas.microsoft.com/office/drawing/2014/main" id="{AC756B27-101A-D6B2-AFD7-75B1C1A79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Rectangle 12">
            <a:extLst>
              <a:ext uri="{FF2B5EF4-FFF2-40B4-BE49-F238E27FC236}">
                <a16:creationId xmlns:a16="http://schemas.microsoft.com/office/drawing/2014/main" id="{87AF9FBA-F68F-63AE-8A60-DB959FA84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 name="Rectangle 14">
            <a:extLst>
              <a:ext uri="{FF2B5EF4-FFF2-40B4-BE49-F238E27FC236}">
                <a16:creationId xmlns:a16="http://schemas.microsoft.com/office/drawing/2014/main" id="{E14A91ED-1B70-FF5E-5C53-0B749A9E1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Rectangle 16">
            <a:extLst>
              <a:ext uri="{FF2B5EF4-FFF2-40B4-BE49-F238E27FC236}">
                <a16:creationId xmlns:a16="http://schemas.microsoft.com/office/drawing/2014/main" id="{F97D6EEC-A76F-77A4-C2F1-29DB283D2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Oval 18">
            <a:extLst>
              <a:ext uri="{FF2B5EF4-FFF2-40B4-BE49-F238E27FC236}">
                <a16:creationId xmlns:a16="http://schemas.microsoft.com/office/drawing/2014/main" id="{EFAB4EC1-7784-C6CC-793C-7A89B7A28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1" name="Rectangle 20">
            <a:extLst>
              <a:ext uri="{FF2B5EF4-FFF2-40B4-BE49-F238E27FC236}">
                <a16:creationId xmlns:a16="http://schemas.microsoft.com/office/drawing/2014/main" id="{7EF8B2EC-0FCC-C40A-69A4-06CA38124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3" name="Forme libre : forme 92">
            <a:extLst>
              <a:ext uri="{FF2B5EF4-FFF2-40B4-BE49-F238E27FC236}">
                <a16:creationId xmlns:a16="http://schemas.microsoft.com/office/drawing/2014/main" id="{119FCDB9-824D-D9EA-8DCD-DD5A11C0A407}"/>
              </a:ext>
            </a:extLst>
          </p:cNvPr>
          <p:cNvSpPr/>
          <p:nvPr/>
        </p:nvSpPr>
        <p:spPr>
          <a:xfrm>
            <a:off x="8655371" y="596434"/>
            <a:ext cx="2662304" cy="2632368"/>
          </a:xfrm>
          <a:custGeom>
            <a:avLst/>
            <a:gdLst>
              <a:gd name="connsiteX0" fmla="*/ 480501 w 1629010"/>
              <a:gd name="connsiteY0" fmla="*/ 0 h 1678581"/>
              <a:gd name="connsiteX1" fmla="*/ 1148509 w 1629010"/>
              <a:gd name="connsiteY1" fmla="*/ 0 h 1678581"/>
              <a:gd name="connsiteX2" fmla="*/ 1269903 w 1629010"/>
              <a:gd name="connsiteY2" fmla="*/ 74406 h 1678581"/>
              <a:gd name="connsiteX3" fmla="*/ 1302406 w 1629010"/>
              <a:gd name="connsiteY3" fmla="*/ 104690 h 1678581"/>
              <a:gd name="connsiteX4" fmla="*/ 1625121 w 1629010"/>
              <a:gd name="connsiteY4" fmla="*/ 750120 h 1678581"/>
              <a:gd name="connsiteX5" fmla="*/ 1629010 w 1629010"/>
              <a:gd name="connsiteY5" fmla="*/ 837098 h 1678581"/>
              <a:gd name="connsiteX6" fmla="*/ 1624905 w 1629010"/>
              <a:gd name="connsiteY6" fmla="*/ 928893 h 1678581"/>
              <a:gd name="connsiteX7" fmla="*/ 1306511 w 1629010"/>
              <a:gd name="connsiteY7" fmla="*/ 1565682 h 1678581"/>
              <a:gd name="connsiteX8" fmla="*/ 1269903 w 1629010"/>
              <a:gd name="connsiteY8" fmla="*/ 1599790 h 1678581"/>
              <a:gd name="connsiteX9" fmla="*/ 1141355 w 1629010"/>
              <a:gd name="connsiteY9" fmla="*/ 1678581 h 1678581"/>
              <a:gd name="connsiteX10" fmla="*/ 487655 w 1629010"/>
              <a:gd name="connsiteY10" fmla="*/ 1678581 h 1678581"/>
              <a:gd name="connsiteX11" fmla="*/ 359107 w 1629010"/>
              <a:gd name="connsiteY11" fmla="*/ 1599790 h 1678581"/>
              <a:gd name="connsiteX12" fmla="*/ 322496 w 1629010"/>
              <a:gd name="connsiteY12" fmla="*/ 1565679 h 1678581"/>
              <a:gd name="connsiteX13" fmla="*/ 4105 w 1629010"/>
              <a:gd name="connsiteY13" fmla="*/ 928897 h 1678581"/>
              <a:gd name="connsiteX14" fmla="*/ 0 w 1629010"/>
              <a:gd name="connsiteY14" fmla="*/ 837098 h 1678581"/>
              <a:gd name="connsiteX15" fmla="*/ 3890 w 1629010"/>
              <a:gd name="connsiteY15" fmla="*/ 750116 h 1678581"/>
              <a:gd name="connsiteX16" fmla="*/ 326601 w 1629010"/>
              <a:gd name="connsiteY16" fmla="*/ 104693 h 1678581"/>
              <a:gd name="connsiteX17" fmla="*/ 359107 w 1629010"/>
              <a:gd name="connsiteY17" fmla="*/ 74406 h 1678581"/>
              <a:gd name="connsiteX18" fmla="*/ 480501 w 1629010"/>
              <a:gd name="connsiteY18"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9010" h="1678581">
                <a:moveTo>
                  <a:pt x="480501" y="0"/>
                </a:moveTo>
                <a:lnTo>
                  <a:pt x="1148509" y="0"/>
                </a:lnTo>
                <a:lnTo>
                  <a:pt x="1269903" y="74406"/>
                </a:lnTo>
                <a:lnTo>
                  <a:pt x="1302406" y="104690"/>
                </a:lnTo>
                <a:lnTo>
                  <a:pt x="1625121" y="750120"/>
                </a:lnTo>
                <a:lnTo>
                  <a:pt x="1629010" y="837098"/>
                </a:lnTo>
                <a:lnTo>
                  <a:pt x="1624905" y="928893"/>
                </a:lnTo>
                <a:lnTo>
                  <a:pt x="1306511" y="1565682"/>
                </a:lnTo>
                <a:lnTo>
                  <a:pt x="1269903" y="1599790"/>
                </a:lnTo>
                <a:lnTo>
                  <a:pt x="1141355" y="1678581"/>
                </a:lnTo>
                <a:lnTo>
                  <a:pt x="487655" y="1678581"/>
                </a:lnTo>
                <a:lnTo>
                  <a:pt x="359107" y="1599790"/>
                </a:lnTo>
                <a:lnTo>
                  <a:pt x="322496" y="1565679"/>
                </a:lnTo>
                <a:lnTo>
                  <a:pt x="4105" y="928897"/>
                </a:lnTo>
                <a:lnTo>
                  <a:pt x="0" y="837098"/>
                </a:lnTo>
                <a:lnTo>
                  <a:pt x="3890" y="750116"/>
                </a:lnTo>
                <a:lnTo>
                  <a:pt x="326601" y="104693"/>
                </a:lnTo>
                <a:lnTo>
                  <a:pt x="359107" y="74406"/>
                </a:lnTo>
                <a:lnTo>
                  <a:pt x="480501" y="0"/>
                </a:lnTo>
                <a:close/>
              </a:path>
            </a:pathLst>
          </a:custGeom>
          <a:blipFill>
            <a:blip r:embed="rId3">
              <a:extLst>
                <a:ext uri="{837473B0-CC2E-450A-ABE3-18F120FF3D39}">
                  <a1611:picAttrSrcUrl xmlns:a1611="http://schemas.microsoft.com/office/drawing/2016/11/main" r:id="rId4"/>
                </a:ext>
              </a:extLst>
            </a:blip>
            <a:stretch>
              <a:fillRect/>
            </a:stretch>
          </a:bli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nvGrpSpPr>
          <p:cNvPr id="3" name="Groupe 2">
            <a:extLst>
              <a:ext uri="{FF2B5EF4-FFF2-40B4-BE49-F238E27FC236}">
                <a16:creationId xmlns:a16="http://schemas.microsoft.com/office/drawing/2014/main" id="{EF76A8A3-5347-9FBC-5A03-8F21DA6B6B78}"/>
              </a:ext>
            </a:extLst>
          </p:cNvPr>
          <p:cNvGrpSpPr/>
          <p:nvPr/>
        </p:nvGrpSpPr>
        <p:grpSpPr>
          <a:xfrm>
            <a:off x="1223278" y="886934"/>
            <a:ext cx="4769793" cy="5100341"/>
            <a:chOff x="2269718" y="1784439"/>
            <a:chExt cx="4326680" cy="4708180"/>
          </a:xfrm>
        </p:grpSpPr>
        <p:grpSp>
          <p:nvGrpSpPr>
            <p:cNvPr id="2" name="Groupe 1">
              <a:extLst>
                <a:ext uri="{FF2B5EF4-FFF2-40B4-BE49-F238E27FC236}">
                  <a16:creationId xmlns:a16="http://schemas.microsoft.com/office/drawing/2014/main" id="{D07C6741-736E-1B72-C552-2252B20F25B6}"/>
                </a:ext>
              </a:extLst>
            </p:cNvPr>
            <p:cNvGrpSpPr/>
            <p:nvPr/>
          </p:nvGrpSpPr>
          <p:grpSpPr>
            <a:xfrm>
              <a:off x="2269718" y="1784439"/>
              <a:ext cx="4326680" cy="4073444"/>
              <a:chOff x="3903725" y="2554585"/>
              <a:chExt cx="3009479" cy="2857332"/>
            </a:xfrm>
          </p:grpSpPr>
          <p:sp>
            <p:nvSpPr>
              <p:cNvPr id="108" name="Forme libre : forme 107">
                <a:extLst>
                  <a:ext uri="{FF2B5EF4-FFF2-40B4-BE49-F238E27FC236}">
                    <a16:creationId xmlns:a16="http://schemas.microsoft.com/office/drawing/2014/main" id="{B2F70890-9299-F73B-E3EE-7517BA59C659}"/>
                  </a:ext>
                </a:extLst>
              </p:cNvPr>
              <p:cNvSpPr/>
              <p:nvPr/>
            </p:nvSpPr>
            <p:spPr>
              <a:xfrm>
                <a:off x="4893452" y="3723263"/>
                <a:ext cx="987488" cy="999963"/>
              </a:xfrm>
              <a:custGeom>
                <a:avLst/>
                <a:gdLst>
                  <a:gd name="connsiteX0" fmla="*/ 480501 w 1629010"/>
                  <a:gd name="connsiteY0" fmla="*/ 0 h 1678581"/>
                  <a:gd name="connsiteX1" fmla="*/ 1148509 w 1629010"/>
                  <a:gd name="connsiteY1" fmla="*/ 0 h 1678581"/>
                  <a:gd name="connsiteX2" fmla="*/ 1269903 w 1629010"/>
                  <a:gd name="connsiteY2" fmla="*/ 74406 h 1678581"/>
                  <a:gd name="connsiteX3" fmla="*/ 1302406 w 1629010"/>
                  <a:gd name="connsiteY3" fmla="*/ 104690 h 1678581"/>
                  <a:gd name="connsiteX4" fmla="*/ 1625121 w 1629010"/>
                  <a:gd name="connsiteY4" fmla="*/ 750120 h 1678581"/>
                  <a:gd name="connsiteX5" fmla="*/ 1629010 w 1629010"/>
                  <a:gd name="connsiteY5" fmla="*/ 837098 h 1678581"/>
                  <a:gd name="connsiteX6" fmla="*/ 1624905 w 1629010"/>
                  <a:gd name="connsiteY6" fmla="*/ 928893 h 1678581"/>
                  <a:gd name="connsiteX7" fmla="*/ 1306511 w 1629010"/>
                  <a:gd name="connsiteY7" fmla="*/ 1565682 h 1678581"/>
                  <a:gd name="connsiteX8" fmla="*/ 1269903 w 1629010"/>
                  <a:gd name="connsiteY8" fmla="*/ 1599790 h 1678581"/>
                  <a:gd name="connsiteX9" fmla="*/ 1141355 w 1629010"/>
                  <a:gd name="connsiteY9" fmla="*/ 1678581 h 1678581"/>
                  <a:gd name="connsiteX10" fmla="*/ 487655 w 1629010"/>
                  <a:gd name="connsiteY10" fmla="*/ 1678581 h 1678581"/>
                  <a:gd name="connsiteX11" fmla="*/ 359107 w 1629010"/>
                  <a:gd name="connsiteY11" fmla="*/ 1599790 h 1678581"/>
                  <a:gd name="connsiteX12" fmla="*/ 322496 w 1629010"/>
                  <a:gd name="connsiteY12" fmla="*/ 1565679 h 1678581"/>
                  <a:gd name="connsiteX13" fmla="*/ 4105 w 1629010"/>
                  <a:gd name="connsiteY13" fmla="*/ 928897 h 1678581"/>
                  <a:gd name="connsiteX14" fmla="*/ 0 w 1629010"/>
                  <a:gd name="connsiteY14" fmla="*/ 837098 h 1678581"/>
                  <a:gd name="connsiteX15" fmla="*/ 3890 w 1629010"/>
                  <a:gd name="connsiteY15" fmla="*/ 750116 h 1678581"/>
                  <a:gd name="connsiteX16" fmla="*/ 326601 w 1629010"/>
                  <a:gd name="connsiteY16" fmla="*/ 104693 h 1678581"/>
                  <a:gd name="connsiteX17" fmla="*/ 359107 w 1629010"/>
                  <a:gd name="connsiteY17" fmla="*/ 74406 h 1678581"/>
                  <a:gd name="connsiteX18" fmla="*/ 480501 w 1629010"/>
                  <a:gd name="connsiteY18"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9010" h="1678581">
                    <a:moveTo>
                      <a:pt x="480501" y="0"/>
                    </a:moveTo>
                    <a:lnTo>
                      <a:pt x="1148509" y="0"/>
                    </a:lnTo>
                    <a:lnTo>
                      <a:pt x="1269903" y="74406"/>
                    </a:lnTo>
                    <a:lnTo>
                      <a:pt x="1302406" y="104690"/>
                    </a:lnTo>
                    <a:lnTo>
                      <a:pt x="1625121" y="750120"/>
                    </a:lnTo>
                    <a:lnTo>
                      <a:pt x="1629010" y="837098"/>
                    </a:lnTo>
                    <a:lnTo>
                      <a:pt x="1624905" y="928893"/>
                    </a:lnTo>
                    <a:lnTo>
                      <a:pt x="1306511" y="1565682"/>
                    </a:lnTo>
                    <a:lnTo>
                      <a:pt x="1269903" y="1599790"/>
                    </a:lnTo>
                    <a:lnTo>
                      <a:pt x="1141355" y="1678581"/>
                    </a:lnTo>
                    <a:lnTo>
                      <a:pt x="487655" y="1678581"/>
                    </a:lnTo>
                    <a:lnTo>
                      <a:pt x="359107" y="1599790"/>
                    </a:lnTo>
                    <a:lnTo>
                      <a:pt x="322496" y="1565679"/>
                    </a:lnTo>
                    <a:lnTo>
                      <a:pt x="4105" y="928897"/>
                    </a:lnTo>
                    <a:lnTo>
                      <a:pt x="0" y="837098"/>
                    </a:lnTo>
                    <a:lnTo>
                      <a:pt x="3890" y="750116"/>
                    </a:lnTo>
                    <a:lnTo>
                      <a:pt x="326601" y="104693"/>
                    </a:lnTo>
                    <a:lnTo>
                      <a:pt x="359107" y="74406"/>
                    </a:lnTo>
                    <a:lnTo>
                      <a:pt x="480501" y="0"/>
                    </a:lnTo>
                    <a:close/>
                  </a:path>
                </a:pathLst>
              </a:custGeom>
              <a:blipFill dpi="0" rotWithShape="1">
                <a:blip r:embed="rId5">
                  <a:extLst>
                    <a:ext uri="{28A0092B-C50C-407E-A947-70E740481C1C}">
                      <a14:useLocalDpi xmlns:a14="http://schemas.microsoft.com/office/drawing/2010/main" val="0"/>
                    </a:ext>
                  </a:extLst>
                </a:blip>
                <a:srcRect/>
                <a:stretch>
                  <a:fillRect/>
                </a:stretch>
              </a:bli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nvGrpSpPr>
              <p:cNvPr id="113" name="Groupe 112">
                <a:extLst>
                  <a:ext uri="{FF2B5EF4-FFF2-40B4-BE49-F238E27FC236}">
                    <a16:creationId xmlns:a16="http://schemas.microsoft.com/office/drawing/2014/main" id="{5900DBAA-E10D-CD25-8E8D-301B248B1A61}"/>
                  </a:ext>
                </a:extLst>
              </p:cNvPr>
              <p:cNvGrpSpPr/>
              <p:nvPr/>
            </p:nvGrpSpPr>
            <p:grpSpPr>
              <a:xfrm>
                <a:off x="4867304" y="2554585"/>
                <a:ext cx="987488" cy="1026481"/>
                <a:chOff x="4824686" y="2795606"/>
                <a:chExt cx="987488" cy="1026481"/>
              </a:xfrm>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p:grpSpPr>
            <p:sp>
              <p:nvSpPr>
                <p:cNvPr id="105" name="Forme libre : forme 104">
                  <a:extLst>
                    <a:ext uri="{FF2B5EF4-FFF2-40B4-BE49-F238E27FC236}">
                      <a16:creationId xmlns:a16="http://schemas.microsoft.com/office/drawing/2014/main" id="{067816A8-17C6-9BD2-FC93-2607AE2683EF}"/>
                    </a:ext>
                  </a:extLst>
                </p:cNvPr>
                <p:cNvSpPr/>
                <p:nvPr/>
              </p:nvSpPr>
              <p:spPr>
                <a:xfrm>
                  <a:off x="4824686" y="2988274"/>
                  <a:ext cx="987488" cy="833813"/>
                </a:xfrm>
                <a:custGeom>
                  <a:avLst/>
                  <a:gdLst>
                    <a:gd name="connsiteX0" fmla="*/ 814505 w 1629010"/>
                    <a:gd name="connsiteY0" fmla="*/ 0 h 1399675"/>
                    <a:gd name="connsiteX1" fmla="*/ 1247177 w 1629010"/>
                    <a:gd name="connsiteY1" fmla="*/ 46009 h 1399675"/>
                    <a:gd name="connsiteX2" fmla="*/ 1438459 w 1629010"/>
                    <a:gd name="connsiteY2" fmla="*/ 97889 h 1399675"/>
                    <a:gd name="connsiteX3" fmla="*/ 1625121 w 1629010"/>
                    <a:gd name="connsiteY3" fmla="*/ 471214 h 1399675"/>
                    <a:gd name="connsiteX4" fmla="*/ 1629010 w 1629010"/>
                    <a:gd name="connsiteY4" fmla="*/ 558192 h 1399675"/>
                    <a:gd name="connsiteX5" fmla="*/ 1624905 w 1629010"/>
                    <a:gd name="connsiteY5" fmla="*/ 649987 h 1399675"/>
                    <a:gd name="connsiteX6" fmla="*/ 1306511 w 1629010"/>
                    <a:gd name="connsiteY6" fmla="*/ 1286776 h 1399675"/>
                    <a:gd name="connsiteX7" fmla="*/ 1269903 w 1629010"/>
                    <a:gd name="connsiteY7" fmla="*/ 1320884 h 1399675"/>
                    <a:gd name="connsiteX8" fmla="*/ 1141355 w 1629010"/>
                    <a:gd name="connsiteY8" fmla="*/ 1399675 h 1399675"/>
                    <a:gd name="connsiteX9" fmla="*/ 487655 w 1629010"/>
                    <a:gd name="connsiteY9" fmla="*/ 1399675 h 1399675"/>
                    <a:gd name="connsiteX10" fmla="*/ 359107 w 1629010"/>
                    <a:gd name="connsiteY10" fmla="*/ 1320884 h 1399675"/>
                    <a:gd name="connsiteX11" fmla="*/ 322496 w 1629010"/>
                    <a:gd name="connsiteY11" fmla="*/ 1286773 h 1399675"/>
                    <a:gd name="connsiteX12" fmla="*/ 4105 w 1629010"/>
                    <a:gd name="connsiteY12" fmla="*/ 649991 h 1399675"/>
                    <a:gd name="connsiteX13" fmla="*/ 0 w 1629010"/>
                    <a:gd name="connsiteY13" fmla="*/ 558192 h 1399675"/>
                    <a:gd name="connsiteX14" fmla="*/ 3890 w 1629010"/>
                    <a:gd name="connsiteY14" fmla="*/ 471210 h 1399675"/>
                    <a:gd name="connsiteX15" fmla="*/ 190550 w 1629010"/>
                    <a:gd name="connsiteY15" fmla="*/ 97890 h 1399675"/>
                    <a:gd name="connsiteX16" fmla="*/ 381833 w 1629010"/>
                    <a:gd name="connsiteY16" fmla="*/ 46009 h 1399675"/>
                    <a:gd name="connsiteX17" fmla="*/ 814505 w 1629010"/>
                    <a:gd name="connsiteY17" fmla="*/ 0 h 139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9010" h="1399675">
                      <a:moveTo>
                        <a:pt x="814505" y="0"/>
                      </a:moveTo>
                      <a:cubicBezTo>
                        <a:pt x="962717" y="0"/>
                        <a:pt x="1107420" y="15842"/>
                        <a:pt x="1247177" y="46009"/>
                      </a:cubicBezTo>
                      <a:lnTo>
                        <a:pt x="1438459" y="97889"/>
                      </a:lnTo>
                      <a:lnTo>
                        <a:pt x="1625121" y="471214"/>
                      </a:lnTo>
                      <a:lnTo>
                        <a:pt x="1629010" y="558192"/>
                      </a:lnTo>
                      <a:lnTo>
                        <a:pt x="1624905" y="649987"/>
                      </a:lnTo>
                      <a:lnTo>
                        <a:pt x="1306511" y="1286776"/>
                      </a:lnTo>
                      <a:lnTo>
                        <a:pt x="1269903" y="1320884"/>
                      </a:lnTo>
                      <a:lnTo>
                        <a:pt x="1141355" y="1399675"/>
                      </a:lnTo>
                      <a:lnTo>
                        <a:pt x="487655" y="1399675"/>
                      </a:lnTo>
                      <a:lnTo>
                        <a:pt x="359107" y="1320884"/>
                      </a:lnTo>
                      <a:lnTo>
                        <a:pt x="322496" y="1286773"/>
                      </a:lnTo>
                      <a:lnTo>
                        <a:pt x="4105" y="649991"/>
                      </a:lnTo>
                      <a:lnTo>
                        <a:pt x="0" y="558192"/>
                      </a:lnTo>
                      <a:lnTo>
                        <a:pt x="3890" y="471210"/>
                      </a:lnTo>
                      <a:lnTo>
                        <a:pt x="190550" y="97890"/>
                      </a:lnTo>
                      <a:lnTo>
                        <a:pt x="381833" y="46009"/>
                      </a:lnTo>
                      <a:cubicBezTo>
                        <a:pt x="521590" y="15842"/>
                        <a:pt x="666294" y="0"/>
                        <a:pt x="814505" y="0"/>
                      </a:cubicBez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99" name="Forme libre : forme 98">
                  <a:extLst>
                    <a:ext uri="{FF2B5EF4-FFF2-40B4-BE49-F238E27FC236}">
                      <a16:creationId xmlns:a16="http://schemas.microsoft.com/office/drawing/2014/main" id="{217F39E4-8D61-8EFD-C44E-6E6234140A41}"/>
                    </a:ext>
                  </a:extLst>
                </p:cNvPr>
                <p:cNvSpPr/>
                <p:nvPr/>
              </p:nvSpPr>
              <p:spPr>
                <a:xfrm>
                  <a:off x="4940195" y="2795606"/>
                  <a:ext cx="756469" cy="186668"/>
                </a:xfrm>
                <a:custGeom>
                  <a:avLst/>
                  <a:gdLst>
                    <a:gd name="connsiteX0" fmla="*/ 289951 w 1247909"/>
                    <a:gd name="connsiteY0" fmla="*/ 0 h 376796"/>
                    <a:gd name="connsiteX1" fmla="*/ 957959 w 1247909"/>
                    <a:gd name="connsiteY1" fmla="*/ 0 h 376796"/>
                    <a:gd name="connsiteX2" fmla="*/ 1079353 w 1247909"/>
                    <a:gd name="connsiteY2" fmla="*/ 74406 h 376796"/>
                    <a:gd name="connsiteX3" fmla="*/ 1111856 w 1247909"/>
                    <a:gd name="connsiteY3" fmla="*/ 104690 h 376796"/>
                    <a:gd name="connsiteX4" fmla="*/ 1247909 w 1247909"/>
                    <a:gd name="connsiteY4" fmla="*/ 376795 h 376796"/>
                    <a:gd name="connsiteX5" fmla="*/ 1056627 w 1247909"/>
                    <a:gd name="connsiteY5" fmla="*/ 324915 h 376796"/>
                    <a:gd name="connsiteX6" fmla="*/ 623955 w 1247909"/>
                    <a:gd name="connsiteY6" fmla="*/ 278906 h 376796"/>
                    <a:gd name="connsiteX7" fmla="*/ 191283 w 1247909"/>
                    <a:gd name="connsiteY7" fmla="*/ 324915 h 376796"/>
                    <a:gd name="connsiteX8" fmla="*/ 0 w 1247909"/>
                    <a:gd name="connsiteY8" fmla="*/ 376796 h 376796"/>
                    <a:gd name="connsiteX9" fmla="*/ 136051 w 1247909"/>
                    <a:gd name="connsiteY9" fmla="*/ 104693 h 376796"/>
                    <a:gd name="connsiteX10" fmla="*/ 168557 w 1247909"/>
                    <a:gd name="connsiteY10" fmla="*/ 74406 h 376796"/>
                    <a:gd name="connsiteX11" fmla="*/ 289951 w 1247909"/>
                    <a:gd name="connsiteY11" fmla="*/ 0 h 37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7909" h="376796">
                      <a:moveTo>
                        <a:pt x="289951" y="0"/>
                      </a:moveTo>
                      <a:lnTo>
                        <a:pt x="957959" y="0"/>
                      </a:lnTo>
                      <a:lnTo>
                        <a:pt x="1079353" y="74406"/>
                      </a:lnTo>
                      <a:lnTo>
                        <a:pt x="1111856" y="104690"/>
                      </a:lnTo>
                      <a:lnTo>
                        <a:pt x="1247909" y="376795"/>
                      </a:lnTo>
                      <a:lnTo>
                        <a:pt x="1056627" y="324915"/>
                      </a:lnTo>
                      <a:cubicBezTo>
                        <a:pt x="916870" y="294748"/>
                        <a:pt x="772167" y="278906"/>
                        <a:pt x="623955" y="278906"/>
                      </a:cubicBezTo>
                      <a:cubicBezTo>
                        <a:pt x="475744" y="278906"/>
                        <a:pt x="331040" y="294748"/>
                        <a:pt x="191283" y="324915"/>
                      </a:cubicBezTo>
                      <a:lnTo>
                        <a:pt x="0" y="376796"/>
                      </a:lnTo>
                      <a:lnTo>
                        <a:pt x="136051" y="104693"/>
                      </a:lnTo>
                      <a:lnTo>
                        <a:pt x="168557" y="74406"/>
                      </a:lnTo>
                      <a:lnTo>
                        <a:pt x="289951"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nvGrpSpPr>
              <p:cNvPr id="112" name="Groupe 111">
                <a:extLst>
                  <a:ext uri="{FF2B5EF4-FFF2-40B4-BE49-F238E27FC236}">
                    <a16:creationId xmlns:a16="http://schemas.microsoft.com/office/drawing/2014/main" id="{93D72803-7463-5F02-674A-B5ADE0603AFA}"/>
                  </a:ext>
                </a:extLst>
              </p:cNvPr>
              <p:cNvGrpSpPr/>
              <p:nvPr/>
            </p:nvGrpSpPr>
            <p:grpSpPr>
              <a:xfrm>
                <a:off x="3903725" y="3185392"/>
                <a:ext cx="1046865" cy="1007692"/>
                <a:chOff x="3928777" y="3346062"/>
                <a:chExt cx="1046865" cy="1007692"/>
              </a:xfrm>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p:grpSpPr>
            <p:sp>
              <p:nvSpPr>
                <p:cNvPr id="106" name="Forme libre : forme 105">
                  <a:extLst>
                    <a:ext uri="{FF2B5EF4-FFF2-40B4-BE49-F238E27FC236}">
                      <a16:creationId xmlns:a16="http://schemas.microsoft.com/office/drawing/2014/main" id="{11092175-E73E-89CD-A15A-FE1D85D3F7AD}"/>
                    </a:ext>
                  </a:extLst>
                </p:cNvPr>
                <p:cNvSpPr/>
                <p:nvPr/>
              </p:nvSpPr>
              <p:spPr>
                <a:xfrm>
                  <a:off x="4055400" y="3353791"/>
                  <a:ext cx="920242" cy="999963"/>
                </a:xfrm>
                <a:custGeom>
                  <a:avLst/>
                  <a:gdLst>
                    <a:gd name="connsiteX0" fmla="*/ 647341 w 1518077"/>
                    <a:gd name="connsiteY0" fmla="*/ 0 h 1678581"/>
                    <a:gd name="connsiteX1" fmla="*/ 1037576 w 1518077"/>
                    <a:gd name="connsiteY1" fmla="*/ 0 h 1678581"/>
                    <a:gd name="connsiteX2" fmla="*/ 1158970 w 1518077"/>
                    <a:gd name="connsiteY2" fmla="*/ 74406 h 1678581"/>
                    <a:gd name="connsiteX3" fmla="*/ 1191473 w 1518077"/>
                    <a:gd name="connsiteY3" fmla="*/ 104690 h 1678581"/>
                    <a:gd name="connsiteX4" fmla="*/ 1514188 w 1518077"/>
                    <a:gd name="connsiteY4" fmla="*/ 750120 h 1678581"/>
                    <a:gd name="connsiteX5" fmla="*/ 1518077 w 1518077"/>
                    <a:gd name="connsiteY5" fmla="*/ 837098 h 1678581"/>
                    <a:gd name="connsiteX6" fmla="*/ 1513972 w 1518077"/>
                    <a:gd name="connsiteY6" fmla="*/ 928893 h 1678581"/>
                    <a:gd name="connsiteX7" fmla="*/ 1195578 w 1518077"/>
                    <a:gd name="connsiteY7" fmla="*/ 1565682 h 1678581"/>
                    <a:gd name="connsiteX8" fmla="*/ 1158970 w 1518077"/>
                    <a:gd name="connsiteY8" fmla="*/ 1599790 h 1678581"/>
                    <a:gd name="connsiteX9" fmla="*/ 1030422 w 1518077"/>
                    <a:gd name="connsiteY9" fmla="*/ 1678581 h 1678581"/>
                    <a:gd name="connsiteX10" fmla="*/ 376722 w 1518077"/>
                    <a:gd name="connsiteY10" fmla="*/ 1678581 h 1678581"/>
                    <a:gd name="connsiteX11" fmla="*/ 248174 w 1518077"/>
                    <a:gd name="connsiteY11" fmla="*/ 1599790 h 1678581"/>
                    <a:gd name="connsiteX12" fmla="*/ 211563 w 1518077"/>
                    <a:gd name="connsiteY12" fmla="*/ 1565679 h 1678581"/>
                    <a:gd name="connsiteX13" fmla="*/ 0 w 1518077"/>
                    <a:gd name="connsiteY13" fmla="*/ 1142552 h 1678581"/>
                    <a:gd name="connsiteX14" fmla="*/ 33196 w 1518077"/>
                    <a:gd name="connsiteY14" fmla="*/ 1006369 h 1678581"/>
                    <a:gd name="connsiteX15" fmla="*/ 565483 w 1518077"/>
                    <a:gd name="connsiteY15" fmla="*/ 78477 h 1678581"/>
                    <a:gd name="connsiteX16" fmla="*/ 647341 w 1518077"/>
                    <a:gd name="connsiteY16"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8077" h="1678581">
                      <a:moveTo>
                        <a:pt x="647341" y="0"/>
                      </a:moveTo>
                      <a:lnTo>
                        <a:pt x="1037576" y="0"/>
                      </a:lnTo>
                      <a:lnTo>
                        <a:pt x="1158970" y="74406"/>
                      </a:lnTo>
                      <a:lnTo>
                        <a:pt x="1191473" y="104690"/>
                      </a:lnTo>
                      <a:lnTo>
                        <a:pt x="1514188" y="750120"/>
                      </a:lnTo>
                      <a:lnTo>
                        <a:pt x="1518077" y="837098"/>
                      </a:lnTo>
                      <a:lnTo>
                        <a:pt x="1513972" y="928893"/>
                      </a:lnTo>
                      <a:lnTo>
                        <a:pt x="1195578" y="1565682"/>
                      </a:lnTo>
                      <a:lnTo>
                        <a:pt x="1158970" y="1599790"/>
                      </a:lnTo>
                      <a:lnTo>
                        <a:pt x="1030422" y="1678581"/>
                      </a:lnTo>
                      <a:lnTo>
                        <a:pt x="376722" y="1678581"/>
                      </a:lnTo>
                      <a:lnTo>
                        <a:pt x="248174" y="1599790"/>
                      </a:lnTo>
                      <a:lnTo>
                        <a:pt x="211563" y="1565679"/>
                      </a:lnTo>
                      <a:lnTo>
                        <a:pt x="0" y="1142552"/>
                      </a:lnTo>
                      <a:lnTo>
                        <a:pt x="33196" y="1006369"/>
                      </a:lnTo>
                      <a:cubicBezTo>
                        <a:pt x="137741" y="651812"/>
                        <a:pt x="322665" y="334609"/>
                        <a:pt x="565483" y="78477"/>
                      </a:cubicBezTo>
                      <a:lnTo>
                        <a:pt x="647341"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100" name="Forme libre : forme 99" descr="Toit aérien d'un porte-conteneurs dans l'océan">
                  <a:extLst>
                    <a:ext uri="{FF2B5EF4-FFF2-40B4-BE49-F238E27FC236}">
                      <a16:creationId xmlns:a16="http://schemas.microsoft.com/office/drawing/2014/main" id="{7D594B0A-BD2D-4D8F-37AB-8415A8620242}"/>
                    </a:ext>
                  </a:extLst>
                </p:cNvPr>
                <p:cNvSpPr/>
                <p:nvPr/>
              </p:nvSpPr>
              <p:spPr>
                <a:xfrm>
                  <a:off x="3928777" y="3346062"/>
                  <a:ext cx="459657" cy="677524"/>
                </a:xfrm>
                <a:custGeom>
                  <a:avLst/>
                  <a:gdLst>
                    <a:gd name="connsiteX0" fmla="*/ 480501 w 758274"/>
                    <a:gd name="connsiteY0" fmla="*/ 0 h 1142552"/>
                    <a:gd name="connsiteX1" fmla="*/ 758274 w 758274"/>
                    <a:gd name="connsiteY1" fmla="*/ 0 h 1142552"/>
                    <a:gd name="connsiteX2" fmla="*/ 676416 w 758274"/>
                    <a:gd name="connsiteY2" fmla="*/ 78477 h 1142552"/>
                    <a:gd name="connsiteX3" fmla="*/ 144129 w 758274"/>
                    <a:gd name="connsiteY3" fmla="*/ 1006369 h 1142552"/>
                    <a:gd name="connsiteX4" fmla="*/ 110933 w 758274"/>
                    <a:gd name="connsiteY4" fmla="*/ 1142552 h 1142552"/>
                    <a:gd name="connsiteX5" fmla="*/ 4105 w 758274"/>
                    <a:gd name="connsiteY5" fmla="*/ 928897 h 1142552"/>
                    <a:gd name="connsiteX6" fmla="*/ 0 w 758274"/>
                    <a:gd name="connsiteY6" fmla="*/ 837098 h 1142552"/>
                    <a:gd name="connsiteX7" fmla="*/ 3890 w 758274"/>
                    <a:gd name="connsiteY7" fmla="*/ 750116 h 1142552"/>
                    <a:gd name="connsiteX8" fmla="*/ 326601 w 758274"/>
                    <a:gd name="connsiteY8" fmla="*/ 104693 h 1142552"/>
                    <a:gd name="connsiteX9" fmla="*/ 359107 w 758274"/>
                    <a:gd name="connsiteY9" fmla="*/ 74406 h 1142552"/>
                    <a:gd name="connsiteX10" fmla="*/ 480501 w 758274"/>
                    <a:gd name="connsiteY10" fmla="*/ 0 h 114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8274" h="1142552">
                      <a:moveTo>
                        <a:pt x="480501" y="0"/>
                      </a:moveTo>
                      <a:lnTo>
                        <a:pt x="758274" y="0"/>
                      </a:lnTo>
                      <a:lnTo>
                        <a:pt x="676416" y="78477"/>
                      </a:lnTo>
                      <a:cubicBezTo>
                        <a:pt x="433598" y="334609"/>
                        <a:pt x="248674" y="651812"/>
                        <a:pt x="144129" y="1006369"/>
                      </a:cubicBezTo>
                      <a:lnTo>
                        <a:pt x="110933" y="1142552"/>
                      </a:lnTo>
                      <a:lnTo>
                        <a:pt x="4105" y="928897"/>
                      </a:lnTo>
                      <a:lnTo>
                        <a:pt x="0" y="837098"/>
                      </a:lnTo>
                      <a:lnTo>
                        <a:pt x="3890" y="750116"/>
                      </a:lnTo>
                      <a:lnTo>
                        <a:pt x="326601" y="104693"/>
                      </a:lnTo>
                      <a:lnTo>
                        <a:pt x="359107" y="74406"/>
                      </a:lnTo>
                      <a:lnTo>
                        <a:pt x="480501"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nvGrpSpPr>
              <p:cNvPr id="114" name="Groupe 113">
                <a:extLst>
                  <a:ext uri="{FF2B5EF4-FFF2-40B4-BE49-F238E27FC236}">
                    <a16:creationId xmlns:a16="http://schemas.microsoft.com/office/drawing/2014/main" id="{4035AF7D-4DBD-8D0A-0637-545D28B79075}"/>
                  </a:ext>
                </a:extLst>
              </p:cNvPr>
              <p:cNvGrpSpPr/>
              <p:nvPr/>
            </p:nvGrpSpPr>
            <p:grpSpPr>
              <a:xfrm>
                <a:off x="5880940" y="3199194"/>
                <a:ext cx="1032264" cy="1000686"/>
                <a:chOff x="5682947" y="3353790"/>
                <a:chExt cx="1032264" cy="1000686"/>
              </a:xfrm>
              <a:blipFill dpi="0"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a:stretch>
              </a:blipFill>
            </p:grpSpPr>
            <p:sp>
              <p:nvSpPr>
                <p:cNvPr id="107" name="Forme libre : forme 106">
                  <a:extLst>
                    <a:ext uri="{FF2B5EF4-FFF2-40B4-BE49-F238E27FC236}">
                      <a16:creationId xmlns:a16="http://schemas.microsoft.com/office/drawing/2014/main" id="{4965EFF1-93DE-EFB0-BD0F-E56038AA22ED}"/>
                    </a:ext>
                  </a:extLst>
                </p:cNvPr>
                <p:cNvSpPr/>
                <p:nvPr/>
              </p:nvSpPr>
              <p:spPr>
                <a:xfrm>
                  <a:off x="5682947" y="3354513"/>
                  <a:ext cx="905755" cy="999963"/>
                </a:xfrm>
                <a:custGeom>
                  <a:avLst/>
                  <a:gdLst>
                    <a:gd name="connsiteX0" fmla="*/ 480501 w 1494180"/>
                    <a:gd name="connsiteY0" fmla="*/ 0 h 1678581"/>
                    <a:gd name="connsiteX1" fmla="*/ 836157 w 1494180"/>
                    <a:gd name="connsiteY1" fmla="*/ 0 h 1678581"/>
                    <a:gd name="connsiteX2" fmla="*/ 916751 w 1494180"/>
                    <a:gd name="connsiteY2" fmla="*/ 77265 h 1678581"/>
                    <a:gd name="connsiteX3" fmla="*/ 1449038 w 1494180"/>
                    <a:gd name="connsiteY3" fmla="*/ 1005157 h 1678581"/>
                    <a:gd name="connsiteX4" fmla="*/ 1494180 w 1494180"/>
                    <a:gd name="connsiteY4" fmla="*/ 1190344 h 1678581"/>
                    <a:gd name="connsiteX5" fmla="*/ 1306511 w 1494180"/>
                    <a:gd name="connsiteY5" fmla="*/ 1565682 h 1678581"/>
                    <a:gd name="connsiteX6" fmla="*/ 1269903 w 1494180"/>
                    <a:gd name="connsiteY6" fmla="*/ 1599790 h 1678581"/>
                    <a:gd name="connsiteX7" fmla="*/ 1141355 w 1494180"/>
                    <a:gd name="connsiteY7" fmla="*/ 1678581 h 1678581"/>
                    <a:gd name="connsiteX8" fmla="*/ 487655 w 1494180"/>
                    <a:gd name="connsiteY8" fmla="*/ 1678581 h 1678581"/>
                    <a:gd name="connsiteX9" fmla="*/ 359107 w 1494180"/>
                    <a:gd name="connsiteY9" fmla="*/ 1599790 h 1678581"/>
                    <a:gd name="connsiteX10" fmla="*/ 322496 w 1494180"/>
                    <a:gd name="connsiteY10" fmla="*/ 1565679 h 1678581"/>
                    <a:gd name="connsiteX11" fmla="*/ 4105 w 1494180"/>
                    <a:gd name="connsiteY11" fmla="*/ 928897 h 1678581"/>
                    <a:gd name="connsiteX12" fmla="*/ 0 w 1494180"/>
                    <a:gd name="connsiteY12" fmla="*/ 837098 h 1678581"/>
                    <a:gd name="connsiteX13" fmla="*/ 3890 w 1494180"/>
                    <a:gd name="connsiteY13" fmla="*/ 750116 h 1678581"/>
                    <a:gd name="connsiteX14" fmla="*/ 326601 w 1494180"/>
                    <a:gd name="connsiteY14" fmla="*/ 104693 h 1678581"/>
                    <a:gd name="connsiteX15" fmla="*/ 359107 w 1494180"/>
                    <a:gd name="connsiteY15" fmla="*/ 74406 h 1678581"/>
                    <a:gd name="connsiteX16" fmla="*/ 480501 w 1494180"/>
                    <a:gd name="connsiteY16"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4180" h="1678581">
                      <a:moveTo>
                        <a:pt x="480501" y="0"/>
                      </a:moveTo>
                      <a:lnTo>
                        <a:pt x="836157" y="0"/>
                      </a:lnTo>
                      <a:lnTo>
                        <a:pt x="916751" y="77265"/>
                      </a:lnTo>
                      <a:cubicBezTo>
                        <a:pt x="1159569" y="333397"/>
                        <a:pt x="1344493" y="650600"/>
                        <a:pt x="1449038" y="1005157"/>
                      </a:cubicBezTo>
                      <a:lnTo>
                        <a:pt x="1494180" y="1190344"/>
                      </a:lnTo>
                      <a:lnTo>
                        <a:pt x="1306511" y="1565682"/>
                      </a:lnTo>
                      <a:lnTo>
                        <a:pt x="1269903" y="1599790"/>
                      </a:lnTo>
                      <a:lnTo>
                        <a:pt x="1141355" y="1678581"/>
                      </a:lnTo>
                      <a:lnTo>
                        <a:pt x="487655" y="1678581"/>
                      </a:lnTo>
                      <a:lnTo>
                        <a:pt x="359107" y="1599790"/>
                      </a:lnTo>
                      <a:lnTo>
                        <a:pt x="322496" y="1565679"/>
                      </a:lnTo>
                      <a:lnTo>
                        <a:pt x="4105" y="928897"/>
                      </a:lnTo>
                      <a:lnTo>
                        <a:pt x="0" y="837098"/>
                      </a:lnTo>
                      <a:lnTo>
                        <a:pt x="3890" y="750116"/>
                      </a:lnTo>
                      <a:lnTo>
                        <a:pt x="326601" y="104693"/>
                      </a:lnTo>
                      <a:lnTo>
                        <a:pt x="359107" y="74406"/>
                      </a:lnTo>
                      <a:lnTo>
                        <a:pt x="480501"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101" name="Forme libre : forme 100">
                  <a:extLst>
                    <a:ext uri="{FF2B5EF4-FFF2-40B4-BE49-F238E27FC236}">
                      <a16:creationId xmlns:a16="http://schemas.microsoft.com/office/drawing/2014/main" id="{41FC8260-0A8D-3238-D5CE-25F08631261A}"/>
                    </a:ext>
                  </a:extLst>
                </p:cNvPr>
                <p:cNvSpPr/>
                <p:nvPr/>
              </p:nvSpPr>
              <p:spPr>
                <a:xfrm>
                  <a:off x="6234592" y="3353790"/>
                  <a:ext cx="480619" cy="709111"/>
                </a:xfrm>
                <a:custGeom>
                  <a:avLst/>
                  <a:gdLst>
                    <a:gd name="connsiteX0" fmla="*/ 0 w 792853"/>
                    <a:gd name="connsiteY0" fmla="*/ 0 h 1190344"/>
                    <a:gd name="connsiteX1" fmla="*/ 312352 w 792853"/>
                    <a:gd name="connsiteY1" fmla="*/ 0 h 1190344"/>
                    <a:gd name="connsiteX2" fmla="*/ 433746 w 792853"/>
                    <a:gd name="connsiteY2" fmla="*/ 74406 h 1190344"/>
                    <a:gd name="connsiteX3" fmla="*/ 466249 w 792853"/>
                    <a:gd name="connsiteY3" fmla="*/ 104690 h 1190344"/>
                    <a:gd name="connsiteX4" fmla="*/ 788964 w 792853"/>
                    <a:gd name="connsiteY4" fmla="*/ 750120 h 1190344"/>
                    <a:gd name="connsiteX5" fmla="*/ 792853 w 792853"/>
                    <a:gd name="connsiteY5" fmla="*/ 837098 h 1190344"/>
                    <a:gd name="connsiteX6" fmla="*/ 788748 w 792853"/>
                    <a:gd name="connsiteY6" fmla="*/ 928893 h 1190344"/>
                    <a:gd name="connsiteX7" fmla="*/ 658023 w 792853"/>
                    <a:gd name="connsiteY7" fmla="*/ 1190344 h 1190344"/>
                    <a:gd name="connsiteX8" fmla="*/ 612881 w 792853"/>
                    <a:gd name="connsiteY8" fmla="*/ 1005157 h 1190344"/>
                    <a:gd name="connsiteX9" fmla="*/ 80594 w 792853"/>
                    <a:gd name="connsiteY9" fmla="*/ 77265 h 1190344"/>
                    <a:gd name="connsiteX10" fmla="*/ 0 w 792853"/>
                    <a:gd name="connsiteY10" fmla="*/ 0 h 119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853" h="1190344">
                      <a:moveTo>
                        <a:pt x="0" y="0"/>
                      </a:moveTo>
                      <a:lnTo>
                        <a:pt x="312352" y="0"/>
                      </a:lnTo>
                      <a:lnTo>
                        <a:pt x="433746" y="74406"/>
                      </a:lnTo>
                      <a:lnTo>
                        <a:pt x="466249" y="104690"/>
                      </a:lnTo>
                      <a:lnTo>
                        <a:pt x="788964" y="750120"/>
                      </a:lnTo>
                      <a:lnTo>
                        <a:pt x="792853" y="837098"/>
                      </a:lnTo>
                      <a:lnTo>
                        <a:pt x="788748" y="928893"/>
                      </a:lnTo>
                      <a:lnTo>
                        <a:pt x="658023" y="1190344"/>
                      </a:lnTo>
                      <a:lnTo>
                        <a:pt x="612881" y="1005157"/>
                      </a:lnTo>
                      <a:cubicBezTo>
                        <a:pt x="508336" y="650600"/>
                        <a:pt x="323412" y="333397"/>
                        <a:pt x="80594" y="77265"/>
                      </a:cubicBezTo>
                      <a:lnTo>
                        <a:pt x="0"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nvGrpSpPr>
              <p:cNvPr id="115" name="Groupe 114">
                <a:extLst>
                  <a:ext uri="{FF2B5EF4-FFF2-40B4-BE49-F238E27FC236}">
                    <a16:creationId xmlns:a16="http://schemas.microsoft.com/office/drawing/2014/main" id="{1BC91D01-56A0-FA35-8FA2-611E5F9D74FA}"/>
                  </a:ext>
                </a:extLst>
              </p:cNvPr>
              <p:cNvGrpSpPr/>
              <p:nvPr/>
            </p:nvGrpSpPr>
            <p:grpSpPr>
              <a:xfrm>
                <a:off x="5858794" y="4397404"/>
                <a:ext cx="1032264" cy="999963"/>
                <a:chOff x="5682947" y="4398126"/>
                <a:chExt cx="1032264" cy="999963"/>
              </a:xfrm>
              <a:blipFill dpi="0"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a:fillRect/>
                </a:stretch>
              </a:blipFill>
            </p:grpSpPr>
            <p:sp>
              <p:nvSpPr>
                <p:cNvPr id="110" name="Forme libre : forme 109">
                  <a:extLst>
                    <a:ext uri="{FF2B5EF4-FFF2-40B4-BE49-F238E27FC236}">
                      <a16:creationId xmlns:a16="http://schemas.microsoft.com/office/drawing/2014/main" id="{453D1B4A-5C96-A89D-896B-61C300854333}"/>
                    </a:ext>
                  </a:extLst>
                </p:cNvPr>
                <p:cNvSpPr/>
                <p:nvPr/>
              </p:nvSpPr>
              <p:spPr>
                <a:xfrm>
                  <a:off x="5682947" y="4398126"/>
                  <a:ext cx="898476" cy="999963"/>
                </a:xfrm>
                <a:custGeom>
                  <a:avLst/>
                  <a:gdLst>
                    <a:gd name="connsiteX0" fmla="*/ 480501 w 1482172"/>
                    <a:gd name="connsiteY0" fmla="*/ 0 h 1678581"/>
                    <a:gd name="connsiteX1" fmla="*/ 1148509 w 1482172"/>
                    <a:gd name="connsiteY1" fmla="*/ 0 h 1678581"/>
                    <a:gd name="connsiteX2" fmla="*/ 1269903 w 1482172"/>
                    <a:gd name="connsiteY2" fmla="*/ 74406 h 1678581"/>
                    <a:gd name="connsiteX3" fmla="*/ 1302406 w 1482172"/>
                    <a:gd name="connsiteY3" fmla="*/ 104690 h 1678581"/>
                    <a:gd name="connsiteX4" fmla="*/ 1482172 w 1482172"/>
                    <a:gd name="connsiteY4" fmla="*/ 464222 h 1678581"/>
                    <a:gd name="connsiteX5" fmla="*/ 1449038 w 1482172"/>
                    <a:gd name="connsiteY5" fmla="*/ 600150 h 1678581"/>
                    <a:gd name="connsiteX6" fmla="*/ 764292 w 1482172"/>
                    <a:gd name="connsiteY6" fmla="*/ 1674204 h 1678581"/>
                    <a:gd name="connsiteX7" fmla="*/ 758743 w 1482172"/>
                    <a:gd name="connsiteY7" fmla="*/ 1678581 h 1678581"/>
                    <a:gd name="connsiteX8" fmla="*/ 487655 w 1482172"/>
                    <a:gd name="connsiteY8" fmla="*/ 1678581 h 1678581"/>
                    <a:gd name="connsiteX9" fmla="*/ 359107 w 1482172"/>
                    <a:gd name="connsiteY9" fmla="*/ 1599790 h 1678581"/>
                    <a:gd name="connsiteX10" fmla="*/ 322496 w 1482172"/>
                    <a:gd name="connsiteY10" fmla="*/ 1565679 h 1678581"/>
                    <a:gd name="connsiteX11" fmla="*/ 4105 w 1482172"/>
                    <a:gd name="connsiteY11" fmla="*/ 928897 h 1678581"/>
                    <a:gd name="connsiteX12" fmla="*/ 0 w 1482172"/>
                    <a:gd name="connsiteY12" fmla="*/ 837098 h 1678581"/>
                    <a:gd name="connsiteX13" fmla="*/ 3890 w 1482172"/>
                    <a:gd name="connsiteY13" fmla="*/ 750116 h 1678581"/>
                    <a:gd name="connsiteX14" fmla="*/ 326601 w 1482172"/>
                    <a:gd name="connsiteY14" fmla="*/ 104693 h 1678581"/>
                    <a:gd name="connsiteX15" fmla="*/ 359107 w 1482172"/>
                    <a:gd name="connsiteY15" fmla="*/ 74406 h 1678581"/>
                    <a:gd name="connsiteX16" fmla="*/ 480501 w 1482172"/>
                    <a:gd name="connsiteY16"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2172" h="1678581">
                      <a:moveTo>
                        <a:pt x="480501" y="0"/>
                      </a:moveTo>
                      <a:lnTo>
                        <a:pt x="1148509" y="0"/>
                      </a:lnTo>
                      <a:lnTo>
                        <a:pt x="1269903" y="74406"/>
                      </a:lnTo>
                      <a:lnTo>
                        <a:pt x="1302406" y="104690"/>
                      </a:lnTo>
                      <a:lnTo>
                        <a:pt x="1482172" y="464222"/>
                      </a:lnTo>
                      <a:lnTo>
                        <a:pt x="1449038" y="600150"/>
                      </a:lnTo>
                      <a:cubicBezTo>
                        <a:pt x="1323583" y="1025619"/>
                        <a:pt x="1082385" y="1397296"/>
                        <a:pt x="764292" y="1674204"/>
                      </a:cubicBezTo>
                      <a:lnTo>
                        <a:pt x="758743" y="1678581"/>
                      </a:lnTo>
                      <a:lnTo>
                        <a:pt x="487655" y="1678581"/>
                      </a:lnTo>
                      <a:lnTo>
                        <a:pt x="359107" y="1599790"/>
                      </a:lnTo>
                      <a:lnTo>
                        <a:pt x="322496" y="1565679"/>
                      </a:lnTo>
                      <a:lnTo>
                        <a:pt x="4105" y="928897"/>
                      </a:lnTo>
                      <a:lnTo>
                        <a:pt x="0" y="837098"/>
                      </a:lnTo>
                      <a:lnTo>
                        <a:pt x="3890" y="750116"/>
                      </a:lnTo>
                      <a:lnTo>
                        <a:pt x="326601" y="104693"/>
                      </a:lnTo>
                      <a:lnTo>
                        <a:pt x="359107" y="74406"/>
                      </a:lnTo>
                      <a:lnTo>
                        <a:pt x="480501"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102" name="Forme libre : forme 101">
                  <a:extLst>
                    <a:ext uri="{FF2B5EF4-FFF2-40B4-BE49-F238E27FC236}">
                      <a16:creationId xmlns:a16="http://schemas.microsoft.com/office/drawing/2014/main" id="{98E54BA6-7E8C-F372-40FA-19DDE7B0ED34}"/>
                    </a:ext>
                  </a:extLst>
                </p:cNvPr>
                <p:cNvSpPr/>
                <p:nvPr/>
              </p:nvSpPr>
              <p:spPr>
                <a:xfrm>
                  <a:off x="6234592" y="4689223"/>
                  <a:ext cx="480619" cy="704831"/>
                </a:xfrm>
                <a:custGeom>
                  <a:avLst/>
                  <a:gdLst>
                    <a:gd name="connsiteX0" fmla="*/ 723429 w 870267"/>
                    <a:gd name="connsiteY0" fmla="*/ 0 h 1214359"/>
                    <a:gd name="connsiteX1" fmla="*/ 866378 w 870267"/>
                    <a:gd name="connsiteY1" fmla="*/ 285898 h 1214359"/>
                    <a:gd name="connsiteX2" fmla="*/ 870267 w 870267"/>
                    <a:gd name="connsiteY2" fmla="*/ 372876 h 1214359"/>
                    <a:gd name="connsiteX3" fmla="*/ 866162 w 870267"/>
                    <a:gd name="connsiteY3" fmla="*/ 464671 h 1214359"/>
                    <a:gd name="connsiteX4" fmla="*/ 547768 w 870267"/>
                    <a:gd name="connsiteY4" fmla="*/ 1101460 h 1214359"/>
                    <a:gd name="connsiteX5" fmla="*/ 511160 w 870267"/>
                    <a:gd name="connsiteY5" fmla="*/ 1135568 h 1214359"/>
                    <a:gd name="connsiteX6" fmla="*/ 382612 w 870267"/>
                    <a:gd name="connsiteY6" fmla="*/ 1214359 h 1214359"/>
                    <a:gd name="connsiteX7" fmla="*/ 0 w 870267"/>
                    <a:gd name="connsiteY7" fmla="*/ 1214359 h 1214359"/>
                    <a:gd name="connsiteX8" fmla="*/ 5549 w 870267"/>
                    <a:gd name="connsiteY8" fmla="*/ 1209982 h 1214359"/>
                    <a:gd name="connsiteX9" fmla="*/ 690295 w 870267"/>
                    <a:gd name="connsiteY9" fmla="*/ 135928 h 1214359"/>
                    <a:gd name="connsiteX10" fmla="*/ 723429 w 870267"/>
                    <a:gd name="connsiteY10" fmla="*/ 0 h 121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0267" h="1214359">
                      <a:moveTo>
                        <a:pt x="723429" y="0"/>
                      </a:moveTo>
                      <a:lnTo>
                        <a:pt x="866378" y="285898"/>
                      </a:lnTo>
                      <a:lnTo>
                        <a:pt x="870267" y="372876"/>
                      </a:lnTo>
                      <a:lnTo>
                        <a:pt x="866162" y="464671"/>
                      </a:lnTo>
                      <a:lnTo>
                        <a:pt x="547768" y="1101460"/>
                      </a:lnTo>
                      <a:lnTo>
                        <a:pt x="511160" y="1135568"/>
                      </a:lnTo>
                      <a:lnTo>
                        <a:pt x="382612" y="1214359"/>
                      </a:lnTo>
                      <a:lnTo>
                        <a:pt x="0" y="1214359"/>
                      </a:lnTo>
                      <a:lnTo>
                        <a:pt x="5549" y="1209982"/>
                      </a:lnTo>
                      <a:cubicBezTo>
                        <a:pt x="323642" y="933074"/>
                        <a:pt x="564840" y="561397"/>
                        <a:pt x="690295" y="135928"/>
                      </a:cubicBezTo>
                      <a:lnTo>
                        <a:pt x="723429"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nvGrpSpPr>
              <p:cNvPr id="117" name="Groupe 116">
                <a:extLst>
                  <a:ext uri="{FF2B5EF4-FFF2-40B4-BE49-F238E27FC236}">
                    <a16:creationId xmlns:a16="http://schemas.microsoft.com/office/drawing/2014/main" id="{9C18B6A6-7FD8-FA03-2C8E-3421970D5185}"/>
                  </a:ext>
                </a:extLst>
              </p:cNvPr>
              <p:cNvGrpSpPr/>
              <p:nvPr/>
            </p:nvGrpSpPr>
            <p:grpSpPr>
              <a:xfrm>
                <a:off x="3940506" y="4397404"/>
                <a:ext cx="1035136" cy="1014513"/>
                <a:chOff x="3940506" y="4397404"/>
                <a:chExt cx="1035136" cy="1014513"/>
              </a:xfrm>
              <a:blipFill dpi="0" rotWithShape="1">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a:stretch>
                  <a:fillRect/>
                </a:stretch>
              </a:blipFill>
            </p:grpSpPr>
            <p:sp>
              <p:nvSpPr>
                <p:cNvPr id="109" name="Forme libre : forme 108">
                  <a:extLst>
                    <a:ext uri="{FF2B5EF4-FFF2-40B4-BE49-F238E27FC236}">
                      <a16:creationId xmlns:a16="http://schemas.microsoft.com/office/drawing/2014/main" id="{FDBBF240-47A1-1A70-7102-20F4D4F1FAF0}"/>
                    </a:ext>
                  </a:extLst>
                </p:cNvPr>
                <p:cNvSpPr/>
                <p:nvPr/>
              </p:nvSpPr>
              <p:spPr>
                <a:xfrm>
                  <a:off x="4062438" y="4397404"/>
                  <a:ext cx="913204" cy="999963"/>
                </a:xfrm>
                <a:custGeom>
                  <a:avLst/>
                  <a:gdLst>
                    <a:gd name="connsiteX0" fmla="*/ 357958 w 1506467"/>
                    <a:gd name="connsiteY0" fmla="*/ 0 h 1678581"/>
                    <a:gd name="connsiteX1" fmla="*/ 1025966 w 1506467"/>
                    <a:gd name="connsiteY1" fmla="*/ 0 h 1678581"/>
                    <a:gd name="connsiteX2" fmla="*/ 1147360 w 1506467"/>
                    <a:gd name="connsiteY2" fmla="*/ 74406 h 1678581"/>
                    <a:gd name="connsiteX3" fmla="*/ 1179863 w 1506467"/>
                    <a:gd name="connsiteY3" fmla="*/ 104690 h 1678581"/>
                    <a:gd name="connsiteX4" fmla="*/ 1502578 w 1506467"/>
                    <a:gd name="connsiteY4" fmla="*/ 750120 h 1678581"/>
                    <a:gd name="connsiteX5" fmla="*/ 1506467 w 1506467"/>
                    <a:gd name="connsiteY5" fmla="*/ 837098 h 1678581"/>
                    <a:gd name="connsiteX6" fmla="*/ 1502362 w 1506467"/>
                    <a:gd name="connsiteY6" fmla="*/ 928893 h 1678581"/>
                    <a:gd name="connsiteX7" fmla="*/ 1183968 w 1506467"/>
                    <a:gd name="connsiteY7" fmla="*/ 1565682 h 1678581"/>
                    <a:gd name="connsiteX8" fmla="*/ 1147360 w 1506467"/>
                    <a:gd name="connsiteY8" fmla="*/ 1599790 h 1678581"/>
                    <a:gd name="connsiteX9" fmla="*/ 1018812 w 1506467"/>
                    <a:gd name="connsiteY9" fmla="*/ 1678581 h 1678581"/>
                    <a:gd name="connsiteX10" fmla="*/ 710344 w 1506467"/>
                    <a:gd name="connsiteY10" fmla="*/ 1678581 h 1678581"/>
                    <a:gd name="connsiteX11" fmla="*/ 706332 w 1506467"/>
                    <a:gd name="connsiteY11" fmla="*/ 1675416 h 1678581"/>
                    <a:gd name="connsiteX12" fmla="*/ 21586 w 1506467"/>
                    <a:gd name="connsiteY12" fmla="*/ 601362 h 1678581"/>
                    <a:gd name="connsiteX13" fmla="*/ 0 w 1506467"/>
                    <a:gd name="connsiteY13" fmla="*/ 512809 h 1678581"/>
                    <a:gd name="connsiteX14" fmla="*/ 204058 w 1506467"/>
                    <a:gd name="connsiteY14" fmla="*/ 104693 h 1678581"/>
                    <a:gd name="connsiteX15" fmla="*/ 236564 w 1506467"/>
                    <a:gd name="connsiteY15" fmla="*/ 74406 h 1678581"/>
                    <a:gd name="connsiteX16" fmla="*/ 357958 w 1506467"/>
                    <a:gd name="connsiteY16" fmla="*/ 0 h 16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6467" h="1678581">
                      <a:moveTo>
                        <a:pt x="357958" y="0"/>
                      </a:moveTo>
                      <a:lnTo>
                        <a:pt x="1025966" y="0"/>
                      </a:lnTo>
                      <a:lnTo>
                        <a:pt x="1147360" y="74406"/>
                      </a:lnTo>
                      <a:lnTo>
                        <a:pt x="1179863" y="104690"/>
                      </a:lnTo>
                      <a:lnTo>
                        <a:pt x="1502578" y="750120"/>
                      </a:lnTo>
                      <a:lnTo>
                        <a:pt x="1506467" y="837098"/>
                      </a:lnTo>
                      <a:lnTo>
                        <a:pt x="1502362" y="928893"/>
                      </a:lnTo>
                      <a:lnTo>
                        <a:pt x="1183968" y="1565682"/>
                      </a:lnTo>
                      <a:lnTo>
                        <a:pt x="1147360" y="1599790"/>
                      </a:lnTo>
                      <a:lnTo>
                        <a:pt x="1018812" y="1678581"/>
                      </a:lnTo>
                      <a:lnTo>
                        <a:pt x="710344" y="1678581"/>
                      </a:lnTo>
                      <a:lnTo>
                        <a:pt x="706332" y="1675416"/>
                      </a:lnTo>
                      <a:cubicBezTo>
                        <a:pt x="388239" y="1398508"/>
                        <a:pt x="147041" y="1026831"/>
                        <a:pt x="21586" y="601362"/>
                      </a:cubicBezTo>
                      <a:lnTo>
                        <a:pt x="0" y="512809"/>
                      </a:lnTo>
                      <a:lnTo>
                        <a:pt x="204058" y="104693"/>
                      </a:lnTo>
                      <a:lnTo>
                        <a:pt x="236564" y="74406"/>
                      </a:lnTo>
                      <a:lnTo>
                        <a:pt x="357958"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103" name="Forme libre : forme 102">
                  <a:extLst>
                    <a:ext uri="{FF2B5EF4-FFF2-40B4-BE49-F238E27FC236}">
                      <a16:creationId xmlns:a16="http://schemas.microsoft.com/office/drawing/2014/main" id="{C2F096E7-37B4-1DA1-EFFB-781B6B6C8FDA}"/>
                    </a:ext>
                  </a:extLst>
                </p:cNvPr>
                <p:cNvSpPr/>
                <p:nvPr/>
              </p:nvSpPr>
              <p:spPr>
                <a:xfrm>
                  <a:off x="3940506" y="4717444"/>
                  <a:ext cx="504887" cy="694473"/>
                </a:xfrm>
                <a:custGeom>
                  <a:avLst/>
                  <a:gdLst>
                    <a:gd name="connsiteX0" fmla="*/ 122543 w 832887"/>
                    <a:gd name="connsiteY0" fmla="*/ 0 h 1165772"/>
                    <a:gd name="connsiteX1" fmla="*/ 144129 w 832887"/>
                    <a:gd name="connsiteY1" fmla="*/ 88553 h 1165772"/>
                    <a:gd name="connsiteX2" fmla="*/ 828875 w 832887"/>
                    <a:gd name="connsiteY2" fmla="*/ 1162607 h 1165772"/>
                    <a:gd name="connsiteX3" fmla="*/ 832887 w 832887"/>
                    <a:gd name="connsiteY3" fmla="*/ 1165772 h 1165772"/>
                    <a:gd name="connsiteX4" fmla="*/ 487655 w 832887"/>
                    <a:gd name="connsiteY4" fmla="*/ 1165772 h 1165772"/>
                    <a:gd name="connsiteX5" fmla="*/ 359107 w 832887"/>
                    <a:gd name="connsiteY5" fmla="*/ 1086981 h 1165772"/>
                    <a:gd name="connsiteX6" fmla="*/ 322496 w 832887"/>
                    <a:gd name="connsiteY6" fmla="*/ 1052870 h 1165772"/>
                    <a:gd name="connsiteX7" fmla="*/ 4105 w 832887"/>
                    <a:gd name="connsiteY7" fmla="*/ 416088 h 1165772"/>
                    <a:gd name="connsiteX8" fmla="*/ 0 w 832887"/>
                    <a:gd name="connsiteY8" fmla="*/ 324289 h 1165772"/>
                    <a:gd name="connsiteX9" fmla="*/ 3890 w 832887"/>
                    <a:gd name="connsiteY9" fmla="*/ 237307 h 1165772"/>
                    <a:gd name="connsiteX10" fmla="*/ 122543 w 832887"/>
                    <a:gd name="connsiteY10" fmla="*/ 0 h 116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887" h="1165772">
                      <a:moveTo>
                        <a:pt x="122543" y="0"/>
                      </a:moveTo>
                      <a:lnTo>
                        <a:pt x="144129" y="88553"/>
                      </a:lnTo>
                      <a:cubicBezTo>
                        <a:pt x="269584" y="514022"/>
                        <a:pt x="510782" y="885699"/>
                        <a:pt x="828875" y="1162607"/>
                      </a:cubicBezTo>
                      <a:lnTo>
                        <a:pt x="832887" y="1165772"/>
                      </a:lnTo>
                      <a:lnTo>
                        <a:pt x="487655" y="1165772"/>
                      </a:lnTo>
                      <a:lnTo>
                        <a:pt x="359107" y="1086981"/>
                      </a:lnTo>
                      <a:lnTo>
                        <a:pt x="322496" y="1052870"/>
                      </a:lnTo>
                      <a:lnTo>
                        <a:pt x="4105" y="416088"/>
                      </a:lnTo>
                      <a:lnTo>
                        <a:pt x="0" y="324289"/>
                      </a:lnTo>
                      <a:lnTo>
                        <a:pt x="3890" y="237307"/>
                      </a:lnTo>
                      <a:lnTo>
                        <a:pt x="122543"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grpSp>
          <p:nvGrpSpPr>
            <p:cNvPr id="116" name="Groupe 115">
              <a:extLst>
                <a:ext uri="{FF2B5EF4-FFF2-40B4-BE49-F238E27FC236}">
                  <a16:creationId xmlns:a16="http://schemas.microsoft.com/office/drawing/2014/main" id="{5FAD3594-5F31-C9DF-C289-C124096E2CAD}"/>
                </a:ext>
              </a:extLst>
            </p:cNvPr>
            <p:cNvGrpSpPr/>
            <p:nvPr/>
          </p:nvGrpSpPr>
          <p:grpSpPr>
            <a:xfrm>
              <a:off x="3694404" y="5073561"/>
              <a:ext cx="1431706" cy="1419058"/>
              <a:chOff x="4831792" y="4911936"/>
              <a:chExt cx="987488" cy="995927"/>
            </a:xfrm>
            <a:solidFill>
              <a:schemeClr val="bg1">
                <a:lumMod val="95000"/>
              </a:schemeClr>
            </a:solidFill>
          </p:grpSpPr>
          <p:sp>
            <p:nvSpPr>
              <p:cNvPr id="111" name="Forme libre : forme 110">
                <a:extLst>
                  <a:ext uri="{FF2B5EF4-FFF2-40B4-BE49-F238E27FC236}">
                    <a16:creationId xmlns:a16="http://schemas.microsoft.com/office/drawing/2014/main" id="{061DBA7B-66FA-E939-876D-BE16FDC35EB0}"/>
                  </a:ext>
                </a:extLst>
              </p:cNvPr>
              <p:cNvSpPr/>
              <p:nvPr/>
            </p:nvSpPr>
            <p:spPr>
              <a:xfrm>
                <a:off x="4831792" y="4911936"/>
                <a:ext cx="987488" cy="791607"/>
              </a:xfrm>
              <a:custGeom>
                <a:avLst/>
                <a:gdLst>
                  <a:gd name="connsiteX0" fmla="*/ 480501 w 1629010"/>
                  <a:gd name="connsiteY0" fmla="*/ 0 h 1328826"/>
                  <a:gd name="connsiteX1" fmla="*/ 1148509 w 1629010"/>
                  <a:gd name="connsiteY1" fmla="*/ 0 h 1328826"/>
                  <a:gd name="connsiteX2" fmla="*/ 1269903 w 1629010"/>
                  <a:gd name="connsiteY2" fmla="*/ 74406 h 1328826"/>
                  <a:gd name="connsiteX3" fmla="*/ 1302406 w 1629010"/>
                  <a:gd name="connsiteY3" fmla="*/ 104690 h 1328826"/>
                  <a:gd name="connsiteX4" fmla="*/ 1625121 w 1629010"/>
                  <a:gd name="connsiteY4" fmla="*/ 750120 h 1328826"/>
                  <a:gd name="connsiteX5" fmla="*/ 1629010 w 1629010"/>
                  <a:gd name="connsiteY5" fmla="*/ 837098 h 1328826"/>
                  <a:gd name="connsiteX6" fmla="*/ 1624905 w 1629010"/>
                  <a:gd name="connsiteY6" fmla="*/ 928893 h 1328826"/>
                  <a:gd name="connsiteX7" fmla="*/ 1484133 w 1629010"/>
                  <a:gd name="connsiteY7" fmla="*/ 1210439 h 1328826"/>
                  <a:gd name="connsiteX8" fmla="*/ 1441199 w 1629010"/>
                  <a:gd name="connsiteY8" fmla="*/ 1227014 h 1328826"/>
                  <a:gd name="connsiteX9" fmla="*/ 802782 w 1629010"/>
                  <a:gd name="connsiteY9" fmla="*/ 1328826 h 1328826"/>
                  <a:gd name="connsiteX10" fmla="*/ 164365 w 1629010"/>
                  <a:gd name="connsiteY10" fmla="*/ 1227014 h 1328826"/>
                  <a:gd name="connsiteX11" fmla="*/ 150484 w 1629010"/>
                  <a:gd name="connsiteY11" fmla="*/ 1221655 h 1328826"/>
                  <a:gd name="connsiteX12" fmla="*/ 4105 w 1629010"/>
                  <a:gd name="connsiteY12" fmla="*/ 928897 h 1328826"/>
                  <a:gd name="connsiteX13" fmla="*/ 0 w 1629010"/>
                  <a:gd name="connsiteY13" fmla="*/ 837098 h 1328826"/>
                  <a:gd name="connsiteX14" fmla="*/ 3890 w 1629010"/>
                  <a:gd name="connsiteY14" fmla="*/ 750116 h 1328826"/>
                  <a:gd name="connsiteX15" fmla="*/ 326601 w 1629010"/>
                  <a:gd name="connsiteY15" fmla="*/ 104693 h 1328826"/>
                  <a:gd name="connsiteX16" fmla="*/ 359107 w 1629010"/>
                  <a:gd name="connsiteY16" fmla="*/ 74406 h 1328826"/>
                  <a:gd name="connsiteX17" fmla="*/ 480501 w 1629010"/>
                  <a:gd name="connsiteY17" fmla="*/ 0 h 132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9010" h="1328826">
                    <a:moveTo>
                      <a:pt x="480501" y="0"/>
                    </a:moveTo>
                    <a:lnTo>
                      <a:pt x="1148509" y="0"/>
                    </a:lnTo>
                    <a:lnTo>
                      <a:pt x="1269903" y="74406"/>
                    </a:lnTo>
                    <a:lnTo>
                      <a:pt x="1302406" y="104690"/>
                    </a:lnTo>
                    <a:lnTo>
                      <a:pt x="1625121" y="750120"/>
                    </a:lnTo>
                    <a:lnTo>
                      <a:pt x="1629010" y="837098"/>
                    </a:lnTo>
                    <a:lnTo>
                      <a:pt x="1624905" y="928893"/>
                    </a:lnTo>
                    <a:lnTo>
                      <a:pt x="1484133" y="1210439"/>
                    </a:lnTo>
                    <a:lnTo>
                      <a:pt x="1441199" y="1227014"/>
                    </a:lnTo>
                    <a:cubicBezTo>
                      <a:pt x="1239524" y="1293181"/>
                      <a:pt x="1025099" y="1328826"/>
                      <a:pt x="802782" y="1328826"/>
                    </a:cubicBezTo>
                    <a:cubicBezTo>
                      <a:pt x="580465" y="1328826"/>
                      <a:pt x="366041" y="1293181"/>
                      <a:pt x="164365" y="1227014"/>
                    </a:cubicBezTo>
                    <a:lnTo>
                      <a:pt x="150484" y="1221655"/>
                    </a:lnTo>
                    <a:lnTo>
                      <a:pt x="4105" y="928897"/>
                    </a:lnTo>
                    <a:lnTo>
                      <a:pt x="0" y="837098"/>
                    </a:lnTo>
                    <a:lnTo>
                      <a:pt x="3890" y="750116"/>
                    </a:lnTo>
                    <a:lnTo>
                      <a:pt x="326601" y="104693"/>
                    </a:lnTo>
                    <a:lnTo>
                      <a:pt x="359107" y="74406"/>
                    </a:lnTo>
                    <a:lnTo>
                      <a:pt x="480501"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104" name="Forme libre : forme 103">
                <a:extLst>
                  <a:ext uri="{FF2B5EF4-FFF2-40B4-BE49-F238E27FC236}">
                    <a16:creationId xmlns:a16="http://schemas.microsoft.com/office/drawing/2014/main" id="{940E8B08-4756-9F1B-5D1E-1EA7F1B25201}"/>
                  </a:ext>
                </a:extLst>
              </p:cNvPr>
              <p:cNvSpPr/>
              <p:nvPr/>
            </p:nvSpPr>
            <p:spPr>
              <a:xfrm>
                <a:off x="4921314" y="5703543"/>
                <a:ext cx="808443" cy="204320"/>
              </a:xfrm>
              <a:custGeom>
                <a:avLst/>
                <a:gdLst>
                  <a:gd name="connsiteX0" fmla="*/ 1333649 w 1333649"/>
                  <a:gd name="connsiteY0" fmla="*/ 0 h 468142"/>
                  <a:gd name="connsiteX1" fmla="*/ 1156027 w 1333649"/>
                  <a:gd name="connsiteY1" fmla="*/ 355243 h 468142"/>
                  <a:gd name="connsiteX2" fmla="*/ 1119419 w 1333649"/>
                  <a:gd name="connsiteY2" fmla="*/ 389351 h 468142"/>
                  <a:gd name="connsiteX3" fmla="*/ 990871 w 1333649"/>
                  <a:gd name="connsiteY3" fmla="*/ 468142 h 468142"/>
                  <a:gd name="connsiteX4" fmla="*/ 337171 w 1333649"/>
                  <a:gd name="connsiteY4" fmla="*/ 468142 h 468142"/>
                  <a:gd name="connsiteX5" fmla="*/ 208623 w 1333649"/>
                  <a:gd name="connsiteY5" fmla="*/ 389351 h 468142"/>
                  <a:gd name="connsiteX6" fmla="*/ 172012 w 1333649"/>
                  <a:gd name="connsiteY6" fmla="*/ 355240 h 468142"/>
                  <a:gd name="connsiteX7" fmla="*/ 0 w 1333649"/>
                  <a:gd name="connsiteY7" fmla="*/ 11216 h 468142"/>
                  <a:gd name="connsiteX8" fmla="*/ 13881 w 1333649"/>
                  <a:gd name="connsiteY8" fmla="*/ 16575 h 468142"/>
                  <a:gd name="connsiteX9" fmla="*/ 652298 w 1333649"/>
                  <a:gd name="connsiteY9" fmla="*/ 118387 h 468142"/>
                  <a:gd name="connsiteX10" fmla="*/ 1290715 w 1333649"/>
                  <a:gd name="connsiteY10" fmla="*/ 16575 h 468142"/>
                  <a:gd name="connsiteX11" fmla="*/ 1333649 w 1333649"/>
                  <a:gd name="connsiteY11" fmla="*/ 0 h 4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649" h="468142">
                    <a:moveTo>
                      <a:pt x="1333649" y="0"/>
                    </a:moveTo>
                    <a:lnTo>
                      <a:pt x="1156027" y="355243"/>
                    </a:lnTo>
                    <a:lnTo>
                      <a:pt x="1119419" y="389351"/>
                    </a:lnTo>
                    <a:lnTo>
                      <a:pt x="990871" y="468142"/>
                    </a:lnTo>
                    <a:lnTo>
                      <a:pt x="337171" y="468142"/>
                    </a:lnTo>
                    <a:lnTo>
                      <a:pt x="208623" y="389351"/>
                    </a:lnTo>
                    <a:lnTo>
                      <a:pt x="172012" y="355240"/>
                    </a:lnTo>
                    <a:lnTo>
                      <a:pt x="0" y="11216"/>
                    </a:lnTo>
                    <a:lnTo>
                      <a:pt x="13881" y="16575"/>
                    </a:lnTo>
                    <a:cubicBezTo>
                      <a:pt x="215557" y="82742"/>
                      <a:pt x="429981" y="118387"/>
                      <a:pt x="652298" y="118387"/>
                    </a:cubicBezTo>
                    <a:cubicBezTo>
                      <a:pt x="874615" y="118387"/>
                      <a:pt x="1089040" y="82742"/>
                      <a:pt x="1290715" y="16575"/>
                    </a:cubicBezTo>
                    <a:lnTo>
                      <a:pt x="1333649" y="0"/>
                    </a:lnTo>
                    <a:close/>
                  </a:path>
                </a:pathLst>
              </a:custGeom>
              <a:grpFill/>
              <a:ln>
                <a:solidFill>
                  <a:schemeClr val="accent1">
                    <a:shade val="15000"/>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grpSp>
      </p:grpSp>
    </p:spTree>
    <p:extLst>
      <p:ext uri="{BB962C8B-B14F-4D97-AF65-F5344CB8AC3E}">
        <p14:creationId xmlns:p14="http://schemas.microsoft.com/office/powerpoint/2010/main" val="55904938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FE60B34F-E428-C698-88D1-A62CB1900A18}"/>
              </a:ext>
            </a:extLst>
          </p:cNvPr>
          <p:cNvSpPr>
            <a:spLocks noGrp="1"/>
          </p:cNvSpPr>
          <p:nvPr>
            <p:ph type="title"/>
          </p:nvPr>
        </p:nvSpPr>
        <p:spPr>
          <a:xfrm>
            <a:off x="838201" y="200272"/>
            <a:ext cx="10817994" cy="1064507"/>
          </a:xfrm>
        </p:spPr>
        <p:txBody>
          <a:bodyPr vert="horz" lIns="91440" tIns="45720" rIns="91440" bIns="45720" rtlCol="0" anchor="ctr">
            <a:normAutofit/>
          </a:bodyPr>
          <a:lstStyle/>
          <a:p>
            <a:r>
              <a:rPr lang="fr-FR" noProof="0" dirty="0">
                <a:solidFill>
                  <a:srgbClr val="002060"/>
                </a:solidFill>
              </a:rPr>
              <a:t>Définition et objectifs de la protection type « c »</a:t>
            </a:r>
          </a:p>
        </p:txBody>
      </p:sp>
      <p:sp>
        <p:nvSpPr>
          <p:cNvPr id="4" name="Espace réservé du contenu 3">
            <a:extLst>
              <a:ext uri="{FF2B5EF4-FFF2-40B4-BE49-F238E27FC236}">
                <a16:creationId xmlns:a16="http://schemas.microsoft.com/office/drawing/2014/main" id="{C59BC24D-9551-831B-7A5C-1FA4CFFD1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05444" y="1264779"/>
            <a:ext cx="5816623" cy="5392949"/>
          </a:xfrm>
        </p:spPr>
        <p:txBody>
          <a:bodyPr>
            <a:noAutofit/>
          </a:bodyPr>
          <a:lstStyle/>
          <a:p>
            <a:pPr marL="0" indent="0" algn="l" rtl="0" eaLnBrk="1" latinLnBrk="0" hangingPunct="1">
              <a:lnSpc>
                <a:spcPct val="90000"/>
              </a:lnSpc>
              <a:spcBef>
                <a:spcPts val="500"/>
              </a:spcBef>
              <a:buNone/>
            </a:pPr>
            <a:r>
              <a:rPr lang="fr-FR" sz="1800" b="1" noProof="0" dirty="0">
                <a:solidFill>
                  <a:srgbClr val="002060"/>
                </a:solidFill>
                <a:effectLst/>
                <a:latin typeface="Aptos" panose="020B0004020202020204" pitchFamily="34" charset="0"/>
              </a:rPr>
              <a:t>Protection contre l'humidité</a:t>
            </a:r>
            <a:endParaRPr lang="fr-FR" sz="18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800" noProof="0" dirty="0">
                <a:solidFill>
                  <a:srgbClr val="002060"/>
                </a:solidFill>
                <a:effectLst/>
                <a:latin typeface="Aptos" panose="020B0004020202020204" pitchFamily="34" charset="0"/>
              </a:rPr>
              <a:t>La protection de type « c » comprend des mesures visant à prévenir les dommages causés par l'humidité sur les produits sensibles, garantissant ainsi leur longévité.</a:t>
            </a:r>
          </a:p>
          <a:p>
            <a:pPr marL="0" indent="0" algn="l" rtl="0" eaLnBrk="1" latinLnBrk="0" hangingPunct="1">
              <a:lnSpc>
                <a:spcPct val="90000"/>
              </a:lnSpc>
              <a:spcBef>
                <a:spcPts val="500"/>
              </a:spcBef>
              <a:buNone/>
            </a:pPr>
            <a:r>
              <a:rPr lang="fr-FR" sz="1800" b="1" noProof="0" dirty="0">
                <a:solidFill>
                  <a:srgbClr val="002060"/>
                </a:solidFill>
                <a:effectLst/>
                <a:latin typeface="Aptos" panose="020B0004020202020204" pitchFamily="34" charset="0"/>
              </a:rPr>
              <a:t>Objectif visé</a:t>
            </a:r>
            <a:endParaRPr lang="fr-FR" sz="18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800" noProof="0" dirty="0">
                <a:solidFill>
                  <a:srgbClr val="002060"/>
                </a:solidFill>
                <a:effectLst/>
                <a:latin typeface="Aptos" panose="020B0004020202020204" pitchFamily="34" charset="0"/>
              </a:rPr>
              <a:t>Maintenir un niveau d’humidité à l’intérieur de l’enveloppe en dessous de 5 g d’eau par m3 à 15 °C.</a:t>
            </a:r>
          </a:p>
          <a:p>
            <a:pPr marL="0" indent="0" algn="l" rtl="0" eaLnBrk="1" latinLnBrk="0" hangingPunct="1">
              <a:lnSpc>
                <a:spcPct val="90000"/>
              </a:lnSpc>
              <a:spcBef>
                <a:spcPts val="500"/>
              </a:spcBef>
              <a:buNone/>
            </a:pPr>
            <a:r>
              <a:rPr lang="fr-FR" sz="1800" b="1" noProof="0" dirty="0">
                <a:solidFill>
                  <a:srgbClr val="002060"/>
                </a:solidFill>
                <a:effectLst/>
                <a:latin typeface="Aptos" panose="020B0004020202020204" pitchFamily="34" charset="0"/>
              </a:rPr>
              <a:t>Mise en œuvre</a:t>
            </a:r>
            <a:endParaRPr lang="fr-FR" sz="18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800" noProof="0" dirty="0">
                <a:solidFill>
                  <a:srgbClr val="002060"/>
                </a:solidFill>
                <a:effectLst/>
                <a:latin typeface="Aptos" panose="020B0004020202020204" pitchFamily="34" charset="0"/>
              </a:rPr>
              <a:t>Grâce à une conception sur mesure et à la fiabilité des matériaux employés, vos objets parviendront à destination sans risque de détérioration. Les caractéristiques techniques de la housse en aluminium offriront une protection contre la corrosion, l'humidité et la poussière. En outre, l'utilisation de la mise sous vide et de sachets de déshydratants, adaptés aux climats en fonction des modes de transport et des conditions de stockage, garantira une protection optimale de vos équipements.</a:t>
            </a:r>
            <a:endParaRPr lang="fr-FR" sz="1800" noProof="0" dirty="0">
              <a:solidFill>
                <a:srgbClr val="002060"/>
              </a:solidFill>
            </a:endParaRPr>
          </a:p>
        </p:txBody>
      </p:sp>
      <p:pic>
        <p:nvPicPr>
          <p:cNvPr id="5" name="Espace réservé du contenu 4">
            <a:extLst>
              <a:ext uri="{FF2B5EF4-FFF2-40B4-BE49-F238E27FC236}">
                <a16:creationId xmlns:a16="http://schemas.microsoft.com/office/drawing/2014/main" id="{5429CA2D-80E1-49DC-A4C6-AFD0B2A01BA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149" r="3149"/>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2090520529"/>
      </p:ext>
    </p:extLst>
  </p:cSld>
  <p:clrMapOvr>
    <a:masterClrMapping/>
  </p:clrMapOvr>
  <p:transition advTm="24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2" name="Rectangle 11">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4918F8C8-D54C-A66F-3FB9-08C59CEEB5BB}"/>
              </a:ext>
            </a:extLst>
          </p:cNvPr>
          <p:cNvSpPr>
            <a:spLocks noGrp="1"/>
          </p:cNvSpPr>
          <p:nvPr>
            <p:ph type="title"/>
          </p:nvPr>
        </p:nvSpPr>
        <p:spPr>
          <a:xfrm>
            <a:off x="1137033" y="670559"/>
            <a:ext cx="4683321" cy="2148841"/>
          </a:xfrm>
        </p:spPr>
        <p:txBody>
          <a:bodyPr vert="horz" lIns="91440" tIns="45720" rIns="91440" bIns="45720" rtlCol="0" anchor="t">
            <a:normAutofit/>
          </a:bodyPr>
          <a:lstStyle/>
          <a:p>
            <a:r>
              <a:rPr lang="fr-FR" noProof="0" dirty="0">
                <a:solidFill>
                  <a:srgbClr val="002060"/>
                </a:solidFill>
              </a:rPr>
              <a:t>Matériaux utilisés pour la protection type « c »</a:t>
            </a:r>
          </a:p>
        </p:txBody>
      </p:sp>
      <p:pic>
        <p:nvPicPr>
          <p:cNvPr id="5" name="Espace réservé du contenu 4" descr="Produits industriels, Papier d’impression">
            <a:extLst>
              <a:ext uri="{FF2B5EF4-FFF2-40B4-BE49-F238E27FC236}">
                <a16:creationId xmlns:a16="http://schemas.microsoft.com/office/drawing/2014/main" id="{1EC4BBE5-B548-42EB-9BC5-51D80FDF45D0}"/>
              </a:ext>
            </a:extLst>
          </p:cNvPr>
          <p:cNvPicPr>
            <a:picLocks noGrp="1" noChangeAspect="1"/>
          </p:cNvPicPr>
          <p:nvPr>
            <p:ph sz="half" idx="1"/>
          </p:nvPr>
        </p:nvPicPr>
        <p:blipFill>
          <a:blip r:embed="rId3"/>
          <a:srcRect r="3345" b="-2"/>
          <a:stretch/>
        </p:blipFill>
        <p:spPr>
          <a:xfrm>
            <a:off x="11007" y="3105153"/>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4" name="Espace réservé du contenu 3">
            <a:extLst>
              <a:ext uri="{FF2B5EF4-FFF2-40B4-BE49-F238E27FC236}">
                <a16:creationId xmlns:a16="http://schemas.microsoft.com/office/drawing/2014/main" id="{664AC751-1ACF-4777-E306-B52CCC5A351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97004" y="396240"/>
            <a:ext cx="5008916" cy="6116320"/>
          </a:xfrm>
        </p:spPr>
        <p:txBody>
          <a:bodyPr>
            <a:noAutofit/>
          </a:bodyPr>
          <a:lstStyle/>
          <a:p>
            <a:pPr marL="0" indent="0" algn="l" rtl="0" eaLnBrk="1" latinLnBrk="0" hangingPunct="1">
              <a:lnSpc>
                <a:spcPct val="90000"/>
              </a:lnSpc>
              <a:spcBef>
                <a:spcPts val="500"/>
              </a:spcBef>
              <a:buNone/>
            </a:pPr>
            <a:r>
              <a:rPr lang="fr-FR" sz="1600" b="1" noProof="0" dirty="0">
                <a:solidFill>
                  <a:srgbClr val="002060"/>
                </a:solidFill>
                <a:effectLst/>
                <a:latin typeface="Aptos" panose="020B0004020202020204" pitchFamily="34" charset="0"/>
              </a:rPr>
              <a:t>Films en polyéthylène basse densité</a:t>
            </a:r>
            <a:endParaRPr lang="fr-FR" sz="16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600" noProof="0" dirty="0">
                <a:solidFill>
                  <a:srgbClr val="002060"/>
                </a:solidFill>
                <a:effectLst/>
                <a:latin typeface="Aptos" panose="020B0004020202020204" pitchFamily="34" charset="0"/>
              </a:rPr>
              <a:t>Ces films, ayant une épaisseur minimale de 20/100 et une perméabilité variant entre 1 et 4 grammes d'eau par m² en 24 heures, doivent respecter la norme </a:t>
            </a:r>
            <a:r>
              <a:rPr lang="fr-FR" sz="1600" b="1" noProof="0" dirty="0">
                <a:solidFill>
                  <a:srgbClr val="002060"/>
                </a:solidFill>
                <a:effectLst/>
                <a:latin typeface="Aptos" panose="020B0004020202020204" pitchFamily="34" charset="0"/>
              </a:rPr>
              <a:t>NF H-00-311-1</a:t>
            </a:r>
            <a:r>
              <a:rPr lang="fr-FR" sz="1600" noProof="0" dirty="0">
                <a:solidFill>
                  <a:srgbClr val="002060"/>
                </a:solidFill>
                <a:effectLst/>
                <a:latin typeface="Aptos" panose="020B0004020202020204" pitchFamily="34" charset="0"/>
              </a:rPr>
              <a:t>. La valeur de perméabilité à considérer sera celle obtenue après un test de froissement sur un matériau vieilli (72 heures à 70°C avec 85% d'humidité relative). En l'absence de ce résultat, il convient de prendre 4 g/m²/24h.</a:t>
            </a:r>
          </a:p>
          <a:p>
            <a:pPr marL="0" indent="0" algn="l" rtl="0" eaLnBrk="1" latinLnBrk="0" hangingPunct="1">
              <a:lnSpc>
                <a:spcPct val="90000"/>
              </a:lnSpc>
              <a:spcBef>
                <a:spcPts val="500"/>
              </a:spcBef>
              <a:buNone/>
            </a:pPr>
            <a:r>
              <a:rPr lang="fr-FR" sz="1600" b="1" noProof="0" dirty="0">
                <a:solidFill>
                  <a:srgbClr val="002060"/>
                </a:solidFill>
                <a:effectLst/>
                <a:latin typeface="Aptos" panose="020B0004020202020204" pitchFamily="34" charset="0"/>
              </a:rPr>
              <a:t>Complexes thermosoudables</a:t>
            </a:r>
            <a:endParaRPr lang="fr-FR" sz="16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600" noProof="0" dirty="0">
                <a:solidFill>
                  <a:srgbClr val="002060"/>
                </a:solidFill>
                <a:effectLst/>
                <a:latin typeface="Aptos" panose="020B0004020202020204" pitchFamily="34" charset="0"/>
              </a:rPr>
              <a:t>Ces films doivent afficher une perméabilité à la vapeur d'eau inférieure à 0,3 g d'eau par m² en 24 heures et se conformer à la norme </a:t>
            </a:r>
            <a:r>
              <a:rPr lang="fr-FR" sz="1600" b="1" noProof="0" dirty="0">
                <a:solidFill>
                  <a:srgbClr val="002060"/>
                </a:solidFill>
                <a:effectLst/>
                <a:latin typeface="Aptos" panose="020B0004020202020204" pitchFamily="34" charset="0"/>
              </a:rPr>
              <a:t>NF H-00-310</a:t>
            </a:r>
            <a:r>
              <a:rPr lang="fr-FR" sz="1600" noProof="0" dirty="0">
                <a:solidFill>
                  <a:srgbClr val="002060"/>
                </a:solidFill>
                <a:effectLst/>
                <a:latin typeface="Aptos" panose="020B0004020202020204" pitchFamily="34" charset="0"/>
              </a:rPr>
              <a:t>. La valeur de perméabilité à prendre en compte sera celle issue d'un test après froissement sur un matériau vieilli (72 heures à 70°C avec 85% d'humidité relative). En l'absence de cette mesure, prendre 4 g/m²/24h.</a:t>
            </a:r>
          </a:p>
          <a:p>
            <a:pPr marL="0" indent="0" algn="l" rtl="0" eaLnBrk="1" latinLnBrk="0" hangingPunct="1">
              <a:lnSpc>
                <a:spcPct val="90000"/>
              </a:lnSpc>
              <a:spcBef>
                <a:spcPts val="500"/>
              </a:spcBef>
              <a:buNone/>
            </a:pPr>
            <a:r>
              <a:rPr lang="fr-FR" sz="1600" b="1" noProof="0" dirty="0">
                <a:solidFill>
                  <a:srgbClr val="002060"/>
                </a:solidFill>
                <a:effectLst/>
                <a:latin typeface="Aptos" panose="020B0004020202020204" pitchFamily="34" charset="0"/>
              </a:rPr>
              <a:t>Sachets déshydratants</a:t>
            </a:r>
            <a:endParaRPr lang="fr-FR" sz="16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600" noProof="0" dirty="0">
                <a:solidFill>
                  <a:srgbClr val="002060"/>
                </a:solidFill>
                <a:effectLst/>
                <a:latin typeface="Aptos" panose="020B0004020202020204" pitchFamily="34" charset="0"/>
              </a:rPr>
              <a:t>Chaque sachet pèse 600 grammes et possède une capacité d'absorption de 100 grammes d'eau dans un air à 40% d'humidité, 80 grammes à 30% HR, et 60 grammes à 20% HR. Ils sont conformes aux normes </a:t>
            </a:r>
            <a:r>
              <a:rPr lang="fr-FR" sz="1600" b="1" noProof="0" dirty="0">
                <a:solidFill>
                  <a:srgbClr val="002060"/>
                </a:solidFill>
                <a:effectLst/>
                <a:latin typeface="Aptos" panose="020B0004020202020204" pitchFamily="34" charset="0"/>
              </a:rPr>
              <a:t>NF H-00-320 &amp; 321</a:t>
            </a:r>
            <a:r>
              <a:rPr lang="fr-FR" sz="1600" noProof="0" dirty="0">
                <a:solidFill>
                  <a:srgbClr val="002060"/>
                </a:solidFill>
                <a:effectLst/>
                <a:latin typeface="Aptos" panose="020B0004020202020204" pitchFamily="34" charset="0"/>
              </a:rPr>
              <a:t>.</a:t>
            </a:r>
          </a:p>
          <a:p>
            <a:pPr marL="0" indent="0" algn="l" rtl="0" eaLnBrk="1" latinLnBrk="0" hangingPunct="1">
              <a:lnSpc>
                <a:spcPct val="90000"/>
              </a:lnSpc>
              <a:spcBef>
                <a:spcPts val="500"/>
              </a:spcBef>
              <a:buNone/>
            </a:pPr>
            <a:r>
              <a:rPr lang="fr-FR" sz="1600" noProof="0" dirty="0">
                <a:solidFill>
                  <a:srgbClr val="002060"/>
                </a:solidFill>
                <a:effectLst/>
                <a:latin typeface="Aptos" panose="020B0004020202020204" pitchFamily="34" charset="0"/>
              </a:rPr>
              <a:t>1 UD (norme française) équivaut à 16 UD (norme américaine).</a:t>
            </a:r>
            <a:endParaRPr lang="fr-FR" sz="1600" noProof="0" dirty="0">
              <a:solidFill>
                <a:srgbClr val="002060"/>
              </a:solidFill>
            </a:endParaRPr>
          </a:p>
        </p:txBody>
      </p:sp>
      <p:pic>
        <p:nvPicPr>
          <p:cNvPr id="7" name="Image 6">
            <a:extLst>
              <a:ext uri="{FF2B5EF4-FFF2-40B4-BE49-F238E27FC236}">
                <a16:creationId xmlns:a16="http://schemas.microsoft.com/office/drawing/2014/main" id="{707CCB43-53F6-1F26-BE2A-13B29FA74061}"/>
              </a:ext>
            </a:extLst>
          </p:cNvPr>
          <p:cNvPicPr>
            <a:picLocks noChangeAspect="1"/>
          </p:cNvPicPr>
          <p:nvPr/>
        </p:nvPicPr>
        <p:blipFill>
          <a:blip r:embed="rId4"/>
          <a:stretch>
            <a:fillRect/>
          </a:stretch>
        </p:blipFill>
        <p:spPr>
          <a:xfrm>
            <a:off x="1137033" y="4981577"/>
            <a:ext cx="4172532" cy="2038635"/>
          </a:xfrm>
          <a:prstGeom prst="rect">
            <a:avLst/>
          </a:prstGeom>
        </p:spPr>
      </p:pic>
    </p:spTree>
    <p:extLst>
      <p:ext uri="{BB962C8B-B14F-4D97-AF65-F5344CB8AC3E}">
        <p14:creationId xmlns:p14="http://schemas.microsoft.com/office/powerpoint/2010/main" val="306137678"/>
      </p:ext>
    </p:extLst>
  </p:cSld>
  <p:clrMapOvr>
    <a:masterClrMapping/>
  </p:clrMapOvr>
  <p:transition advTm="23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8BC293E8-E28E-D306-75B5-499C7348D4AB}"/>
              </a:ext>
            </a:extLst>
          </p:cNvPr>
          <p:cNvSpPr>
            <a:spLocks noGrp="1"/>
          </p:cNvSpPr>
          <p:nvPr>
            <p:ph type="title"/>
          </p:nvPr>
        </p:nvSpPr>
        <p:spPr>
          <a:xfrm>
            <a:off x="588579" y="136634"/>
            <a:ext cx="5334197" cy="1387677"/>
          </a:xfrm>
        </p:spPr>
        <p:txBody>
          <a:bodyPr vert="horz" lIns="91440" tIns="45720" rIns="91440" bIns="45720" rtlCol="0" anchor="ctr">
            <a:normAutofit/>
          </a:bodyPr>
          <a:lstStyle/>
          <a:p>
            <a:r>
              <a:rPr lang="fr-FR" sz="4000" noProof="0" dirty="0">
                <a:solidFill>
                  <a:srgbClr val="002060"/>
                </a:solidFill>
              </a:rPr>
              <a:t>Méthodes de calcul et précautions d’usage</a:t>
            </a:r>
          </a:p>
        </p:txBody>
      </p:sp>
      <p:sp>
        <p:nvSpPr>
          <p:cNvPr id="4" name="Espace réservé du contenu 3">
            <a:extLst>
              <a:ext uri="{FF2B5EF4-FFF2-40B4-BE49-F238E27FC236}">
                <a16:creationId xmlns:a16="http://schemas.microsoft.com/office/drawing/2014/main" id="{4EFDE66B-CA1F-C2A5-BC6C-D00D1F22DF0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660945"/>
            <a:ext cx="6862813" cy="4750365"/>
          </a:xfrm>
        </p:spPr>
        <p:txBody>
          <a:bodyPr>
            <a:noAutofit/>
          </a:bodyPr>
          <a:lstStyle/>
          <a:p>
            <a:pPr marL="0" indent="0" algn="just"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Calcul de base</a:t>
            </a:r>
            <a:endParaRPr lang="fr-FR" sz="1600" noProof="0" dirty="0">
              <a:solidFill>
                <a:srgbClr val="002060"/>
              </a:solidFill>
              <a:effectLst/>
              <a:latin typeface="Aptos" panose="020B0004020202020204" pitchFamily="34" charset="0"/>
            </a:endParaRPr>
          </a:p>
          <a:p>
            <a:pPr marL="0" indent="0" algn="just"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NU = 0,7 p STF + XK +</a:t>
            </a:r>
            <a:r>
              <a:rPr lang="fr-FR" sz="1600" noProof="0" dirty="0">
                <a:solidFill>
                  <a:srgbClr val="002060"/>
                </a:solidFill>
                <a:effectLst/>
                <a:latin typeface="Aptos" panose="020B0004020202020204" pitchFamily="34" charset="0"/>
              </a:rPr>
              <a:t> **V/**</a:t>
            </a:r>
            <a:r>
              <a:rPr lang="fr-FR" sz="1600" b="1" noProof="0" dirty="0">
                <a:solidFill>
                  <a:srgbClr val="002060"/>
                </a:solidFill>
                <a:effectLst/>
                <a:latin typeface="Aptos" panose="020B0004020202020204" pitchFamily="34" charset="0"/>
              </a:rPr>
              <a:t>9 (Pour des volumes supérieurs à 10 m3) V/9</a:t>
            </a:r>
            <a:r>
              <a:rPr lang="fr-FR" sz="1600" noProof="0" dirty="0">
                <a:solidFill>
                  <a:srgbClr val="002060"/>
                </a:solidFill>
                <a:effectLst/>
                <a:latin typeface="Aptos" panose="020B0004020202020204" pitchFamily="34" charset="0"/>
              </a:rPr>
              <a:t>.</a:t>
            </a:r>
          </a:p>
          <a:p>
            <a:pPr marL="0" indent="0" algn="just"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p</a:t>
            </a:r>
            <a:r>
              <a:rPr lang="fr-FR" sz="1600" noProof="0" dirty="0">
                <a:solidFill>
                  <a:srgbClr val="002060"/>
                </a:solidFill>
                <a:effectLst/>
                <a:latin typeface="Aptos" panose="020B0004020202020204" pitchFamily="34" charset="0"/>
              </a:rPr>
              <a:t> = perméabilité de la housse </a:t>
            </a:r>
            <a:r>
              <a:rPr lang="fr-FR" sz="1600" b="1" noProof="0" dirty="0">
                <a:solidFill>
                  <a:srgbClr val="002060"/>
                </a:solidFill>
                <a:effectLst/>
                <a:latin typeface="Aptos" panose="020B0004020202020204" pitchFamily="34" charset="0"/>
              </a:rPr>
              <a:t>S</a:t>
            </a:r>
            <a:r>
              <a:rPr lang="fr-FR" sz="1600" noProof="0" dirty="0">
                <a:solidFill>
                  <a:srgbClr val="002060"/>
                </a:solidFill>
                <a:effectLst/>
                <a:latin typeface="Aptos" panose="020B0004020202020204" pitchFamily="34" charset="0"/>
              </a:rPr>
              <a:t> = Surface en m² de la housse</a:t>
            </a:r>
          </a:p>
          <a:p>
            <a:pPr marL="0" indent="0" algn="just"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T</a:t>
            </a:r>
            <a:r>
              <a:rPr lang="fr-FR" sz="1600" noProof="0" dirty="0">
                <a:solidFill>
                  <a:srgbClr val="002060"/>
                </a:solidFill>
                <a:effectLst/>
                <a:latin typeface="Aptos" panose="020B0004020202020204" pitchFamily="34" charset="0"/>
              </a:rPr>
              <a:t> = Durée de protection souhaitée en années</a:t>
            </a:r>
          </a:p>
          <a:p>
            <a:pPr marL="0" indent="0" algn="just"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F</a:t>
            </a:r>
            <a:r>
              <a:rPr lang="fr-FR" sz="1600" noProof="0" dirty="0">
                <a:solidFill>
                  <a:srgbClr val="002060"/>
                </a:solidFill>
                <a:effectLst/>
                <a:latin typeface="Aptos" panose="020B0004020202020204" pitchFamily="34" charset="0"/>
              </a:rPr>
              <a:t> = Facteur climatique : Europe (1), zones tropicales et humides (2,5), autres (1,5), en prenant en compte la valeur la plus élevée.</a:t>
            </a:r>
          </a:p>
          <a:p>
            <a:pPr marL="0" indent="0" algn="just"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X</a:t>
            </a:r>
            <a:r>
              <a:rPr lang="fr-FR" sz="1600" noProof="0" dirty="0">
                <a:solidFill>
                  <a:srgbClr val="002060"/>
                </a:solidFill>
                <a:effectLst/>
                <a:latin typeface="Aptos" panose="020B0004020202020204" pitchFamily="34" charset="0"/>
              </a:rPr>
              <a:t> = coefficient associé aux matériaux présents dans la housse, Bois sec 20% HR (2), panneaux de bois et particules 10% HR, et cartons (1).</a:t>
            </a:r>
          </a:p>
          <a:p>
            <a:pPr marL="0" indent="0" algn="just"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K</a:t>
            </a:r>
            <a:r>
              <a:rPr lang="fr-FR" sz="1600" noProof="0" dirty="0">
                <a:solidFill>
                  <a:srgbClr val="002060"/>
                </a:solidFill>
                <a:effectLst/>
                <a:latin typeface="Aptos" panose="020B0004020202020204" pitchFamily="34" charset="0"/>
              </a:rPr>
              <a:t> = quantité en kg des matériaux contenus dans la housse</a:t>
            </a:r>
          </a:p>
          <a:p>
            <a:pPr marL="0" indent="0" algn="just"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Transport aérien</a:t>
            </a:r>
            <a:endParaRPr lang="fr-FR" sz="1600" noProof="0" dirty="0">
              <a:solidFill>
                <a:srgbClr val="002060"/>
              </a:solidFill>
              <a:effectLst/>
              <a:latin typeface="Aptos" panose="020B0004020202020204" pitchFamily="34" charset="0"/>
            </a:endParaRPr>
          </a:p>
          <a:p>
            <a:pPr marL="0" indent="0" algn="just" rtl="0" eaLnBrk="1" latinLnBrk="0" hangingPunct="1">
              <a:lnSpc>
                <a:spcPct val="90000"/>
              </a:lnSpc>
              <a:spcBef>
                <a:spcPts val="1200"/>
              </a:spcBef>
              <a:buNone/>
            </a:pPr>
            <a:r>
              <a:rPr lang="fr-FR" sz="1600" noProof="0" dirty="0">
                <a:solidFill>
                  <a:srgbClr val="002060"/>
                </a:solidFill>
                <a:effectLst/>
                <a:latin typeface="Aptos" panose="020B0004020202020204" pitchFamily="34" charset="0"/>
              </a:rPr>
              <a:t>Il est recommandé de prévoir un volume supplémentaire de housse pour compenser les variations de pression pouvant atteindre 30% du volume.</a:t>
            </a:r>
          </a:p>
          <a:p>
            <a:pPr marL="0" indent="0" algn="just" rtl="0" eaLnBrk="1" latinLnBrk="0" hangingPunct="1">
              <a:lnSpc>
                <a:spcPct val="90000"/>
              </a:lnSpc>
              <a:spcBef>
                <a:spcPts val="1200"/>
              </a:spcBef>
              <a:buNone/>
            </a:pPr>
            <a:r>
              <a:rPr lang="fr-FR" sz="1600" b="1" noProof="0" dirty="0">
                <a:solidFill>
                  <a:srgbClr val="002060"/>
                </a:solidFill>
                <a:effectLst/>
                <a:latin typeface="Aptos" panose="020B0004020202020204" pitchFamily="34" charset="0"/>
              </a:rPr>
              <a:t>Mise en dépression</a:t>
            </a:r>
            <a:endParaRPr lang="fr-FR" sz="1600" noProof="0" dirty="0">
              <a:solidFill>
                <a:srgbClr val="002060"/>
              </a:solidFill>
              <a:effectLst/>
              <a:latin typeface="Aptos" panose="020B0004020202020204" pitchFamily="34" charset="0"/>
            </a:endParaRPr>
          </a:p>
          <a:p>
            <a:pPr marL="0" indent="0" algn="just" rtl="0" eaLnBrk="1" latinLnBrk="0" hangingPunct="1">
              <a:lnSpc>
                <a:spcPct val="90000"/>
              </a:lnSpc>
              <a:spcBef>
                <a:spcPts val="1200"/>
              </a:spcBef>
              <a:buNone/>
            </a:pPr>
            <a:r>
              <a:rPr lang="fr-FR" sz="1600" noProof="0" dirty="0">
                <a:solidFill>
                  <a:srgbClr val="002060"/>
                </a:solidFill>
                <a:latin typeface="Aptos" panose="020B0004020202020204" pitchFamily="34" charset="0"/>
              </a:rPr>
              <a:t>Les housses ne doivent pas être mise en dépressions, sous peine d’endommager le matériel et/ou la housse</a:t>
            </a:r>
            <a:r>
              <a:rPr lang="fr-FR" sz="1600" noProof="0" dirty="0">
                <a:solidFill>
                  <a:srgbClr val="002060"/>
                </a:solidFill>
                <a:effectLst/>
                <a:latin typeface="Aptos" panose="020B0004020202020204" pitchFamily="34" charset="0"/>
              </a:rPr>
              <a:t>.</a:t>
            </a:r>
            <a:endParaRPr lang="fr-FR" sz="1600" noProof="0" dirty="0">
              <a:solidFill>
                <a:srgbClr val="002060"/>
              </a:solidFill>
            </a:endParaRPr>
          </a:p>
        </p:txBody>
      </p:sp>
      <p:pic>
        <p:nvPicPr>
          <p:cNvPr id="5" name="Espace réservé du contenu 4" descr="Pile de valises de protection implantées les unes sur les autres isolées sur blanc avec chemin de clippage">
            <a:extLst>
              <a:ext uri="{FF2B5EF4-FFF2-40B4-BE49-F238E27FC236}">
                <a16:creationId xmlns:a16="http://schemas.microsoft.com/office/drawing/2014/main" id="{B9575CF7-0354-4AAE-BEFA-B671757BE033}"/>
              </a:ext>
            </a:extLst>
          </p:cNvPr>
          <p:cNvPicPr>
            <a:picLocks noGrp="1" noChangeAspect="1"/>
          </p:cNvPicPr>
          <p:nvPr>
            <p:ph sz="half" idx="1"/>
          </p:nvPr>
        </p:nvPicPr>
        <p:blipFill>
          <a:blip r:embed="rId3"/>
          <a:srcRect l="5288" r="8184" b="-1"/>
          <a:stretch/>
        </p:blipFill>
        <p:spPr>
          <a:xfrm>
            <a:off x="7401827" y="-10886"/>
            <a:ext cx="479017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54905295"/>
      </p:ext>
    </p:extLst>
  </p:cSld>
  <p:clrMapOvr>
    <a:masterClrMapping/>
  </p:clrMapOvr>
  <p:transition advTm="32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6D63398-EEE4-4E6A-BEF3-E92924A28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4" name="Rectangle 23">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3" y="0"/>
            <a:ext cx="12226755" cy="6858000"/>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Rectangle 25">
            <a:extLst>
              <a:ext uri="{FF2B5EF4-FFF2-40B4-BE49-F238E27FC236}">
                <a16:creationId xmlns:a16="http://schemas.microsoft.com/office/drawing/2014/main" id="{C6804B24-17AC-406D-9636-1332F5DF9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03156" y="-2460574"/>
            <a:ext cx="6859919" cy="11777232"/>
          </a:xfrm>
          <a:prstGeom prst="rect">
            <a:avLst/>
          </a:prstGeom>
          <a:gradFill>
            <a:gsLst>
              <a:gs pos="0">
                <a:schemeClr val="accent1">
                  <a:lumMod val="50000"/>
                  <a:alpha val="0"/>
                </a:schemeClr>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8" name="Rectangle 27">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3" y="-864"/>
            <a:ext cx="3608179" cy="6858864"/>
          </a:xfrm>
          <a:prstGeom prst="rect">
            <a:avLst/>
          </a:prstGeom>
          <a:gradFill>
            <a:gsLst>
              <a:gs pos="0">
                <a:schemeClr val="accent1">
                  <a:lumMod val="75000"/>
                  <a:alpha val="48000"/>
                </a:schemeClr>
              </a:gs>
              <a:gs pos="99000">
                <a:srgbClr val="000000">
                  <a:alpha val="46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0" name="Oval 2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26703">
            <a:off x="1164940" y="1025588"/>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2" name="Rectangle 31">
            <a:extLst>
              <a:ext uri="{FF2B5EF4-FFF2-40B4-BE49-F238E27FC236}">
                <a16:creationId xmlns:a16="http://schemas.microsoft.com/office/drawing/2014/main" id="{570DF94D-F28F-435E-AD56-C40FC99A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409782"/>
            <a:ext cx="12221732" cy="4443259"/>
          </a:xfrm>
          <a:prstGeom prst="rect">
            <a:avLst/>
          </a:prstGeom>
          <a:gradFill>
            <a:gsLst>
              <a:gs pos="0">
                <a:schemeClr val="accent1">
                  <a:lumMod val="75000"/>
                  <a:alpha val="50000"/>
                </a:schemeClr>
              </a:gs>
              <a:gs pos="99000">
                <a:srgbClr val="000000">
                  <a:alpha val="1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4" name="Rectangle 33">
            <a:extLst>
              <a:ext uri="{FF2B5EF4-FFF2-40B4-BE49-F238E27FC236}">
                <a16:creationId xmlns:a16="http://schemas.microsoft.com/office/drawing/2014/main" id="{84F952EE-9AAE-4D81-BF98-35DF7133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942096" y="-2872097"/>
            <a:ext cx="6407535" cy="12151737"/>
          </a:xfrm>
          <a:prstGeom prst="rect">
            <a:avLst/>
          </a:prstGeom>
          <a:gradFill>
            <a:gsLst>
              <a:gs pos="1000">
                <a:srgbClr val="000000">
                  <a:alpha val="33000"/>
                </a:srgbClr>
              </a:gs>
              <a:gs pos="100000">
                <a:schemeClr val="accent1">
                  <a:lumMod val="50000"/>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FC69B735-F699-2975-B9D6-4B7222C184D8}"/>
              </a:ext>
            </a:extLst>
          </p:cNvPr>
          <p:cNvSpPr>
            <a:spLocks noGrp="1"/>
          </p:cNvSpPr>
          <p:nvPr>
            <p:ph type="ctrTitle"/>
          </p:nvPr>
        </p:nvSpPr>
        <p:spPr>
          <a:xfrm>
            <a:off x="3406483" y="1141878"/>
            <a:ext cx="7284935" cy="2732297"/>
          </a:xfrm>
        </p:spPr>
        <p:txBody>
          <a:bodyPr anchor="t">
            <a:normAutofit/>
          </a:bodyPr>
          <a:lstStyle/>
          <a:p>
            <a:pPr algn="l"/>
            <a:r>
              <a:rPr lang="fr-FR" sz="4800" noProof="0" dirty="0">
                <a:solidFill>
                  <a:srgbClr val="FFFFFF"/>
                </a:solidFill>
              </a:rPr>
              <a:t>Protection de type « d »</a:t>
            </a:r>
          </a:p>
        </p:txBody>
      </p:sp>
      <mc:AlternateContent xmlns:mc="http://schemas.openxmlformats.org/markup-compatibility/2006" xmlns:pslz="http://schemas.microsoft.com/office/powerpoint/2016/slidezoom">
        <mc:Choice Requires="pslz">
          <p:graphicFrame>
            <p:nvGraphicFramePr>
              <p:cNvPr id="4" name="Zoom de diapositive 3">
                <a:extLst>
                  <a:ext uri="{FF2B5EF4-FFF2-40B4-BE49-F238E27FC236}">
                    <a16:creationId xmlns:a16="http://schemas.microsoft.com/office/drawing/2014/main" id="{DEF3BA62-EC53-E29A-FBA3-D7309C3996F2}"/>
                  </a:ext>
                </a:extLst>
              </p:cNvPr>
              <p:cNvGraphicFramePr>
                <a:graphicFrameLocks noChangeAspect="1"/>
              </p:cNvGraphicFramePr>
              <p:nvPr>
                <p:extLst>
                  <p:ext uri="{D42A27DB-BD31-4B8C-83A1-F6EECF244321}">
                    <p14:modId xmlns:p14="http://schemas.microsoft.com/office/powerpoint/2010/main" val="1904279481"/>
                  </p:ext>
                </p:extLst>
              </p:nvPr>
            </p:nvGraphicFramePr>
            <p:xfrm>
              <a:off x="815409" y="3691224"/>
              <a:ext cx="3048000" cy="1714500"/>
            </p:xfrm>
            <a:graphic>
              <a:graphicData uri="http://schemas.microsoft.com/office/powerpoint/2016/slidezoom">
                <pslz:sldZm>
                  <pslz:sldZmObj sldId="2582" cId="1016904759">
                    <pslz:zmPr id="{CDD3B7DE-004B-48D6-B3E4-F2A6DA479F9A}"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Zoom de diapositive 3">
                <a:extLst>
                  <a:ext uri="{FF2B5EF4-FFF2-40B4-BE49-F238E27FC236}">
                    <a16:creationId xmlns:a16="http://schemas.microsoft.com/office/drawing/2014/main" id="{DEF3BA62-EC53-E29A-FBA3-D7309C3996F2}"/>
                  </a:ext>
                </a:extLst>
              </p:cNvPr>
              <p:cNvPicPr>
                <a:picLocks noGrp="1" noRot="1" noChangeAspect="1" noMove="1" noResize="1" noEditPoints="1" noAdjustHandles="1" noChangeArrowheads="1" noChangeShapeType="1"/>
              </p:cNvPicPr>
              <p:nvPr/>
            </p:nvPicPr>
            <p:blipFill>
              <a:blip r:embed="rId4"/>
              <a:stretch>
                <a:fillRect/>
              </a:stretch>
            </p:blipFill>
            <p:spPr>
              <a:xfrm>
                <a:off x="815409" y="3691224"/>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5C086DE6-657A-FEE8-5419-71A4977071A2}"/>
                  </a:ext>
                </a:extLst>
              </p:cNvPr>
              <p:cNvGraphicFramePr>
                <a:graphicFrameLocks noChangeAspect="1"/>
              </p:cNvGraphicFramePr>
              <p:nvPr>
                <p:extLst>
                  <p:ext uri="{D42A27DB-BD31-4B8C-83A1-F6EECF244321}">
                    <p14:modId xmlns:p14="http://schemas.microsoft.com/office/powerpoint/2010/main" val="3579916521"/>
                  </p:ext>
                </p:extLst>
              </p:nvPr>
            </p:nvGraphicFramePr>
            <p:xfrm>
              <a:off x="4630199" y="3691224"/>
              <a:ext cx="3048000" cy="1714500"/>
            </p:xfrm>
            <a:graphic>
              <a:graphicData uri="http://schemas.microsoft.com/office/powerpoint/2016/slidezoom">
                <pslz:sldZm>
                  <pslz:sldZmObj sldId="2583" cId="1909350598">
                    <pslz:zmPr id="{CA29F164-278B-44DD-87FF-564DF0818F6F}"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Zoom de diapositive 5">
                <a:extLst>
                  <a:ext uri="{FF2B5EF4-FFF2-40B4-BE49-F238E27FC236}">
                    <a16:creationId xmlns:a16="http://schemas.microsoft.com/office/drawing/2014/main" id="{5C086DE6-657A-FEE8-5419-71A4977071A2}"/>
                  </a:ext>
                </a:extLst>
              </p:cNvPr>
              <p:cNvPicPr>
                <a:picLocks noGrp="1" noRot="1" noChangeAspect="1" noMove="1" noResize="1" noEditPoints="1" noAdjustHandles="1" noChangeArrowheads="1" noChangeShapeType="1"/>
              </p:cNvPicPr>
              <p:nvPr/>
            </p:nvPicPr>
            <p:blipFill>
              <a:blip r:embed="rId6"/>
              <a:stretch>
                <a:fillRect/>
              </a:stretch>
            </p:blipFill>
            <p:spPr>
              <a:xfrm>
                <a:off x="4630199" y="3691224"/>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Zoom de diapositive 7">
                <a:extLst>
                  <a:ext uri="{FF2B5EF4-FFF2-40B4-BE49-F238E27FC236}">
                    <a16:creationId xmlns:a16="http://schemas.microsoft.com/office/drawing/2014/main" id="{2018706F-781B-4C6F-3309-69ABAD9C815E}"/>
                  </a:ext>
                </a:extLst>
              </p:cNvPr>
              <p:cNvGraphicFramePr>
                <a:graphicFrameLocks noChangeAspect="1"/>
              </p:cNvGraphicFramePr>
              <p:nvPr>
                <p:extLst>
                  <p:ext uri="{D42A27DB-BD31-4B8C-83A1-F6EECF244321}">
                    <p14:modId xmlns:p14="http://schemas.microsoft.com/office/powerpoint/2010/main" val="3080991817"/>
                  </p:ext>
                </p:extLst>
              </p:nvPr>
            </p:nvGraphicFramePr>
            <p:xfrm>
              <a:off x="8489096" y="3774162"/>
              <a:ext cx="3048000" cy="1714500"/>
            </p:xfrm>
            <a:graphic>
              <a:graphicData uri="http://schemas.microsoft.com/office/powerpoint/2016/slidezoom">
                <pslz:sldZm>
                  <pslz:sldZmObj sldId="2584" cId="2428303291">
                    <pslz:zmPr id="{8826587D-0BDF-4F9E-8C3F-A7AC16263361}"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Zoom de diapositive 7">
                <a:extLst>
                  <a:ext uri="{FF2B5EF4-FFF2-40B4-BE49-F238E27FC236}">
                    <a16:creationId xmlns:a16="http://schemas.microsoft.com/office/drawing/2014/main" id="{2018706F-781B-4C6F-3309-69ABAD9C815E}"/>
                  </a:ext>
                </a:extLst>
              </p:cNvPr>
              <p:cNvPicPr>
                <a:picLocks noGrp="1" noRot="1" noChangeAspect="1" noMove="1" noResize="1" noEditPoints="1" noAdjustHandles="1" noChangeArrowheads="1" noChangeShapeType="1"/>
              </p:cNvPicPr>
              <p:nvPr/>
            </p:nvPicPr>
            <p:blipFill>
              <a:blip r:embed="rId8"/>
              <a:stretch>
                <a:fillRect/>
              </a:stretch>
            </p:blipFill>
            <p:spPr>
              <a:xfrm>
                <a:off x="8489096" y="377416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772402281"/>
      </p:ext>
    </p:extLst>
  </p:cSld>
  <p:clrMapOvr>
    <a:masterClrMapping/>
  </p:clrMapOvr>
  <p:transition advTm="38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20E39238-2ADC-2757-551B-A742037CCA69}"/>
              </a:ext>
            </a:extLst>
          </p:cNvPr>
          <p:cNvSpPr>
            <a:spLocks noGrp="1"/>
          </p:cNvSpPr>
          <p:nvPr>
            <p:ph type="title"/>
          </p:nvPr>
        </p:nvSpPr>
        <p:spPr>
          <a:xfrm>
            <a:off x="1136397" y="303039"/>
            <a:ext cx="5323715" cy="1227967"/>
          </a:xfrm>
        </p:spPr>
        <p:txBody>
          <a:bodyPr vert="horz" lIns="91440" tIns="45720" rIns="91440" bIns="45720" rtlCol="0" anchor="b">
            <a:normAutofit/>
          </a:bodyPr>
          <a:lstStyle/>
          <a:p>
            <a:r>
              <a:rPr lang="fr-FR" sz="4000" kern="1200" noProof="0" dirty="0">
                <a:solidFill>
                  <a:srgbClr val="002060"/>
                </a:solidFill>
                <a:latin typeface="+mj-lt"/>
                <a:ea typeface="+mj-ea"/>
                <a:cs typeface="+mj-cs"/>
              </a:rPr>
              <a:t>Définition et objectifs de la protection type « d »</a:t>
            </a:r>
          </a:p>
        </p:txBody>
      </p:sp>
      <p:sp>
        <p:nvSpPr>
          <p:cNvPr id="4" name="Espace réservé du contenu 3">
            <a:extLst>
              <a:ext uri="{FF2B5EF4-FFF2-40B4-BE49-F238E27FC236}">
                <a16:creationId xmlns:a16="http://schemas.microsoft.com/office/drawing/2014/main" id="{A754D62E-0ACF-4257-B6B6-ADADD77A2F3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0021" y="1834046"/>
            <a:ext cx="5690091" cy="4106932"/>
          </a:xfrm>
        </p:spPr>
        <p:txBody>
          <a:bodyPr anchor="t">
            <a:normAutofit/>
          </a:bodyPr>
          <a:lstStyle/>
          <a:p>
            <a:pPr marL="0" indent="0" algn="l" rtl="0" eaLnBrk="1" latinLnBrk="0" hangingPunct="1">
              <a:lnSpc>
                <a:spcPct val="90000"/>
              </a:lnSpc>
              <a:spcBef>
                <a:spcPts val="500"/>
              </a:spcBef>
              <a:buNone/>
            </a:pPr>
            <a:r>
              <a:rPr lang="fr-FR" sz="1800" b="1" noProof="0" dirty="0">
                <a:solidFill>
                  <a:srgbClr val="002060"/>
                </a:solidFill>
                <a:effectLst/>
                <a:latin typeface="Aptos" panose="020B0004020202020204" pitchFamily="34" charset="0"/>
              </a:rPr>
              <a:t>Protection contre les impacts et les vibrations</a:t>
            </a:r>
            <a:endParaRPr lang="fr-FR" sz="18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800" noProof="0" dirty="0">
                <a:solidFill>
                  <a:srgbClr val="002060"/>
                </a:solidFill>
                <a:effectLst/>
                <a:latin typeface="Aptos" panose="020B0004020202020204" pitchFamily="34" charset="0"/>
              </a:rPr>
              <a:t>La protection de type « d » est conçue pour faire face aux exigences liées aux chocs et aux vibrations pour les équipements délicats.</a:t>
            </a:r>
          </a:p>
          <a:p>
            <a:pPr marL="0" indent="0" algn="l" rtl="0" eaLnBrk="1" latinLnBrk="0" hangingPunct="1">
              <a:lnSpc>
                <a:spcPct val="90000"/>
              </a:lnSpc>
              <a:spcBef>
                <a:spcPts val="500"/>
              </a:spcBef>
              <a:buNone/>
            </a:pPr>
            <a:r>
              <a:rPr lang="fr-FR" sz="1800" b="1" noProof="0" dirty="0">
                <a:solidFill>
                  <a:srgbClr val="002060"/>
                </a:solidFill>
                <a:effectLst/>
                <a:latin typeface="Aptos" panose="020B0004020202020204" pitchFamily="34" charset="0"/>
              </a:rPr>
              <a:t>Objectifs visés</a:t>
            </a:r>
            <a:endParaRPr lang="fr-FR" sz="18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800" noProof="0" dirty="0">
                <a:solidFill>
                  <a:srgbClr val="002060"/>
                </a:solidFill>
                <a:effectLst/>
                <a:latin typeface="Aptos" panose="020B0004020202020204" pitchFamily="34" charset="0"/>
              </a:rPr>
              <a:t>Les objectifs visés incluent la garantie que les produits demeurent intacts même en cas de chocs ou de vibrations. Pour les impacts, l’objectif est de limiter l’accélération à un niveau acceptable pour l’équipement lors d’une chute. En ce qui concerne les vibrations, il s’agit de filtrer celles générées par les moyens de transport employés.</a:t>
            </a:r>
          </a:p>
          <a:p>
            <a:pPr marL="0" indent="0" algn="l" rtl="0" eaLnBrk="1" latinLnBrk="0" hangingPunct="1">
              <a:lnSpc>
                <a:spcPct val="90000"/>
              </a:lnSpc>
              <a:spcBef>
                <a:spcPts val="500"/>
              </a:spcBef>
              <a:buNone/>
            </a:pPr>
            <a:r>
              <a:rPr lang="fr-FR" sz="1800" noProof="0" dirty="0">
                <a:solidFill>
                  <a:srgbClr val="002060"/>
                </a:solidFill>
                <a:effectLst/>
                <a:latin typeface="Aptos" panose="020B0004020202020204" pitchFamily="34" charset="0"/>
              </a:rPr>
              <a:t>Nous tenterons d'utiliser des matériaux similaires pour assurer la combinaison des deux types de protection.</a:t>
            </a:r>
            <a:endParaRPr lang="fr-FR" sz="1800" noProof="0" dirty="0">
              <a:solidFill>
                <a:srgbClr val="002060"/>
              </a:solidFill>
            </a:endParaRPr>
          </a:p>
        </p:txBody>
      </p:sp>
      <p:sp>
        <p:nvSpPr>
          <p:cNvPr id="19" name="Rectangle 1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1" name="Rectangle 2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3" name="Rectangle 2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5" name="Rectangle 2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5" name="Espace réservé du contenu 4" descr="Gros plan du tampon « FRAGILE » sur la surface d’une boîte en carton.">
            <a:extLst>
              <a:ext uri="{FF2B5EF4-FFF2-40B4-BE49-F238E27FC236}">
                <a16:creationId xmlns:a16="http://schemas.microsoft.com/office/drawing/2014/main" id="{B040888F-02F4-4784-ADD8-249E9A1F6DA8}"/>
              </a:ext>
            </a:extLst>
          </p:cNvPr>
          <p:cNvPicPr>
            <a:picLocks noGrp="1" noChangeAspect="1"/>
          </p:cNvPicPr>
          <p:nvPr>
            <p:ph sz="half" idx="1"/>
          </p:nvPr>
        </p:nvPicPr>
        <p:blipFill>
          <a:blip r:embed="rId3"/>
          <a:srcRect t="12050" b="762"/>
          <a:stretch/>
        </p:blipFill>
        <p:spPr>
          <a:xfrm>
            <a:off x="7075967" y="2231364"/>
            <a:ext cx="4170530" cy="2427165"/>
          </a:xfrm>
          <a:prstGeom prst="rect">
            <a:avLst/>
          </a:prstGeom>
        </p:spPr>
      </p:pic>
    </p:spTree>
    <p:extLst>
      <p:ext uri="{BB962C8B-B14F-4D97-AF65-F5344CB8AC3E}">
        <p14:creationId xmlns:p14="http://schemas.microsoft.com/office/powerpoint/2010/main" val="1016904759"/>
      </p:ext>
    </p:extLst>
  </p:cSld>
  <p:clrMapOvr>
    <a:masterClrMapping/>
  </p:clrMapOvr>
  <p:transition advTm="34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617CB7E6-E6D8-01FF-4CEA-5A5AB7745FEE}"/>
              </a:ext>
            </a:extLst>
          </p:cNvPr>
          <p:cNvSpPr>
            <a:spLocks noGrp="1"/>
          </p:cNvSpPr>
          <p:nvPr>
            <p:ph type="title"/>
          </p:nvPr>
        </p:nvSpPr>
        <p:spPr>
          <a:xfrm>
            <a:off x="836676" y="219511"/>
            <a:ext cx="10515600" cy="1325563"/>
          </a:xfrm>
        </p:spPr>
        <p:txBody>
          <a:bodyPr vert="horz" lIns="91440" tIns="45720" rIns="91440" bIns="45720" rtlCol="0" anchor="ctr">
            <a:normAutofit/>
          </a:bodyPr>
          <a:lstStyle/>
          <a:p>
            <a:r>
              <a:rPr lang="fr-FR" noProof="0" dirty="0">
                <a:solidFill>
                  <a:srgbClr val="002060"/>
                </a:solidFill>
              </a:rPr>
              <a:t>Matériaux utilisés pour la protection type « d »</a:t>
            </a:r>
          </a:p>
        </p:txBody>
      </p:sp>
      <p:sp>
        <p:nvSpPr>
          <p:cNvPr id="4" name="Espace réservé du contenu 3">
            <a:extLst>
              <a:ext uri="{FF2B5EF4-FFF2-40B4-BE49-F238E27FC236}">
                <a16:creationId xmlns:a16="http://schemas.microsoft.com/office/drawing/2014/main" id="{0CD6EE1C-9C4F-5CC2-C4AD-30411F5BF65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3512" y="1382779"/>
            <a:ext cx="5698555" cy="4794184"/>
          </a:xfrm>
        </p:spPr>
        <p:txBody>
          <a:bodyPr>
            <a:normAutofit/>
          </a:bodyPr>
          <a:lstStyle/>
          <a:p>
            <a:pPr marL="0" indent="0" algn="l" rtl="0" eaLnBrk="1" latinLnBrk="0" hangingPunct="1">
              <a:lnSpc>
                <a:spcPct val="90000"/>
              </a:lnSpc>
              <a:spcBef>
                <a:spcPts val="500"/>
              </a:spcBef>
              <a:buNone/>
            </a:pPr>
            <a:r>
              <a:rPr lang="fr-FR" sz="1600" b="1" noProof="0" dirty="0">
                <a:solidFill>
                  <a:srgbClr val="002060"/>
                </a:solidFill>
                <a:effectLst/>
                <a:latin typeface="Aptos" panose="020B0004020202020204" pitchFamily="34" charset="0"/>
              </a:rPr>
              <a:t>Mousse Polyéthylène non réticulée</a:t>
            </a:r>
            <a:endParaRPr lang="fr-FR" sz="16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600" noProof="0" dirty="0">
                <a:solidFill>
                  <a:srgbClr val="002060"/>
                </a:solidFill>
                <a:effectLst/>
                <a:latin typeface="Aptos" panose="020B0004020202020204" pitchFamily="34" charset="0"/>
              </a:rPr>
              <a:t>La mousse PE non réticulée est fortement recommandée en raison de sa très grande résistance à la compression, ce qui en fait un excellent choix pour l'absorption des chocs et des vibrations. Il est essentiel que votre fournisseur vous fournisse des abaques pour déterminer précisément vos besoins. Les protections, qu'il s'agisse de plaques, de bandes ou de plots, seront calculées pour couvrir les six faces des équipements à protéger.</a:t>
            </a:r>
          </a:p>
          <a:p>
            <a:pPr marL="0" indent="0" algn="l" rtl="0" eaLnBrk="1" latinLnBrk="0" hangingPunct="1">
              <a:lnSpc>
                <a:spcPct val="90000"/>
              </a:lnSpc>
              <a:spcBef>
                <a:spcPts val="500"/>
              </a:spcBef>
              <a:buNone/>
            </a:pPr>
            <a:r>
              <a:rPr lang="fr-FR" sz="1600" b="1" noProof="0" dirty="0">
                <a:solidFill>
                  <a:srgbClr val="002060"/>
                </a:solidFill>
                <a:effectLst/>
                <a:latin typeface="Aptos" panose="020B0004020202020204" pitchFamily="34" charset="0"/>
              </a:rPr>
              <a:t>Système de plots en caoutchouc et ressorts</a:t>
            </a:r>
            <a:endParaRPr lang="fr-FR" sz="16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600" noProof="0" dirty="0">
                <a:solidFill>
                  <a:srgbClr val="002060"/>
                </a:solidFill>
                <a:effectLst/>
                <a:latin typeface="Aptos" panose="020B0004020202020204" pitchFamily="34" charset="0"/>
              </a:rPr>
              <a:t>Ces systèmes seront fixés directement sur les équipements ou sur les plateaux, permettant ainsi de maintenir les équipements en suspension.</a:t>
            </a:r>
          </a:p>
          <a:p>
            <a:pPr marL="0" indent="0" algn="l" rtl="0" eaLnBrk="1" latinLnBrk="0" hangingPunct="1">
              <a:lnSpc>
                <a:spcPct val="90000"/>
              </a:lnSpc>
              <a:spcBef>
                <a:spcPts val="500"/>
              </a:spcBef>
              <a:buNone/>
            </a:pPr>
            <a:r>
              <a:rPr lang="fr-FR" sz="1600" b="1" noProof="0" dirty="0">
                <a:solidFill>
                  <a:srgbClr val="002060"/>
                </a:solidFill>
                <a:effectLst/>
                <a:latin typeface="Aptos" panose="020B0004020202020204" pitchFamily="34" charset="0"/>
              </a:rPr>
              <a:t>Exemple de calcul pour un système à ressort</a:t>
            </a:r>
            <a:endParaRPr lang="fr-FR" sz="1600" b="1" noProof="0" dirty="0">
              <a:solidFill>
                <a:srgbClr val="002060"/>
              </a:solidFill>
            </a:endParaRPr>
          </a:p>
        </p:txBody>
      </p:sp>
      <p:pic>
        <p:nvPicPr>
          <p:cNvPr id="5" name="Espace réservé du contenu 4">
            <a:extLst>
              <a:ext uri="{FF2B5EF4-FFF2-40B4-BE49-F238E27FC236}">
                <a16:creationId xmlns:a16="http://schemas.microsoft.com/office/drawing/2014/main" id="{B50AD2C2-0409-41DF-8921-55BA8EA65703}"/>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2940" r="2940"/>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pic>
        <p:nvPicPr>
          <p:cNvPr id="6" name="Image 5">
            <a:extLst>
              <a:ext uri="{FF2B5EF4-FFF2-40B4-BE49-F238E27FC236}">
                <a16:creationId xmlns:a16="http://schemas.microsoft.com/office/drawing/2014/main" id="{5A3C3F49-13EE-590C-B042-29310218B4D0}"/>
              </a:ext>
            </a:extLst>
          </p:cNvPr>
          <p:cNvPicPr>
            <a:picLocks noChangeAspect="1"/>
          </p:cNvPicPr>
          <p:nvPr/>
        </p:nvPicPr>
        <p:blipFill>
          <a:blip r:embed="rId5"/>
          <a:stretch>
            <a:fillRect/>
          </a:stretch>
        </p:blipFill>
        <p:spPr>
          <a:xfrm>
            <a:off x="6496505" y="1225918"/>
            <a:ext cx="3048425" cy="3048425"/>
          </a:xfrm>
          <a:prstGeom prst="rect">
            <a:avLst/>
          </a:prstGeom>
        </p:spPr>
      </p:pic>
      <p:pic>
        <p:nvPicPr>
          <p:cNvPr id="8" name="Image 7">
            <a:extLst>
              <a:ext uri="{FF2B5EF4-FFF2-40B4-BE49-F238E27FC236}">
                <a16:creationId xmlns:a16="http://schemas.microsoft.com/office/drawing/2014/main" id="{98220A8F-9E84-DA59-2CD4-127797BF2D4B}"/>
              </a:ext>
            </a:extLst>
          </p:cNvPr>
          <p:cNvPicPr>
            <a:picLocks noChangeAspect="1"/>
          </p:cNvPicPr>
          <p:nvPr/>
        </p:nvPicPr>
        <p:blipFill>
          <a:blip r:embed="rId6"/>
          <a:stretch>
            <a:fillRect/>
          </a:stretch>
        </p:blipFill>
        <p:spPr>
          <a:xfrm>
            <a:off x="9289999" y="4095293"/>
            <a:ext cx="2743583" cy="2857899"/>
          </a:xfrm>
          <a:prstGeom prst="rect">
            <a:avLst/>
          </a:prstGeom>
        </p:spPr>
      </p:pic>
      <p:pic>
        <p:nvPicPr>
          <p:cNvPr id="11" name="Image 10">
            <a:extLst>
              <a:ext uri="{FF2B5EF4-FFF2-40B4-BE49-F238E27FC236}">
                <a16:creationId xmlns:a16="http://schemas.microsoft.com/office/drawing/2014/main" id="{85CF99F3-F0E2-505F-E1F9-790D35E7C92D}"/>
              </a:ext>
            </a:extLst>
          </p:cNvPr>
          <p:cNvPicPr>
            <a:picLocks noChangeAspect="1"/>
          </p:cNvPicPr>
          <p:nvPr/>
        </p:nvPicPr>
        <p:blipFill>
          <a:blip r:embed="rId7"/>
          <a:stretch>
            <a:fillRect/>
          </a:stretch>
        </p:blipFill>
        <p:spPr>
          <a:xfrm>
            <a:off x="621095" y="4835608"/>
            <a:ext cx="5303388" cy="1575274"/>
          </a:xfrm>
          <a:prstGeom prst="rect">
            <a:avLst/>
          </a:prstGeom>
        </p:spPr>
      </p:pic>
    </p:spTree>
    <p:extLst>
      <p:ext uri="{BB962C8B-B14F-4D97-AF65-F5344CB8AC3E}">
        <p14:creationId xmlns:p14="http://schemas.microsoft.com/office/powerpoint/2010/main" val="1909350598"/>
      </p:ext>
    </p:extLst>
  </p:cSld>
  <p:clrMapOvr>
    <a:masterClrMapping/>
  </p:clrMapOvr>
  <p:transition advTm="39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8F4FE50D-5A75-F3E5-1489-DC0D40538350}"/>
              </a:ext>
            </a:extLst>
          </p:cNvPr>
          <p:cNvSpPr>
            <a:spLocks noGrp="1"/>
          </p:cNvSpPr>
          <p:nvPr>
            <p:ph type="title"/>
          </p:nvPr>
        </p:nvSpPr>
        <p:spPr>
          <a:xfrm>
            <a:off x="707413" y="4544704"/>
            <a:ext cx="4792635" cy="1811645"/>
          </a:xfrm>
        </p:spPr>
        <p:txBody>
          <a:bodyPr vert="horz" lIns="91440" tIns="45720" rIns="91440" bIns="45720" rtlCol="0" anchor="ctr">
            <a:normAutofit/>
          </a:bodyPr>
          <a:lstStyle/>
          <a:p>
            <a:r>
              <a:rPr lang="fr-FR" sz="4000" noProof="0" dirty="0">
                <a:solidFill>
                  <a:srgbClr val="002060"/>
                </a:solidFill>
              </a:rPr>
              <a:t>Méthodes de mise en place de la protection type « d »</a:t>
            </a:r>
          </a:p>
        </p:txBody>
      </p:sp>
      <p:pic>
        <p:nvPicPr>
          <p:cNvPr id="5" name="Espace réservé du contenu 4">
            <a:extLst>
              <a:ext uri="{FF2B5EF4-FFF2-40B4-BE49-F238E27FC236}">
                <a16:creationId xmlns:a16="http://schemas.microsoft.com/office/drawing/2014/main" id="{382A24CC-9907-4E9F-83D1-74A75D6E56E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6427" r="6427"/>
          <a:stretch/>
        </p:blipFill>
        <p:spPr>
          <a:xfrm>
            <a:off x="-1" y="10"/>
            <a:ext cx="6096001" cy="4114790"/>
          </a:xfrm>
          <a:prstGeom prst="rect">
            <a:avLst/>
          </a:prstGeom>
        </p:spPr>
      </p:pic>
      <p:sp>
        <p:nvSpPr>
          <p:cNvPr id="4" name="Espace réservé du contenu 3">
            <a:extLst>
              <a:ext uri="{FF2B5EF4-FFF2-40B4-BE49-F238E27FC236}">
                <a16:creationId xmlns:a16="http://schemas.microsoft.com/office/drawing/2014/main" id="{CC584494-0FCB-87C2-0FEE-DB5CB93F261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25928" y="221382"/>
            <a:ext cx="5475572" cy="6134968"/>
          </a:xfrm>
        </p:spPr>
        <p:txBody>
          <a:bodyPr>
            <a:noAutofit/>
          </a:bodyPr>
          <a:lstStyle/>
          <a:p>
            <a:pPr marL="0" indent="0">
              <a:spcBef>
                <a:spcPts val="2500"/>
              </a:spcBef>
              <a:buNone/>
            </a:pPr>
            <a:r>
              <a:rPr lang="fr-FR" sz="1800" b="1" noProof="0" dirty="0">
                <a:solidFill>
                  <a:srgbClr val="002060"/>
                </a:solidFill>
              </a:rPr>
              <a:t>Plots ou bandes de mousse</a:t>
            </a:r>
          </a:p>
          <a:p>
            <a:pPr marL="0" lvl="1" indent="0">
              <a:buNone/>
            </a:pPr>
            <a:r>
              <a:rPr lang="fr-FR" sz="1800" noProof="0" dirty="0">
                <a:solidFill>
                  <a:srgbClr val="002060"/>
                </a:solidFill>
              </a:rPr>
              <a:t>On veillera toujours a ce que la base des plots ou des bandes, soit supérieure à leur épaisseur.</a:t>
            </a:r>
          </a:p>
          <a:p>
            <a:pPr marL="0" lvl="1" indent="0">
              <a:buNone/>
            </a:pPr>
            <a:r>
              <a:rPr lang="fr-FR" sz="1800" noProof="0" dirty="0">
                <a:solidFill>
                  <a:srgbClr val="002060"/>
                </a:solidFill>
              </a:rPr>
              <a:t>On positionnera les produits d’amortissement symétriquement au centre de gravité de l’équipement</a:t>
            </a:r>
          </a:p>
          <a:p>
            <a:pPr marL="0" lvl="1" indent="0">
              <a:buNone/>
            </a:pPr>
            <a:r>
              <a:rPr lang="fr-FR" sz="1800" noProof="0" dirty="0">
                <a:solidFill>
                  <a:srgbClr val="002060"/>
                </a:solidFill>
              </a:rPr>
              <a:t>Il pourrait être nécessaire d’utiliser des plaques de contreplaqué pour répartir la charge sur les plots ou bande. </a:t>
            </a:r>
          </a:p>
          <a:p>
            <a:pPr marL="0" lvl="1" indent="0">
              <a:buNone/>
            </a:pPr>
            <a:r>
              <a:rPr lang="fr-FR" sz="1800" noProof="0" dirty="0">
                <a:solidFill>
                  <a:srgbClr val="002060"/>
                </a:solidFill>
              </a:rPr>
              <a:t>Le calage est crucial pour maintenir la stabilité des produits, réduisant ainsi les risques de dommages pendant le transport.</a:t>
            </a:r>
          </a:p>
          <a:p>
            <a:pPr marL="0" indent="0">
              <a:spcBef>
                <a:spcPts val="2500"/>
              </a:spcBef>
              <a:buNone/>
            </a:pPr>
            <a:r>
              <a:rPr lang="fr-FR" sz="1800" b="1" noProof="0" dirty="0">
                <a:solidFill>
                  <a:srgbClr val="002060"/>
                </a:solidFill>
              </a:rPr>
              <a:t>Accessoires complémentaires</a:t>
            </a:r>
          </a:p>
          <a:p>
            <a:pPr marL="0" lvl="1" indent="0">
              <a:buNone/>
            </a:pPr>
            <a:r>
              <a:rPr lang="fr-FR" sz="1800" noProof="0" dirty="0">
                <a:solidFill>
                  <a:srgbClr val="002060"/>
                </a:solidFill>
              </a:rPr>
              <a:t>Indicateurs de choc et renversement.</a:t>
            </a:r>
          </a:p>
          <a:p>
            <a:pPr marL="0" lvl="1" indent="0">
              <a:buNone/>
            </a:pPr>
            <a:endParaRPr lang="fr-FR" sz="1800" noProof="0" dirty="0">
              <a:solidFill>
                <a:srgbClr val="002060"/>
              </a:solidFill>
            </a:endParaRPr>
          </a:p>
          <a:p>
            <a:pPr marL="0" lvl="1" indent="0">
              <a:buNone/>
            </a:pPr>
            <a:endParaRPr lang="fr-FR" sz="1800" noProof="0" dirty="0">
              <a:solidFill>
                <a:srgbClr val="002060"/>
              </a:solidFill>
            </a:endParaRPr>
          </a:p>
          <a:p>
            <a:pPr marL="0" lvl="1" indent="0">
              <a:buNone/>
            </a:pPr>
            <a:endParaRPr lang="fr-FR" sz="1800" noProof="0" dirty="0">
              <a:solidFill>
                <a:srgbClr val="002060"/>
              </a:solidFill>
            </a:endParaRPr>
          </a:p>
          <a:p>
            <a:pPr marL="0" lvl="1" indent="0">
              <a:buNone/>
            </a:pPr>
            <a:endParaRPr lang="fr-FR" sz="1800" noProof="0" dirty="0">
              <a:solidFill>
                <a:srgbClr val="002060"/>
              </a:solidFill>
            </a:endParaRPr>
          </a:p>
          <a:p>
            <a:pPr marL="0" lvl="1" indent="0">
              <a:buNone/>
            </a:pPr>
            <a:endParaRPr lang="fr-FR" sz="1800" noProof="0" dirty="0">
              <a:solidFill>
                <a:srgbClr val="002060"/>
              </a:solidFill>
            </a:endParaRPr>
          </a:p>
          <a:p>
            <a:pPr marL="0" lvl="1" indent="0">
              <a:buNone/>
            </a:pPr>
            <a:r>
              <a:rPr lang="fr-FR" sz="1800" noProof="0" dirty="0">
                <a:solidFill>
                  <a:srgbClr val="002060"/>
                </a:solidFill>
              </a:rPr>
              <a:t>Enregistreur de chocs</a:t>
            </a:r>
          </a:p>
        </p:txBody>
      </p:sp>
      <p:pic>
        <p:nvPicPr>
          <p:cNvPr id="7" name="Image 6">
            <a:extLst>
              <a:ext uri="{FF2B5EF4-FFF2-40B4-BE49-F238E27FC236}">
                <a16:creationId xmlns:a16="http://schemas.microsoft.com/office/drawing/2014/main" id="{2BCB79D9-4B00-C78B-5C22-14E8505860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02" b="96053" l="9013" r="93991">
                        <a14:foregroundMark x1="39056" y1="22368" x2="39056" y2="22368"/>
                        <a14:foregroundMark x1="37339" y1="22368" x2="37339" y2="22368"/>
                        <a14:foregroundMark x1="36910" y1="18860" x2="36910" y2="18860"/>
                        <a14:foregroundMark x1="43777" y1="17544" x2="43777" y2="17544"/>
                        <a14:foregroundMark x1="50215" y1="17105" x2="50215" y2="17105"/>
                        <a14:foregroundMark x1="52790" y1="17105" x2="52790" y2="17105"/>
                        <a14:foregroundMark x1="56223" y1="21930" x2="56223" y2="21930"/>
                        <a14:foregroundMark x1="60515" y1="21053" x2="60515" y2="21053"/>
                        <a14:foregroundMark x1="63090" y1="20614" x2="63090" y2="20614"/>
                        <a14:foregroundMark x1="63519" y1="18421" x2="63519" y2="18421"/>
                        <a14:foregroundMark x1="66953" y1="21930" x2="66953" y2="21930"/>
                        <a14:foregroundMark x1="69528" y1="20614" x2="69528" y2="20614"/>
                        <a14:foregroundMark x1="63090" y1="5702" x2="63090" y2="5702"/>
                        <a14:foregroundMark x1="27468" y1="69298" x2="27468" y2="69298"/>
                        <a14:foregroundMark x1="26609" y1="93421" x2="26609" y2="93421"/>
                        <a14:foregroundMark x1="42918" y1="69737" x2="42918" y2="69737"/>
                        <a14:foregroundMark x1="42489" y1="68860" x2="42489" y2="68860"/>
                        <a14:foregroundMark x1="39914" y1="68860" x2="39914" y2="68860"/>
                        <a14:foregroundMark x1="31330" y1="69298" x2="31330" y2="69298"/>
                        <a14:foregroundMark x1="33906" y1="71930" x2="33906" y2="71930"/>
                        <a14:foregroundMark x1="45494" y1="73684" x2="45494" y2="73684"/>
                        <a14:foregroundMark x1="45064" y1="77193" x2="45064" y2="77193"/>
                        <a14:foregroundMark x1="40773" y1="82456" x2="40773" y2="82456"/>
                        <a14:foregroundMark x1="40773" y1="86842" x2="40773" y2="86842"/>
                        <a14:foregroundMark x1="39914" y1="96491" x2="39914" y2="96491"/>
                        <a14:foregroundMark x1="53219" y1="96053" x2="53219" y2="96053"/>
                        <a14:foregroundMark x1="51931" y1="96053" x2="51931" y2="96053"/>
                        <a14:foregroundMark x1="56652" y1="79386" x2="56652" y2="79386"/>
                        <a14:foregroundMark x1="41202" y1="75439" x2="41202" y2="75439"/>
                        <a14:foregroundMark x1="58369" y1="76754" x2="58369" y2="76754"/>
                        <a14:foregroundMark x1="60515" y1="76754" x2="60515" y2="76754"/>
                        <a14:foregroundMark x1="69528" y1="79386" x2="69528" y2="79386"/>
                        <a14:foregroundMark x1="74678" y1="78947" x2="74678" y2="78947"/>
                        <a14:foregroundMark x1="72961" y1="71491" x2="72961" y2="71491"/>
                        <a14:foregroundMark x1="68670" y1="69298" x2="68670" y2="69298"/>
                        <a14:foregroundMark x1="61373" y1="68860" x2="61373" y2="68860"/>
                        <a14:foregroundMark x1="63948" y1="72368" x2="63948" y2="72368"/>
                        <a14:foregroundMark x1="78541" y1="76754" x2="78541" y2="76754"/>
                        <a14:foregroundMark x1="74678" y1="75877" x2="74678" y2="75877"/>
                        <a14:foregroundMark x1="73391" y1="75877" x2="73391" y2="75877"/>
                        <a14:foregroundMark x1="71245" y1="75439" x2="71245" y2="75439"/>
                        <a14:foregroundMark x1="70386" y1="76754" x2="70386" y2="76754"/>
                        <a14:foregroundMark x1="80687" y1="92982" x2="80687" y2="92982"/>
                        <a14:foregroundMark x1="82403" y1="92982" x2="82403" y2="92982"/>
                        <a14:foregroundMark x1="93991" y1="80263" x2="93991" y2="80263"/>
                        <a14:foregroundMark x1="51931" y1="83772" x2="51931" y2="83772"/>
                        <a14:foregroundMark x1="52361" y1="82456" x2="52361" y2="82456"/>
                        <a14:foregroundMark x1="50215" y1="21491" x2="50215" y2="21491"/>
                        <a14:foregroundMark x1="34335" y1="21930" x2="34335" y2="21930"/>
                      </a14:backgroundRemoval>
                    </a14:imgEffect>
                  </a14:imgLayer>
                </a14:imgProps>
              </a:ext>
            </a:extLst>
          </a:blip>
          <a:stretch>
            <a:fillRect/>
          </a:stretch>
        </p:blipFill>
        <p:spPr>
          <a:xfrm>
            <a:off x="6634722" y="4114800"/>
            <a:ext cx="1463328" cy="1431925"/>
          </a:xfrm>
          <a:prstGeom prst="rect">
            <a:avLst/>
          </a:prstGeom>
        </p:spPr>
      </p:pic>
      <p:pic>
        <p:nvPicPr>
          <p:cNvPr id="8" name="Image 7">
            <a:extLst>
              <a:ext uri="{FF2B5EF4-FFF2-40B4-BE49-F238E27FC236}">
                <a16:creationId xmlns:a16="http://schemas.microsoft.com/office/drawing/2014/main" id="{526B6856-2D93-DEFB-1A39-30D64C4F298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2188" l="9728" r="88716">
                        <a14:foregroundMark x1="47082" y1="59375" x2="47082" y2="59375"/>
                        <a14:foregroundMark x1="57588" y1="66250" x2="57588" y2="66250"/>
                        <a14:foregroundMark x1="59533" y1="63125" x2="59533" y2="63125"/>
                        <a14:foregroundMark x1="60700" y1="59062" x2="60700" y2="59062"/>
                        <a14:foregroundMark x1="60700" y1="57188" x2="60700" y2="57188"/>
                        <a14:foregroundMark x1="59533" y1="55313" x2="59533" y2="55313"/>
                        <a14:foregroundMark x1="56809" y1="52188" x2="56809" y2="52188"/>
                        <a14:foregroundMark x1="51751" y1="51250" x2="51751" y2="51250"/>
                        <a14:foregroundMark x1="50973" y1="50625" x2="50973" y2="50625"/>
                        <a14:foregroundMark x1="48249" y1="49375" x2="48249" y2="49375"/>
                        <a14:foregroundMark x1="45525" y1="51563" x2="45525" y2="51563"/>
                        <a14:foregroundMark x1="43191" y1="52188" x2="43191" y2="52188"/>
                        <a14:foregroundMark x1="40078" y1="55625" x2="40078" y2="55625"/>
                        <a14:foregroundMark x1="36576" y1="56875" x2="36576" y2="56875"/>
                        <a14:foregroundMark x1="31907" y1="58125" x2="31907" y2="58125"/>
                        <a14:foregroundMark x1="39300" y1="60938" x2="39300" y2="60938"/>
                        <a14:foregroundMark x1="40078" y1="65625" x2="40078" y2="65625"/>
                        <a14:foregroundMark x1="52529" y1="61563" x2="52529" y2="61563"/>
                        <a14:foregroundMark x1="72374" y1="18438" x2="72374" y2="18438"/>
                        <a14:foregroundMark x1="75097" y1="20000" x2="75097" y2="20000"/>
                        <a14:foregroundMark x1="66148" y1="19688" x2="66148" y2="19688"/>
                        <a14:foregroundMark x1="59533" y1="18750" x2="59533" y2="18750"/>
                        <a14:foregroundMark x1="50584" y1="21875" x2="50584" y2="21875"/>
                        <a14:foregroundMark x1="46304" y1="21563" x2="46304" y2="21563"/>
                        <a14:foregroundMark x1="43969" y1="21563" x2="43969" y2="21563"/>
                        <a14:foregroundMark x1="42023" y1="18750" x2="42023" y2="18750"/>
                        <a14:foregroundMark x1="40856" y1="18750" x2="40856" y2="18750"/>
                        <a14:foregroundMark x1="30350" y1="19375" x2="30350" y2="19375"/>
                        <a14:foregroundMark x1="26459" y1="19688" x2="26459" y2="19688"/>
                        <a14:foregroundMark x1="25292" y1="19688" x2="25292" y2="19688"/>
                        <a14:foregroundMark x1="20623" y1="19688" x2="20623" y2="19688"/>
                        <a14:foregroundMark x1="25681" y1="10938" x2="25681" y2="10938"/>
                        <a14:foregroundMark x1="22179" y1="11250" x2="22179" y2="11250"/>
                        <a14:foregroundMark x1="19066" y1="11250" x2="19066" y2="11250"/>
                        <a14:foregroundMark x1="14008" y1="11250" x2="14008" y2="11250"/>
                        <a14:foregroundMark x1="12840" y1="17188" x2="12840" y2="17188"/>
                        <a14:foregroundMark x1="12451" y1="31875" x2="12451" y2="31875"/>
                        <a14:foregroundMark x1="12451" y1="40000" x2="12451" y2="40000"/>
                        <a14:foregroundMark x1="86770" y1="32813" x2="86770" y2="32813"/>
                        <a14:foregroundMark x1="35019" y1="21250" x2="35019" y2="21250"/>
                        <a14:foregroundMark x1="85992" y1="11563" x2="85992" y2="11563"/>
                        <a14:foregroundMark x1="86770" y1="88125" x2="86770" y2="88125"/>
                        <a14:foregroundMark x1="86770" y1="88750" x2="86770" y2="88750"/>
                        <a14:foregroundMark x1="56031" y1="67500" x2="56031" y2="67500"/>
                        <a14:foregroundMark x1="12062" y1="29688" x2="12062" y2="29688"/>
                        <a14:foregroundMark x1="12062" y1="27500" x2="12062" y2="27500"/>
                        <a14:foregroundMark x1="12062" y1="25938" x2="12062" y2="25938"/>
                        <a14:foregroundMark x1="12062" y1="23750" x2="12062" y2="23750"/>
                        <a14:foregroundMark x1="12062" y1="13750" x2="12062" y2="25938"/>
                        <a14:foregroundMark x1="14008" y1="11563" x2="14008" y2="11563"/>
                        <a14:foregroundMark x1="15564" y1="11250" x2="11673" y2="82188"/>
                        <a14:foregroundMark x1="11673" y1="82188" x2="29961" y2="90938"/>
                        <a14:foregroundMark x1="29961" y1="90938" x2="58755" y2="90938"/>
                        <a14:foregroundMark x1="58755" y1="90938" x2="80934" y2="90313"/>
                        <a14:foregroundMark x1="80934" y1="90313" x2="87549" y2="71250"/>
                        <a14:foregroundMark x1="87549" y1="71250" x2="85603" y2="11250"/>
                        <a14:foregroundMark x1="85603" y1="11250" x2="12840" y2="10313"/>
                        <a14:foregroundMark x1="23735" y1="10000" x2="87549" y2="10625"/>
                        <a14:foregroundMark x1="12062" y1="11250" x2="11673" y2="86875"/>
                        <a14:foregroundMark x1="11673" y1="86875" x2="15175" y2="90313"/>
                        <a14:foregroundMark x1="29961" y1="91250" x2="15953" y2="91250"/>
                        <a14:foregroundMark x1="11284" y1="87500" x2="14786" y2="91563"/>
                        <a14:foregroundMark x1="13619" y1="91875" x2="12062" y2="87500"/>
                        <a14:foregroundMark x1="87549" y1="45938" x2="86770" y2="80938"/>
                        <a14:foregroundMark x1="86770" y1="80938" x2="71595" y2="91250"/>
                        <a14:foregroundMark x1="71595" y1="91250" x2="64981" y2="91250"/>
                        <a14:foregroundMark x1="70817" y1="92188" x2="82879" y2="90625"/>
                        <a14:foregroundMark x1="33852" y1="19063" x2="33852" y2="19063"/>
                        <a14:foregroundMark x1="24514" y1="18438" x2="24514" y2="18438"/>
                        <a14:foregroundMark x1="21401" y1="17500" x2="21401" y2="17500"/>
                        <a14:foregroundMark x1="36576" y1="19063" x2="36576" y2="19063"/>
                        <a14:foregroundMark x1="37354" y1="17500" x2="37354" y2="17500"/>
                        <a14:foregroundMark x1="46693" y1="18750" x2="46693" y2="18750"/>
                        <a14:foregroundMark x1="49805" y1="20313" x2="49805" y2="20313"/>
                        <a14:foregroundMark x1="55253" y1="20000" x2="55253" y2="20000"/>
                        <a14:foregroundMark x1="66537" y1="19375" x2="66537" y2="19375"/>
                        <a14:foregroundMark x1="67704" y1="18125" x2="67704" y2="18125"/>
                        <a14:foregroundMark x1="71984" y1="19375" x2="71984" y2="19375"/>
                        <a14:foregroundMark x1="75486" y1="19375" x2="75486" y2="19375"/>
                        <a14:foregroundMark x1="77432" y1="19063" x2="77432" y2="19063"/>
                        <a14:foregroundMark x1="63035" y1="57500" x2="63035" y2="57500"/>
                        <a14:foregroundMark x1="59533" y1="61875" x2="59533" y2="61875"/>
                        <a14:foregroundMark x1="57977" y1="66250" x2="57977" y2="66250"/>
                        <a14:foregroundMark x1="56809" y1="65313" x2="56809" y2="65313"/>
                        <a14:foregroundMark x1="50195" y1="66875" x2="50195" y2="66875"/>
                        <a14:foregroundMark x1="44358" y1="66875" x2="44358" y2="66875"/>
                        <a14:foregroundMark x1="47471" y1="61563" x2="47471" y2="61563"/>
                        <a14:foregroundMark x1="47471" y1="58125" x2="47471" y2="58125"/>
                        <a14:foregroundMark x1="49416" y1="56875" x2="49416" y2="56875"/>
                        <a14:foregroundMark x1="60311" y1="17500" x2="60311" y2="17500"/>
                      </a14:backgroundRemoval>
                    </a14:imgEffect>
                  </a14:imgLayer>
                </a14:imgProps>
              </a:ext>
            </a:extLst>
          </a:blip>
          <a:srcRect l="11089" t="10312" r="12840" b="10000"/>
          <a:stretch/>
        </p:blipFill>
        <p:spPr>
          <a:xfrm>
            <a:off x="8545988" y="4208340"/>
            <a:ext cx="763112" cy="995363"/>
          </a:xfrm>
          <a:prstGeom prst="rect">
            <a:avLst/>
          </a:prstGeom>
        </p:spPr>
      </p:pic>
      <p:pic>
        <p:nvPicPr>
          <p:cNvPr id="9" name="Image 8">
            <a:extLst>
              <a:ext uri="{FF2B5EF4-FFF2-40B4-BE49-F238E27FC236}">
                <a16:creationId xmlns:a16="http://schemas.microsoft.com/office/drawing/2014/main" id="{A6A4284C-66BB-A634-72BF-7D1005AA0CE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01" b="93399" l="4688" r="96973">
                        <a14:foregroundMark x1="52930" y1="86799" x2="52930" y2="86799"/>
                        <a14:foregroundMark x1="69824" y1="77228" x2="69824" y2="77228"/>
                        <a14:foregroundMark x1="68262" y1="15677" x2="68262" y2="15677"/>
                        <a14:foregroundMark x1="83887" y1="78878" x2="83887" y2="78878"/>
                        <a14:foregroundMark x1="34766" y1="85644" x2="34766" y2="85644"/>
                        <a14:foregroundMark x1="34277" y1="85479" x2="34277" y2="85479"/>
                        <a14:foregroundMark x1="34277" y1="87954" x2="34277" y2="87954"/>
                        <a14:foregroundMark x1="34668" y1="88449" x2="34668" y2="88449"/>
                        <a14:foregroundMark x1="34961" y1="88119" x2="34961" y2="88119"/>
                        <a14:foregroundMark x1="33887" y1="84653" x2="33887" y2="84653"/>
                        <a14:foregroundMark x1="33203" y1="84983" x2="33203" y2="84983"/>
                        <a14:foregroundMark x1="32324" y1="85149" x2="32324" y2="85149"/>
                        <a14:foregroundMark x1="32227" y1="85644" x2="32227" y2="85644"/>
                        <a14:foregroundMark x1="35254" y1="86139" x2="35254" y2="86139"/>
                        <a14:foregroundMark x1="36426" y1="85974" x2="36426" y2="85974"/>
                        <a14:foregroundMark x1="33691" y1="86634" x2="33691" y2="86634"/>
                        <a14:foregroundMark x1="33105" y1="86634" x2="33105" y2="86634"/>
                        <a14:foregroundMark x1="32617" y1="86469" x2="32617" y2="86469"/>
                        <a14:foregroundMark x1="32227" y1="86469" x2="32227" y2="86469"/>
                        <a14:foregroundMark x1="32129" y1="86304" x2="32129" y2="86304"/>
                        <a14:foregroundMark x1="31934" y1="86139" x2="31934" y2="86139"/>
                        <a14:foregroundMark x1="35645" y1="86469" x2="36523" y2="86304"/>
                        <a14:foregroundMark x1="33887" y1="86634" x2="35156" y2="87624"/>
                        <a14:foregroundMark x1="40527" y1="84488" x2="45410" y2="85974"/>
                        <a14:foregroundMark x1="45410" y1="85974" x2="40723" y2="84653"/>
                        <a14:foregroundMark x1="43066" y1="87624" x2="43066" y2="87624"/>
                        <a14:foregroundMark x1="43848" y1="88119" x2="43848" y2="88119"/>
                        <a14:foregroundMark x1="42480" y1="88449" x2="42480" y2="88449"/>
                        <a14:foregroundMark x1="42480" y1="87954" x2="42480" y2="87954"/>
                        <a14:foregroundMark x1="42578" y1="88119" x2="42578" y2="88119"/>
                        <a14:foregroundMark x1="50098" y1="87624" x2="50098" y2="87624"/>
                        <a14:foregroundMark x1="50293" y1="90429" x2="50293" y2="90429"/>
                        <a14:foregroundMark x1="51270" y1="90429" x2="51270" y2="90429"/>
                        <a14:foregroundMark x1="53125" y1="90594" x2="53125" y2="90594"/>
                        <a14:foregroundMark x1="53906" y1="90429" x2="53906" y2="90429"/>
                        <a14:foregroundMark x1="52637" y1="92244" x2="52637" y2="92244"/>
                        <a14:foregroundMark x1="52734" y1="93399" x2="52734" y2="93399"/>
                        <a14:foregroundMark x1="52051" y1="93729" x2="52051" y2="93729"/>
                        <a14:foregroundMark x1="51074" y1="93729" x2="51074" y2="93729"/>
                        <a14:foregroundMark x1="50586" y1="93564" x2="50586" y2="93564"/>
                        <a14:foregroundMark x1="50391" y1="93234" x2="50391" y2="93234"/>
                        <a14:foregroundMark x1="50879" y1="92904" x2="50879" y2="92904"/>
                        <a14:foregroundMark x1="50586" y1="93069" x2="50586" y2="93069"/>
                        <a14:foregroundMark x1="50684" y1="92574" x2="50684" y2="92574"/>
                        <a14:foregroundMark x1="48633" y1="85479" x2="48633" y2="85479"/>
                        <a14:foregroundMark x1="47559" y1="85314" x2="47559" y2="85314"/>
                        <a14:foregroundMark x1="4785" y1="47030" x2="4785" y2="47030"/>
                        <a14:foregroundMark x1="4883" y1="46865" x2="4883" y2="46865"/>
                        <a14:foregroundMark x1="4883" y1="46205" x2="4883" y2="46205"/>
                        <a14:foregroundMark x1="5176" y1="41914" x2="5176" y2="41914"/>
                        <a14:foregroundMark x1="6348" y1="37294" x2="6348" y2="37294"/>
                        <a14:foregroundMark x1="7227" y1="31023" x2="7227" y2="31023"/>
                        <a14:foregroundMark x1="5566" y1="11056" x2="8496" y2="69802"/>
                        <a14:foregroundMark x1="8496" y1="69802" x2="6152" y2="78548"/>
                        <a14:foregroundMark x1="6152" y1="78548" x2="49023" y2="82013"/>
                        <a14:foregroundMark x1="49023" y1="82013" x2="91602" y2="77063"/>
                        <a14:foregroundMark x1="91602" y1="77063" x2="97461" y2="72772"/>
                        <a14:foregroundMark x1="97461" y1="72772" x2="98438" y2="57921"/>
                        <a14:foregroundMark x1="98438" y1="57921" x2="96484" y2="39604"/>
                        <a14:foregroundMark x1="96484" y1="39604" x2="96973" y2="17657"/>
                        <a14:foregroundMark x1="96973" y1="17657" x2="95996" y2="14521"/>
                        <a14:foregroundMark x1="95020" y1="13036" x2="49316" y2="11716"/>
                      </a14:backgroundRemoval>
                    </a14:imgEffect>
                  </a14:imgLayer>
                </a14:imgProps>
              </a:ext>
            </a:extLst>
          </a:blip>
          <a:stretch>
            <a:fillRect/>
          </a:stretch>
        </p:blipFill>
        <p:spPr>
          <a:xfrm>
            <a:off x="9561559" y="5329996"/>
            <a:ext cx="2439941" cy="1443949"/>
          </a:xfrm>
          <a:prstGeom prst="rect">
            <a:avLst/>
          </a:prstGeom>
        </p:spPr>
      </p:pic>
    </p:spTree>
    <p:extLst>
      <p:ext uri="{BB962C8B-B14F-4D97-AF65-F5344CB8AC3E}">
        <p14:creationId xmlns:p14="http://schemas.microsoft.com/office/powerpoint/2010/main" val="2428303291"/>
      </p:ext>
    </p:extLst>
  </p:cSld>
  <p:clrMapOvr>
    <a:masterClrMapping/>
  </p:clrMapOvr>
  <p:transition advTm="32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
                                        <p:tgtEl>
                                          <p:spTgt spid="4">
                                            <p:txEl>
                                              <p:pRg st="0" end="0"/>
                                            </p:txEl>
                                          </p:spTgt>
                                        </p:tgtEl>
                                      </p:cBhvr>
                                    </p:animEffect>
                                    <p:anim calcmode="lin" valueType="num">
                                      <p:cBhvr>
                                        <p:cTn id="8" dur="1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
                                        <p:tgtEl>
                                          <p:spTgt spid="4">
                                            <p:txEl>
                                              <p:pRg st="1" end="1"/>
                                            </p:txEl>
                                          </p:spTgt>
                                        </p:tgtEl>
                                      </p:cBhvr>
                                    </p:animEffect>
                                    <p:anim calcmode="lin" valueType="num">
                                      <p:cBhvr>
                                        <p:cTn id="14" dur="1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
                            </p:stCondLst>
                            <p:childTnLst>
                              <p:par>
                                <p:cTn id="17" presetID="42"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
                                        <p:tgtEl>
                                          <p:spTgt spid="4">
                                            <p:txEl>
                                              <p:pRg st="2" end="2"/>
                                            </p:txEl>
                                          </p:spTgt>
                                        </p:tgtEl>
                                      </p:cBhvr>
                                    </p:animEffect>
                                    <p:anim calcmode="lin" valueType="num">
                                      <p:cBhvr>
                                        <p:cTn id="20" dur="1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
                            </p:stCondLst>
                            <p:childTnLst>
                              <p:par>
                                <p:cTn id="23" presetID="42" presetClass="entr" presetSubtype="0"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
                                        <p:tgtEl>
                                          <p:spTgt spid="4">
                                            <p:txEl>
                                              <p:pRg st="3" end="3"/>
                                            </p:txEl>
                                          </p:spTgt>
                                        </p:tgtEl>
                                      </p:cBhvr>
                                    </p:animEffect>
                                    <p:anim calcmode="lin" valueType="num">
                                      <p:cBhvr>
                                        <p:cTn id="26" dur="1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
                            </p:stCondLst>
                            <p:childTnLst>
                              <p:par>
                                <p:cTn id="29" presetID="42" presetClass="entr" presetSubtype="0" fill="hold" grpId="0"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
                                        <p:tgtEl>
                                          <p:spTgt spid="4">
                                            <p:txEl>
                                              <p:pRg st="4" end="4"/>
                                            </p:txEl>
                                          </p:spTgt>
                                        </p:tgtEl>
                                      </p:cBhvr>
                                    </p:animEffect>
                                    <p:anim calcmode="lin" valueType="num">
                                      <p:cBhvr>
                                        <p:cTn id="32" dur="1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
                            </p:stCondLst>
                            <p:childTnLst>
                              <p:par>
                                <p:cTn id="35" presetID="1" presetClass="entr" presetSubtype="0" fill="hold" grpId="0" nodeType="afterEffect">
                                  <p:stCondLst>
                                    <p:cond delay="0"/>
                                  </p:stCondLst>
                                  <p:childTnLst>
                                    <p:set>
                                      <p:cBhvr>
                                        <p:cTn id="36" dur="1" fill="hold">
                                          <p:stCondLst>
                                            <p:cond delay="9"/>
                                          </p:stCondLst>
                                        </p:cTn>
                                        <p:tgtEl>
                                          <p:spTgt spid="4">
                                            <p:txEl>
                                              <p:pRg st="5" end="5"/>
                                            </p:txEl>
                                          </p:spTgt>
                                        </p:tgtEl>
                                        <p:attrNameLst>
                                          <p:attrName>style.visibility</p:attrName>
                                        </p:attrNameLst>
                                      </p:cBhvr>
                                      <p:to>
                                        <p:strVal val="visible"/>
                                      </p:to>
                                    </p:set>
                                  </p:childTnLst>
                                </p:cTn>
                              </p:par>
                            </p:childTnLst>
                          </p:cTn>
                        </p:par>
                        <p:par>
                          <p:cTn id="37" fill="hold">
                            <p:stCondLst>
                              <p:cond delay="60"/>
                            </p:stCondLst>
                            <p:childTnLst>
                              <p:par>
                                <p:cTn id="38" presetID="1" presetClass="entr" presetSubtype="0" fill="hold" grpId="0" nodeType="afterEffect">
                                  <p:stCondLst>
                                    <p:cond delay="0"/>
                                  </p:stCondLst>
                                  <p:childTnLst>
                                    <p:set>
                                      <p:cBhvr>
                                        <p:cTn id="39" dur="1" fill="hold">
                                          <p:stCondLst>
                                            <p:cond delay="9"/>
                                          </p:stCondLst>
                                        </p:cTn>
                                        <p:tgtEl>
                                          <p:spTgt spid="4">
                                            <p:txEl>
                                              <p:pRg st="6" end="6"/>
                                            </p:txEl>
                                          </p:spTgt>
                                        </p:tgtEl>
                                        <p:attrNameLst>
                                          <p:attrName>style.visibility</p:attrName>
                                        </p:attrNameLst>
                                      </p:cBhvr>
                                      <p:to>
                                        <p:strVal val="visible"/>
                                      </p:to>
                                    </p:set>
                                  </p:childTnLst>
                                </p:cTn>
                              </p:par>
                            </p:childTnLst>
                          </p:cTn>
                        </p:par>
                        <p:par>
                          <p:cTn id="40" fill="hold">
                            <p:stCondLst>
                              <p:cond delay="70"/>
                            </p:stCondLst>
                            <p:childTnLst>
                              <p:par>
                                <p:cTn id="41" presetID="1" presetClass="entr" presetSubtype="0" fill="hold" grpId="0" nodeType="afterEffect">
                                  <p:stCondLst>
                                    <p:cond delay="0"/>
                                  </p:stCondLst>
                                  <p:childTnLst>
                                    <p:set>
                                      <p:cBhvr>
                                        <p:cTn id="42" dur="1" fill="hold">
                                          <p:stCondLst>
                                            <p:cond delay="9"/>
                                          </p:stCondLst>
                                        </p:cTn>
                                        <p:tgtEl>
                                          <p:spTgt spid="4">
                                            <p:txEl>
                                              <p:pRg st="12" end="12"/>
                                            </p:txEl>
                                          </p:spTgt>
                                        </p:tgtEl>
                                        <p:attrNameLst>
                                          <p:attrName>style.visibility</p:attrName>
                                        </p:attrNameLst>
                                      </p:cBhvr>
                                      <p:to>
                                        <p:strVal val="visible"/>
                                      </p:to>
                                    </p:set>
                                  </p:childTnLst>
                                </p:cTn>
                              </p:par>
                            </p:childTnLst>
                          </p:cTn>
                        </p:par>
                        <p:par>
                          <p:cTn id="43" fill="hold">
                            <p:stCondLst>
                              <p:cond delay="80"/>
                            </p:stCondLst>
                            <p:childTnLst>
                              <p:par>
                                <p:cTn id="44" presetID="1" presetClass="entr" presetSubtype="0" fill="hold" nodeType="afterEffect">
                                  <p:stCondLst>
                                    <p:cond delay="0"/>
                                  </p:stCondLst>
                                  <p:childTnLst>
                                    <p:set>
                                      <p:cBhvr>
                                        <p:cTn id="45" dur="1" fill="hold">
                                          <p:stCondLst>
                                            <p:cond delay="9"/>
                                          </p:stCondLst>
                                        </p:cTn>
                                        <p:tgtEl>
                                          <p:spTgt spid="7"/>
                                        </p:tgtEl>
                                        <p:attrNameLst>
                                          <p:attrName>style.visibility</p:attrName>
                                        </p:attrNameLst>
                                      </p:cBhvr>
                                      <p:to>
                                        <p:strVal val="visible"/>
                                      </p:to>
                                    </p:set>
                                  </p:childTnLst>
                                </p:cTn>
                              </p:par>
                            </p:childTnLst>
                          </p:cTn>
                        </p:par>
                        <p:par>
                          <p:cTn id="46" fill="hold">
                            <p:stCondLst>
                              <p:cond delay="90"/>
                            </p:stCondLst>
                            <p:childTnLst>
                              <p:par>
                                <p:cTn id="47" presetID="1" presetClass="entr" presetSubtype="0" fill="hold" nodeType="afterEffect">
                                  <p:stCondLst>
                                    <p:cond delay="0"/>
                                  </p:stCondLst>
                                  <p:childTnLst>
                                    <p:set>
                                      <p:cBhvr>
                                        <p:cTn id="48" dur="1" fill="hold">
                                          <p:stCondLst>
                                            <p:cond delay="9"/>
                                          </p:stCondLst>
                                        </p:cTn>
                                        <p:tgtEl>
                                          <p:spTgt spid="8"/>
                                        </p:tgtEl>
                                        <p:attrNameLst>
                                          <p:attrName>style.visibility</p:attrName>
                                        </p:attrNameLst>
                                      </p:cBhvr>
                                      <p:to>
                                        <p:strVal val="visible"/>
                                      </p:to>
                                    </p:set>
                                  </p:childTnLst>
                                </p:cTn>
                              </p:par>
                            </p:childTnLst>
                          </p:cTn>
                        </p:par>
                        <p:par>
                          <p:cTn id="49" fill="hold">
                            <p:stCondLst>
                              <p:cond delay="100"/>
                            </p:stCondLst>
                            <p:childTnLst>
                              <p:par>
                                <p:cTn id="50" presetID="1" presetClass="entr" presetSubtype="0" fill="hold" nodeType="afterEffect">
                                  <p:stCondLst>
                                    <p:cond delay="0"/>
                                  </p:stCondLst>
                                  <p:childTnLst>
                                    <p:set>
                                      <p:cBhvr>
                                        <p:cTn id="51"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6" name="Rectangle 1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8" name="Rectangle 1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Rectangle 19">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2" name="Rectangle 2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4" name="Rectangle 23">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Freeform: Shape 25">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 name="Titre 1">
            <a:extLst>
              <a:ext uri="{FF2B5EF4-FFF2-40B4-BE49-F238E27FC236}">
                <a16:creationId xmlns:a16="http://schemas.microsoft.com/office/drawing/2014/main" id="{A10DC4C4-1A84-B12A-0629-844EF915B13F}"/>
              </a:ext>
            </a:extLst>
          </p:cNvPr>
          <p:cNvSpPr>
            <a:spLocks noGrp="1"/>
          </p:cNvSpPr>
          <p:nvPr>
            <p:ph type="ctrTitle"/>
          </p:nvPr>
        </p:nvSpPr>
        <p:spPr>
          <a:xfrm>
            <a:off x="1801163" y="187426"/>
            <a:ext cx="8147713" cy="3081242"/>
          </a:xfrm>
        </p:spPr>
        <p:txBody>
          <a:bodyPr vert="horz" lIns="91440" tIns="45720" rIns="91440" bIns="45720" rtlCol="0" anchor="ctr">
            <a:normAutofit/>
          </a:bodyPr>
          <a:lstStyle/>
          <a:p>
            <a:r>
              <a:rPr lang="fr-FR" sz="4800" noProof="0" dirty="0">
                <a:solidFill>
                  <a:srgbClr val="FFFFFF"/>
                </a:solidFill>
              </a:rPr>
              <a:t>Conception d'une caisse catégorie 4</a:t>
            </a:r>
          </a:p>
        </p:txBody>
      </p:sp>
      <mc:AlternateContent xmlns:mc="http://schemas.openxmlformats.org/markup-compatibility/2006" xmlns:pslz="http://schemas.microsoft.com/office/powerpoint/2016/slidezoom">
        <mc:Choice Requires="pslz">
          <p:graphicFrame>
            <p:nvGraphicFramePr>
              <p:cNvPr id="4" name="Zoom de diapositive 3">
                <a:extLst>
                  <a:ext uri="{FF2B5EF4-FFF2-40B4-BE49-F238E27FC236}">
                    <a16:creationId xmlns:a16="http://schemas.microsoft.com/office/drawing/2014/main" id="{A4A45BB3-9154-5E32-EBE2-A8BCC696BA57}"/>
                  </a:ext>
                </a:extLst>
              </p:cNvPr>
              <p:cNvGraphicFramePr>
                <a:graphicFrameLocks noChangeAspect="1"/>
              </p:cNvGraphicFramePr>
              <p:nvPr>
                <p:extLst>
                  <p:ext uri="{D42A27DB-BD31-4B8C-83A1-F6EECF244321}">
                    <p14:modId xmlns:p14="http://schemas.microsoft.com/office/powerpoint/2010/main" val="3352304886"/>
                  </p:ext>
                </p:extLst>
              </p:nvPr>
            </p:nvGraphicFramePr>
            <p:xfrm>
              <a:off x="552864" y="3564535"/>
              <a:ext cx="3048000" cy="1714500"/>
            </p:xfrm>
            <a:graphic>
              <a:graphicData uri="http://schemas.microsoft.com/office/powerpoint/2016/slidezoom">
                <pslz:sldZm>
                  <pslz:sldZmObj sldId="2586" cId="1342316919">
                    <pslz:zmPr id="{8693CEBB-CD62-463E-9E51-915C6203FD07}"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Zoom de diapositive 3">
                <a:extLst>
                  <a:ext uri="{FF2B5EF4-FFF2-40B4-BE49-F238E27FC236}">
                    <a16:creationId xmlns:a16="http://schemas.microsoft.com/office/drawing/2014/main" id="{A4A45BB3-9154-5E32-EBE2-A8BCC696BA57}"/>
                  </a:ext>
                </a:extLst>
              </p:cNvPr>
              <p:cNvPicPr>
                <a:picLocks noGrp="1" noRot="1" noChangeAspect="1" noMove="1" noResize="1" noEditPoints="1" noAdjustHandles="1" noChangeArrowheads="1" noChangeShapeType="1"/>
              </p:cNvPicPr>
              <p:nvPr/>
            </p:nvPicPr>
            <p:blipFill>
              <a:blip r:embed="rId4"/>
              <a:stretch>
                <a:fillRect/>
              </a:stretch>
            </p:blipFill>
            <p:spPr>
              <a:xfrm>
                <a:off x="552864" y="3564535"/>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CE0DA6C8-B269-4FF1-0637-0BC83FEEF2FE}"/>
                  </a:ext>
                </a:extLst>
              </p:cNvPr>
              <p:cNvGraphicFramePr>
                <a:graphicFrameLocks noChangeAspect="1"/>
              </p:cNvGraphicFramePr>
              <p:nvPr>
                <p:extLst>
                  <p:ext uri="{D42A27DB-BD31-4B8C-83A1-F6EECF244321}">
                    <p14:modId xmlns:p14="http://schemas.microsoft.com/office/powerpoint/2010/main" val="741309584"/>
                  </p:ext>
                </p:extLst>
              </p:nvPr>
            </p:nvGraphicFramePr>
            <p:xfrm>
              <a:off x="8707914" y="3564535"/>
              <a:ext cx="3048000" cy="1714500"/>
            </p:xfrm>
            <a:graphic>
              <a:graphicData uri="http://schemas.microsoft.com/office/powerpoint/2016/slidezoom">
                <pslz:sldZm>
                  <pslz:sldZmObj sldId="2587" cId="1713307797">
                    <pslz:zmPr id="{E2900CF1-7F9A-49FE-98AF-6A4F24390F88}"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Zoom de diapositive 5">
                <a:extLst>
                  <a:ext uri="{FF2B5EF4-FFF2-40B4-BE49-F238E27FC236}">
                    <a16:creationId xmlns:a16="http://schemas.microsoft.com/office/drawing/2014/main" id="{CE0DA6C8-B269-4FF1-0637-0BC83FEEF2FE}"/>
                  </a:ext>
                </a:extLst>
              </p:cNvPr>
              <p:cNvPicPr>
                <a:picLocks noGrp="1" noRot="1" noChangeAspect="1" noMove="1" noResize="1" noEditPoints="1" noAdjustHandles="1" noChangeArrowheads="1" noChangeShapeType="1"/>
              </p:cNvPicPr>
              <p:nvPr/>
            </p:nvPicPr>
            <p:blipFill>
              <a:blip r:embed="rId6"/>
              <a:stretch>
                <a:fillRect/>
              </a:stretch>
            </p:blipFill>
            <p:spPr>
              <a:xfrm>
                <a:off x="8707914" y="3564535"/>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Zoom de diapositive 7">
                <a:extLst>
                  <a:ext uri="{FF2B5EF4-FFF2-40B4-BE49-F238E27FC236}">
                    <a16:creationId xmlns:a16="http://schemas.microsoft.com/office/drawing/2014/main" id="{4B02F605-887C-A5D0-FB37-3D60F607EFFE}"/>
                  </a:ext>
                </a:extLst>
              </p:cNvPr>
              <p:cNvGraphicFramePr>
                <a:graphicFrameLocks noChangeAspect="1"/>
              </p:cNvGraphicFramePr>
              <p:nvPr>
                <p:extLst>
                  <p:ext uri="{D42A27DB-BD31-4B8C-83A1-F6EECF244321}">
                    <p14:modId xmlns:p14="http://schemas.microsoft.com/office/powerpoint/2010/main" val="3119981637"/>
                  </p:ext>
                </p:extLst>
              </p:nvPr>
            </p:nvGraphicFramePr>
            <p:xfrm>
              <a:off x="4775475" y="3564535"/>
              <a:ext cx="3048000" cy="1714500"/>
            </p:xfrm>
            <a:graphic>
              <a:graphicData uri="http://schemas.microsoft.com/office/powerpoint/2016/slidezoom">
                <pslz:sldZm>
                  <pslz:sldZmObj sldId="2588" cId="3032331012">
                    <pslz:zmPr id="{50917D1F-FFC2-4D05-BA8F-A6085A746AEE}"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Zoom de diapositive 7">
                <a:extLst>
                  <a:ext uri="{FF2B5EF4-FFF2-40B4-BE49-F238E27FC236}">
                    <a16:creationId xmlns:a16="http://schemas.microsoft.com/office/drawing/2014/main" id="{4B02F605-887C-A5D0-FB37-3D60F607EFFE}"/>
                  </a:ext>
                </a:extLst>
              </p:cNvPr>
              <p:cNvPicPr>
                <a:picLocks noGrp="1" noRot="1" noChangeAspect="1" noMove="1" noResize="1" noEditPoints="1" noAdjustHandles="1" noChangeArrowheads="1" noChangeShapeType="1"/>
              </p:cNvPicPr>
              <p:nvPr/>
            </p:nvPicPr>
            <p:blipFill>
              <a:blip r:embed="rId8"/>
              <a:stretch>
                <a:fillRect/>
              </a:stretch>
            </p:blipFill>
            <p:spPr>
              <a:xfrm>
                <a:off x="4775475" y="356453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090956091"/>
      </p:ext>
    </p:extLst>
  </p:cSld>
  <p:clrMapOvr>
    <a:masterClrMapping/>
  </p:clrMapOvr>
  <p:transition advTm="30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F79F9F7A-164A-3AE1-EAA9-BB1EFD3FB06F}"/>
              </a:ext>
            </a:extLst>
          </p:cNvPr>
          <p:cNvSpPr>
            <a:spLocks noGrp="1"/>
          </p:cNvSpPr>
          <p:nvPr>
            <p:ph type="title"/>
          </p:nvPr>
        </p:nvSpPr>
        <p:spPr>
          <a:xfrm>
            <a:off x="110689" y="4191000"/>
            <a:ext cx="5874619" cy="797317"/>
          </a:xfrm>
        </p:spPr>
        <p:txBody>
          <a:bodyPr vert="horz" lIns="91440" tIns="45720" rIns="91440" bIns="45720" rtlCol="0" anchor="ctr">
            <a:normAutofit/>
          </a:bodyPr>
          <a:lstStyle/>
          <a:p>
            <a:r>
              <a:rPr lang="fr-FR" sz="4000" noProof="0" dirty="0">
                <a:solidFill>
                  <a:srgbClr val="002060"/>
                </a:solidFill>
              </a:rPr>
              <a:t>Conception des plateaux </a:t>
            </a:r>
          </a:p>
        </p:txBody>
      </p:sp>
      <p:pic>
        <p:nvPicPr>
          <p:cNvPr id="5" name="Espace réservé du contenu 4">
            <a:extLst>
              <a:ext uri="{FF2B5EF4-FFF2-40B4-BE49-F238E27FC236}">
                <a16:creationId xmlns:a16="http://schemas.microsoft.com/office/drawing/2014/main" id="{4DA7E6A7-A41B-492C-B11D-16AAB7AD3F24}"/>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backgroundRemoval t="6800" b="99600" l="50" r="98750">
                        <a14:foregroundMark x1="24600" y1="9733" x2="24600" y2="9733"/>
                        <a14:foregroundMark x1="22900" y1="9733" x2="22900" y2="9733"/>
                        <a14:foregroundMark x1="17100" y1="44133" x2="17100" y2="44133"/>
                        <a14:foregroundMark x1="17800" y1="24400" x2="17800" y2="24400"/>
                        <a14:foregroundMark x1="18150" y1="16267" x2="18150" y2="16267"/>
                        <a14:foregroundMark x1="18900" y1="7733" x2="18900" y2="7733"/>
                        <a14:foregroundMark x1="88900" y1="55200" x2="88900" y2="55200"/>
                        <a14:foregroundMark x1="87200" y1="82733" x2="87200" y2="82733"/>
                        <a14:foregroundMark x1="95450" y1="73333" x2="95450" y2="73333"/>
                        <a14:foregroundMark x1="98600" y1="63333" x2="98600" y2="63333"/>
                        <a14:foregroundMark x1="98750" y1="58333" x2="98750" y2="58333"/>
                        <a14:foregroundMark x1="3450" y1="59400" x2="3450" y2="59400"/>
                        <a14:foregroundMark x1="650" y1="39800" x2="650" y2="39800"/>
                        <a14:foregroundMark x1="450" y1="35400" x2="450" y2="35400"/>
                        <a14:foregroundMark x1="17650" y1="15200" x2="17650" y2="15200"/>
                        <a14:foregroundMark x1="17650" y1="16267" x2="17650" y2="16267"/>
                        <a14:foregroundMark x1="18050" y1="14600" x2="18050" y2="14600"/>
                        <a14:foregroundMark x1="17950" y1="11333" x2="16650" y2="56933"/>
                        <a14:foregroundMark x1="16650" y1="56933" x2="2350" y2="57267"/>
                        <a14:foregroundMark x1="81950" y1="18133" x2="23450" y2="7000"/>
                        <a14:foregroundMark x1="23450" y1="7000" x2="18650" y2="8933"/>
                        <a14:foregroundMark x1="18650" y1="8000" x2="17750" y2="26267"/>
                        <a14:foregroundMark x1="18200" y1="10000" x2="18200" y2="10000"/>
                        <a14:foregroundMark x1="18200" y1="10333" x2="18200" y2="10333"/>
                        <a14:foregroundMark x1="18200" y1="10800" x2="18200" y2="10800"/>
                        <a14:foregroundMark x1="18200" y1="10733" x2="18200" y2="10733"/>
                        <a14:foregroundMark x1="18050" y1="10733" x2="19050" y2="6800"/>
                        <a14:foregroundMark x1="9850" y1="57200" x2="2750" y2="56867"/>
                        <a14:foregroundMark x1="15100" y1="56467" x2="1900" y2="56333"/>
                        <a14:foregroundMark x1="16000" y1="55400" x2="2350" y2="55333"/>
                        <a14:foregroundMark x1="31250" y1="79133" x2="31250" y2="79133"/>
                        <a14:foregroundMark x1="9900" y1="78133" x2="9900" y2="78133"/>
                        <a14:foregroundMark x1="5300" y1="78867" x2="41850" y2="81533"/>
                        <a14:foregroundMark x1="41850" y1="81533" x2="67100" y2="81133"/>
                        <a14:foregroundMark x1="67100" y1="81133" x2="95800" y2="81133"/>
                        <a14:foregroundMark x1="2900" y1="76067" x2="2900" y2="76067"/>
                        <a14:foregroundMark x1="250" y1="74667" x2="36650" y2="75867"/>
                        <a14:foregroundMark x1="36650" y1="75867" x2="88150" y2="73933"/>
                        <a14:foregroundMark x1="88150" y1="73933" x2="96450" y2="74067"/>
                        <a14:foregroundMark x1="96450" y1="74067" x2="99600" y2="87133"/>
                        <a14:foregroundMark x1="99600" y1="87133" x2="79200" y2="92467"/>
                        <a14:foregroundMark x1="79200" y1="92467" x2="64000" y2="87867"/>
                        <a14:foregroundMark x1="64000" y1="87867" x2="36700" y2="95200"/>
                        <a14:foregroundMark x1="36700" y1="95200" x2="4200" y2="94467"/>
                        <a14:foregroundMark x1="4200" y1="94467" x2="50" y2="83867"/>
                        <a14:foregroundMark x1="50" y1="83867" x2="400" y2="74667"/>
                        <a14:foregroundMark x1="25850" y1="87600" x2="25850" y2="87600"/>
                        <a14:foregroundMark x1="150" y1="77800" x2="12950" y2="77733"/>
                        <a14:foregroundMark x1="12950" y1="77733" x2="76350" y2="83467"/>
                        <a14:foregroundMark x1="76350" y1="83467" x2="86750" y2="83133"/>
                        <a14:foregroundMark x1="86750" y1="83133" x2="97800" y2="86200"/>
                        <a14:foregroundMark x1="97800" y1="86200" x2="96000" y2="99067"/>
                        <a14:foregroundMark x1="96000" y1="99067" x2="57950" y2="96067"/>
                        <a14:foregroundMark x1="57950" y1="96067" x2="48200" y2="99467"/>
                        <a14:foregroundMark x1="48200" y1="99467" x2="3200" y2="99600"/>
                        <a14:foregroundMark x1="3200" y1="99600" x2="50" y2="82600"/>
                        <a14:foregroundMark x1="50" y1="82600" x2="150" y2="77933"/>
                        <a14:backgroundMark x1="12100" y1="22200" x2="12100" y2="22200"/>
                        <a14:backgroundMark x1="10400" y1="33867" x2="10400" y2="33867"/>
                        <a14:backgroundMark x1="9150" y1="42800" x2="9150" y2="42800"/>
                        <a14:backgroundMark x1="9150" y1="50000" x2="9150" y2="50000"/>
                        <a14:backgroundMark x1="91650" y1="19733" x2="91650" y2="19733"/>
                        <a14:backgroundMark x1="89400" y1="29733" x2="89400" y2="29733"/>
                        <a14:backgroundMark x1="94800" y1="46400" x2="94800" y2="46400"/>
                      </a14:backgroundRemoval>
                    </a14:imgEffect>
                  </a14:imgLayer>
                </a14:imgProps>
              </a:ext>
              <a:ext uri="{28A0092B-C50C-407E-A947-70E740481C1C}">
                <a14:useLocalDpi xmlns:a14="http://schemas.microsoft.com/office/drawing/2010/main" val="0"/>
              </a:ext>
            </a:extLst>
          </a:blip>
          <a:srcRect t="5000" b="5000"/>
          <a:stretch/>
        </p:blipFill>
        <p:spPr>
          <a:xfrm>
            <a:off x="-1" y="10"/>
            <a:ext cx="6096001" cy="4114790"/>
          </a:xfrm>
          <a:prstGeom prst="rect">
            <a:avLst/>
          </a:prstGeom>
        </p:spPr>
      </p:pic>
      <p:sp>
        <p:nvSpPr>
          <p:cNvPr id="4" name="Espace réservé du contenu 3">
            <a:extLst>
              <a:ext uri="{FF2B5EF4-FFF2-40B4-BE49-F238E27FC236}">
                <a16:creationId xmlns:a16="http://schemas.microsoft.com/office/drawing/2014/main" id="{6DDB5D29-A7B5-78C2-3451-15AD0D67596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35770" y="240633"/>
            <a:ext cx="5144750" cy="4543124"/>
          </a:xfrm>
        </p:spPr>
        <p:txBody>
          <a:bodyPr>
            <a:normAutofit/>
          </a:bodyPr>
          <a:lstStyle/>
          <a:p>
            <a:pPr marL="0" indent="0" algn="l" rtl="0" eaLnBrk="1" latinLnBrk="0" hangingPunct="1">
              <a:lnSpc>
                <a:spcPct val="90000"/>
              </a:lnSpc>
              <a:spcBef>
                <a:spcPts val="500"/>
              </a:spcBef>
              <a:buNone/>
            </a:pPr>
            <a:r>
              <a:rPr lang="fr-FR" sz="1400" b="1" noProof="0" dirty="0">
                <a:solidFill>
                  <a:srgbClr val="002060"/>
                </a:solidFill>
                <a:effectLst/>
                <a:latin typeface="Aptos" panose="020B0004020202020204" pitchFamily="34" charset="0"/>
              </a:rPr>
              <a:t>Les Plateaux</a:t>
            </a:r>
            <a:endParaRPr lang="fr-FR" sz="14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400" i="1" noProof="0" dirty="0">
                <a:solidFill>
                  <a:srgbClr val="002060"/>
                </a:solidFill>
                <a:effectLst/>
                <a:latin typeface="Aptos" panose="020B0004020202020204" pitchFamily="34" charset="0"/>
              </a:rPr>
              <a:t>Les plateaux simples</a:t>
            </a:r>
            <a:r>
              <a:rPr lang="fr-FR" sz="1400" noProof="0" dirty="0">
                <a:solidFill>
                  <a:srgbClr val="002060"/>
                </a:solidFill>
                <a:effectLst/>
                <a:latin typeface="Aptos" panose="020B0004020202020204" pitchFamily="34" charset="0"/>
              </a:rPr>
              <a:t> en CP ou en bois découpé (Plateau de caisse BA),</a:t>
            </a:r>
          </a:p>
          <a:p>
            <a:pPr marL="0" indent="0" algn="l" rtl="0" eaLnBrk="1" latinLnBrk="0" hangingPunct="1">
              <a:lnSpc>
                <a:spcPct val="90000"/>
              </a:lnSpc>
              <a:spcBef>
                <a:spcPts val="500"/>
              </a:spcBef>
              <a:buNone/>
            </a:pPr>
            <a:r>
              <a:rPr lang="fr-FR" sz="1400" i="1" noProof="0" dirty="0">
                <a:solidFill>
                  <a:srgbClr val="002060"/>
                </a:solidFill>
                <a:effectLst/>
                <a:latin typeface="Aptos" panose="020B0004020202020204" pitchFamily="34" charset="0"/>
              </a:rPr>
              <a:t>Les plateaux à structure plate</a:t>
            </a:r>
            <a:r>
              <a:rPr lang="fr-FR" sz="1400" noProof="0" dirty="0">
                <a:solidFill>
                  <a:srgbClr val="002060"/>
                </a:solidFill>
                <a:effectLst/>
                <a:latin typeface="Aptos" panose="020B0004020202020204" pitchFamily="34" charset="0"/>
              </a:rPr>
              <a:t> conçus pour réduire la hauteur si nécessaire, avec ou sans entretoises,</a:t>
            </a:r>
          </a:p>
          <a:p>
            <a:pPr marL="0" indent="0" algn="l" rtl="0" eaLnBrk="1" latinLnBrk="0" hangingPunct="1">
              <a:lnSpc>
                <a:spcPct val="90000"/>
              </a:lnSpc>
              <a:spcBef>
                <a:spcPts val="500"/>
              </a:spcBef>
              <a:buNone/>
            </a:pPr>
            <a:r>
              <a:rPr lang="fr-FR" sz="1400" i="1" noProof="0" dirty="0">
                <a:solidFill>
                  <a:srgbClr val="002060"/>
                </a:solidFill>
                <a:effectLst/>
                <a:latin typeface="Aptos" panose="020B0004020202020204" pitchFamily="34" charset="0"/>
              </a:rPr>
              <a:t>Les plateaux à structure sur chant</a:t>
            </a:r>
            <a:r>
              <a:rPr lang="fr-FR" sz="1400" noProof="0" dirty="0">
                <a:solidFill>
                  <a:srgbClr val="002060"/>
                </a:solidFill>
                <a:effectLst/>
                <a:latin typeface="Aptos" panose="020B0004020202020204" pitchFamily="34" charset="0"/>
              </a:rPr>
              <a:t> avec ou sans entretoises (pour les charges dépassant 5000 Kg, l'utilisation d'entretoises de remplissage est obligatoire, et les deux entretoises de bout doivent être réalisées en une seule pièce).</a:t>
            </a:r>
          </a:p>
          <a:p>
            <a:pPr marL="0" indent="0" algn="l" rtl="0" eaLnBrk="1" latinLnBrk="0" hangingPunct="1">
              <a:lnSpc>
                <a:spcPct val="90000"/>
              </a:lnSpc>
              <a:spcBef>
                <a:spcPts val="500"/>
              </a:spcBef>
              <a:buNone/>
            </a:pPr>
            <a:r>
              <a:rPr lang="fr-FR" sz="1400" i="1" noProof="0" dirty="0">
                <a:solidFill>
                  <a:srgbClr val="002060"/>
                </a:solidFill>
                <a:effectLst/>
                <a:latin typeface="Aptos" panose="020B0004020202020204" pitchFamily="34" charset="0"/>
              </a:rPr>
              <a:t>Les plateaux avec chemin (ou skis) en longueur</a:t>
            </a:r>
            <a:r>
              <a:rPr lang="fr-FR" sz="1400" noProof="0" dirty="0">
                <a:solidFill>
                  <a:srgbClr val="002060"/>
                </a:solidFill>
                <a:effectLst/>
                <a:latin typeface="Aptos" panose="020B0004020202020204" pitchFamily="34" charset="0"/>
              </a:rPr>
              <a:t>, souvent élaborés pour faciliter les chargements en conteneur.</a:t>
            </a:r>
          </a:p>
          <a:p>
            <a:pPr marL="0" indent="0" algn="l" rtl="0" eaLnBrk="1" latinLnBrk="0" hangingPunct="1">
              <a:lnSpc>
                <a:spcPct val="90000"/>
              </a:lnSpc>
              <a:spcBef>
                <a:spcPts val="500"/>
              </a:spcBef>
              <a:buNone/>
            </a:pPr>
            <a:r>
              <a:rPr lang="fr-FR" sz="1400" b="1" noProof="0" dirty="0">
                <a:solidFill>
                  <a:srgbClr val="002060"/>
                </a:solidFill>
                <a:effectLst/>
                <a:latin typeface="Aptos" panose="020B0004020202020204" pitchFamily="34" charset="0"/>
              </a:rPr>
              <a:t>Dispositifs de préhension</a:t>
            </a:r>
            <a:endParaRPr lang="fr-FR" sz="14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400" noProof="0" dirty="0">
                <a:solidFill>
                  <a:srgbClr val="002060"/>
                </a:solidFill>
                <a:effectLst/>
                <a:latin typeface="Aptos" panose="020B0004020202020204" pitchFamily="34" charset="0"/>
              </a:rPr>
              <a:t>Ces dispositifs ne doivent pas comporter plus de 2 éléments empilés. Des cales de réhausse seront positionnées sur ces dispositifs</a:t>
            </a:r>
            <a:r>
              <a:rPr lang="fr-FR" sz="1400" noProof="0" dirty="0">
                <a:solidFill>
                  <a:srgbClr val="002060"/>
                </a:solidFill>
                <a:latin typeface="Aptos" panose="020B0004020202020204" pitchFamily="34" charset="0"/>
              </a:rPr>
              <a:t> de préhension, afin d’ </a:t>
            </a:r>
            <a:r>
              <a:rPr lang="fr-FR" sz="1400" noProof="0" dirty="0" err="1">
                <a:solidFill>
                  <a:srgbClr val="002060"/>
                </a:solidFill>
                <a:latin typeface="Aptos" panose="020B0004020202020204" pitchFamily="34" charset="0"/>
              </a:rPr>
              <a:t>eviter</a:t>
            </a:r>
            <a:r>
              <a:rPr lang="fr-FR" sz="1400" noProof="0" dirty="0">
                <a:solidFill>
                  <a:srgbClr val="002060"/>
                </a:solidFill>
                <a:latin typeface="Aptos" panose="020B0004020202020204" pitchFamily="34" charset="0"/>
              </a:rPr>
              <a:t> l’arrachement des panneaux latéraux lors des manutentions</a:t>
            </a:r>
            <a:endParaRPr lang="fr-FR" sz="14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br>
              <a:rPr lang="fr-FR" sz="1400" noProof="0" dirty="0">
                <a:solidFill>
                  <a:srgbClr val="002060"/>
                </a:solidFill>
                <a:effectLst/>
                <a:latin typeface="Aptos" panose="020B0004020202020204" pitchFamily="34" charset="0"/>
              </a:rPr>
            </a:br>
            <a:r>
              <a:rPr lang="fr-FR" sz="1400" b="1" noProof="0" dirty="0">
                <a:solidFill>
                  <a:srgbClr val="002060"/>
                </a:solidFill>
                <a:effectLst/>
                <a:latin typeface="Aptos" panose="020B0004020202020204" pitchFamily="34" charset="0"/>
              </a:rPr>
              <a:t>Sections requises</a:t>
            </a:r>
            <a:endParaRPr lang="fr-FR" sz="1400" noProof="0" dirty="0">
              <a:solidFill>
                <a:srgbClr val="002060"/>
              </a:solidFill>
              <a:effectLst/>
              <a:latin typeface="Aptos" panose="020B0004020202020204" pitchFamily="34" charset="0"/>
            </a:endParaRPr>
          </a:p>
          <a:p>
            <a:pPr marL="0" indent="0" algn="l" rtl="0" eaLnBrk="1" latinLnBrk="0" hangingPunct="1">
              <a:lnSpc>
                <a:spcPct val="90000"/>
              </a:lnSpc>
              <a:spcBef>
                <a:spcPts val="500"/>
              </a:spcBef>
              <a:buNone/>
            </a:pPr>
            <a:r>
              <a:rPr lang="fr-FR" sz="1400" noProof="0" dirty="0">
                <a:solidFill>
                  <a:srgbClr val="002060"/>
                </a:solidFill>
                <a:effectLst/>
                <a:latin typeface="Aptos" panose="020B0004020202020204" pitchFamily="34" charset="0"/>
              </a:rPr>
              <a:t>Ces sections sont fournies à titre indicatif et n'exemptent en rien de la nécessité d'une étude par l'emballeur.</a:t>
            </a:r>
            <a:endParaRPr lang="fr-FR" sz="1400" noProof="0" dirty="0">
              <a:solidFill>
                <a:srgbClr val="002060"/>
              </a:solidFill>
            </a:endParaRPr>
          </a:p>
        </p:txBody>
      </p:sp>
    </p:spTree>
    <p:extLst>
      <p:ext uri="{BB962C8B-B14F-4D97-AF65-F5344CB8AC3E}">
        <p14:creationId xmlns:p14="http://schemas.microsoft.com/office/powerpoint/2010/main" val="1342316919"/>
      </p:ext>
    </p:extLst>
  </p:cSld>
  <p:clrMapOvr>
    <a:masterClrMapping/>
  </p:clrMapOvr>
  <p:transition advTm="25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EBA28B-86D9-A293-9062-FD4A5F1B28EC}"/>
            </a:ext>
          </a:extLst>
        </p:cNvPr>
        <p:cNvGrpSpPr/>
        <p:nvPr/>
      </p:nvGrpSpPr>
      <p:grpSpPr>
        <a:xfrm>
          <a:off x="0" y="0"/>
          <a:ext cx="0" cy="0"/>
          <a:chOff x="0" y="0"/>
          <a:chExt cx="0" cy="0"/>
        </a:xfrm>
      </p:grpSpPr>
      <p:sp useBgFill="1">
        <p:nvSpPr>
          <p:cNvPr id="198" name="Rectangle 19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0" name="Rectangle 19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2" name="Rectangle 20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4" name="Rectangle 20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6" name="Freeform: Shape 20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 name="Titre 1">
            <a:extLst>
              <a:ext uri="{FF2B5EF4-FFF2-40B4-BE49-F238E27FC236}">
                <a16:creationId xmlns:a16="http://schemas.microsoft.com/office/drawing/2014/main" id="{2D6C4255-224E-5993-FB0F-E139E5B22740}"/>
              </a:ext>
            </a:extLst>
          </p:cNvPr>
          <p:cNvSpPr>
            <a:spLocks noGrp="1"/>
          </p:cNvSpPr>
          <p:nvPr>
            <p:ph type="ctrTitle"/>
          </p:nvPr>
        </p:nvSpPr>
        <p:spPr>
          <a:xfrm>
            <a:off x="660041" y="2767106"/>
            <a:ext cx="2880828" cy="3071906"/>
          </a:xfrm>
        </p:spPr>
        <p:txBody>
          <a:bodyPr vert="horz" lIns="91440" tIns="45720" rIns="91440" bIns="45720" rtlCol="0" anchor="t">
            <a:normAutofit/>
          </a:bodyPr>
          <a:lstStyle/>
          <a:p>
            <a:pPr algn="l"/>
            <a:r>
              <a:rPr lang="fr-FR" sz="4000" kern="1200" noProof="0" dirty="0">
                <a:solidFill>
                  <a:srgbClr val="FFFFFF"/>
                </a:solidFill>
                <a:latin typeface="+mj-lt"/>
                <a:ea typeface="+mj-ea"/>
                <a:cs typeface="+mj-cs"/>
                <a:hlinkClick r:id="rId3" action="ppaction://hlinksldjump"/>
              </a:rPr>
              <a:t>Les </a:t>
            </a:r>
            <a:r>
              <a:rPr lang="fr-FR" sz="4000" noProof="0" dirty="0">
                <a:solidFill>
                  <a:srgbClr val="FFFFFF"/>
                </a:solidFill>
                <a:hlinkClick r:id="rId3" action="ppaction://hlinksldjump"/>
              </a:rPr>
              <a:t>p</a:t>
            </a:r>
            <a:r>
              <a:rPr lang="fr-FR" sz="4000" kern="1200" noProof="0" dirty="0">
                <a:solidFill>
                  <a:srgbClr val="FFFFFF"/>
                </a:solidFill>
                <a:latin typeface="+mj-lt"/>
                <a:ea typeface="+mj-ea"/>
                <a:cs typeface="+mj-cs"/>
                <a:hlinkClick r:id="rId3" action="ppaction://hlinksldjump"/>
              </a:rPr>
              <a:t>lateaux</a:t>
            </a:r>
          </a:p>
        </p:txBody>
      </p:sp>
      <p:pic>
        <p:nvPicPr>
          <p:cNvPr id="188" name="Image 187">
            <a:extLst>
              <a:ext uri="{FF2B5EF4-FFF2-40B4-BE49-F238E27FC236}">
                <a16:creationId xmlns:a16="http://schemas.microsoft.com/office/drawing/2014/main" id="{25E25986-E6D2-5672-3F63-86965930A39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6494" l="437" r="90989">
                        <a14:foregroundMark x1="91076" y1="26234" x2="91076" y2="26234"/>
                        <a14:foregroundMark x1="50219" y1="87922" x2="50219" y2="87922"/>
                        <a14:foregroundMark x1="58180" y1="87143" x2="58180" y2="87143"/>
                        <a14:foregroundMark x1="57743" y1="92338" x2="57743" y2="92338"/>
                        <a14:foregroundMark x1="48906" y1="96623" x2="48906" y2="96623"/>
                        <a14:foregroundMark x1="3675" y1="94935" x2="3675" y2="94935"/>
                        <a14:foregroundMark x1="437" y1="88831" x2="437" y2="88831"/>
                        <a14:foregroundMark x1="29484" y1="41558" x2="29484" y2="41558"/>
                      </a14:backgroundRemoval>
                    </a14:imgEffect>
                  </a14:imgLayer>
                </a14:imgProps>
              </a:ext>
            </a:extLst>
          </a:blip>
          <a:stretch>
            <a:fillRect/>
          </a:stretch>
        </p:blipFill>
        <p:spPr>
          <a:xfrm>
            <a:off x="4459909" y="104560"/>
            <a:ext cx="3012580" cy="1555217"/>
          </a:xfrm>
          <a:prstGeom prst="rect">
            <a:avLst/>
          </a:prstGeom>
        </p:spPr>
      </p:pic>
      <p:pic>
        <p:nvPicPr>
          <p:cNvPr id="189" name="Image 188">
            <a:extLst>
              <a:ext uri="{FF2B5EF4-FFF2-40B4-BE49-F238E27FC236}">
                <a16:creationId xmlns:a16="http://schemas.microsoft.com/office/drawing/2014/main" id="{E18E715C-3EF9-6933-2108-58F2258C0509}"/>
              </a:ext>
            </a:extLst>
          </p:cNvPr>
          <p:cNvPicPr>
            <a:picLocks noChangeAspect="1"/>
          </p:cNvPicPr>
          <p:nvPr/>
        </p:nvPicPr>
        <p:blipFill>
          <a:blip r:embed="rId6"/>
          <a:stretch>
            <a:fillRect/>
          </a:stretch>
        </p:blipFill>
        <p:spPr>
          <a:xfrm>
            <a:off x="7788558" y="344909"/>
            <a:ext cx="4228507" cy="1433888"/>
          </a:xfrm>
          <a:prstGeom prst="rect">
            <a:avLst/>
          </a:prstGeom>
        </p:spPr>
      </p:pic>
      <p:pic>
        <p:nvPicPr>
          <p:cNvPr id="197" name="Image 196">
            <a:extLst>
              <a:ext uri="{FF2B5EF4-FFF2-40B4-BE49-F238E27FC236}">
                <a16:creationId xmlns:a16="http://schemas.microsoft.com/office/drawing/2014/main" id="{9ED8413A-DEE9-F1F5-F7EF-BE317132B0A5}"/>
              </a:ext>
            </a:extLst>
          </p:cNvPr>
          <p:cNvPicPr>
            <a:picLocks noChangeAspect="1"/>
          </p:cNvPicPr>
          <p:nvPr/>
        </p:nvPicPr>
        <p:blipFill>
          <a:blip r:embed="rId7"/>
          <a:stretch>
            <a:fillRect/>
          </a:stretch>
        </p:blipFill>
        <p:spPr>
          <a:xfrm>
            <a:off x="4417175" y="2731249"/>
            <a:ext cx="6282959" cy="3130795"/>
          </a:xfrm>
          <a:prstGeom prst="rect">
            <a:avLst/>
          </a:prstGeom>
        </p:spPr>
      </p:pic>
      <p:sp>
        <p:nvSpPr>
          <p:cNvPr id="3" name="ZoneTexte 2">
            <a:extLst>
              <a:ext uri="{FF2B5EF4-FFF2-40B4-BE49-F238E27FC236}">
                <a16:creationId xmlns:a16="http://schemas.microsoft.com/office/drawing/2014/main" id="{42739D63-797F-C095-25B6-1106F32C1F1D}"/>
              </a:ext>
            </a:extLst>
          </p:cNvPr>
          <p:cNvSpPr txBox="1"/>
          <p:nvPr/>
        </p:nvSpPr>
        <p:spPr>
          <a:xfrm>
            <a:off x="4459909" y="2016683"/>
            <a:ext cx="1901415" cy="369332"/>
          </a:xfrm>
          <a:prstGeom prst="rect">
            <a:avLst/>
          </a:prstGeom>
          <a:noFill/>
        </p:spPr>
        <p:txBody>
          <a:bodyPr wrap="square" rtlCol="0">
            <a:spAutoFit/>
          </a:bodyPr>
          <a:lstStyle/>
          <a:p>
            <a:r>
              <a:rPr lang="fr-FR" noProof="0" dirty="0">
                <a:solidFill>
                  <a:srgbClr val="002060"/>
                </a:solidFill>
              </a:rPr>
              <a:t>Plateau Simple</a:t>
            </a:r>
          </a:p>
        </p:txBody>
      </p:sp>
      <p:sp>
        <p:nvSpPr>
          <p:cNvPr id="4" name="ZoneTexte 3">
            <a:extLst>
              <a:ext uri="{FF2B5EF4-FFF2-40B4-BE49-F238E27FC236}">
                <a16:creationId xmlns:a16="http://schemas.microsoft.com/office/drawing/2014/main" id="{E1B01DC6-2018-42C7-DD57-9AC71ED7B179}"/>
              </a:ext>
            </a:extLst>
          </p:cNvPr>
          <p:cNvSpPr txBox="1"/>
          <p:nvPr/>
        </p:nvSpPr>
        <p:spPr>
          <a:xfrm>
            <a:off x="7615391" y="2016683"/>
            <a:ext cx="3742419" cy="369332"/>
          </a:xfrm>
          <a:prstGeom prst="rect">
            <a:avLst/>
          </a:prstGeom>
          <a:noFill/>
        </p:spPr>
        <p:txBody>
          <a:bodyPr wrap="square" rtlCol="0">
            <a:spAutoFit/>
          </a:bodyPr>
          <a:lstStyle/>
          <a:p>
            <a:r>
              <a:rPr lang="fr-FR" noProof="0" dirty="0">
                <a:solidFill>
                  <a:srgbClr val="002060"/>
                </a:solidFill>
              </a:rPr>
              <a:t>Plateau structure à plat</a:t>
            </a:r>
          </a:p>
        </p:txBody>
      </p:sp>
      <p:sp>
        <p:nvSpPr>
          <p:cNvPr id="5" name="ZoneTexte 4">
            <a:extLst>
              <a:ext uri="{FF2B5EF4-FFF2-40B4-BE49-F238E27FC236}">
                <a16:creationId xmlns:a16="http://schemas.microsoft.com/office/drawing/2014/main" id="{2A15C35D-6EC1-512E-DACA-048EB39A2872}"/>
              </a:ext>
            </a:extLst>
          </p:cNvPr>
          <p:cNvSpPr txBox="1"/>
          <p:nvPr/>
        </p:nvSpPr>
        <p:spPr>
          <a:xfrm>
            <a:off x="6296710" y="2511317"/>
            <a:ext cx="3742419" cy="369332"/>
          </a:xfrm>
          <a:prstGeom prst="rect">
            <a:avLst/>
          </a:prstGeom>
          <a:noFill/>
        </p:spPr>
        <p:txBody>
          <a:bodyPr wrap="square" rtlCol="0">
            <a:spAutoFit/>
          </a:bodyPr>
          <a:lstStyle/>
          <a:p>
            <a:r>
              <a:rPr lang="fr-FR" noProof="0" dirty="0">
                <a:solidFill>
                  <a:srgbClr val="002060"/>
                </a:solidFill>
              </a:rPr>
              <a:t>Plateau structure à chant entretoisé</a:t>
            </a:r>
          </a:p>
        </p:txBody>
      </p:sp>
      <p:sp>
        <p:nvSpPr>
          <p:cNvPr id="6" name="Ellipse 5">
            <a:extLst>
              <a:ext uri="{FF2B5EF4-FFF2-40B4-BE49-F238E27FC236}">
                <a16:creationId xmlns:a16="http://schemas.microsoft.com/office/drawing/2014/main" id="{E0BF340C-2BDF-9D4F-4831-A6DC57A598BF}"/>
              </a:ext>
            </a:extLst>
          </p:cNvPr>
          <p:cNvSpPr/>
          <p:nvPr/>
        </p:nvSpPr>
        <p:spPr>
          <a:xfrm>
            <a:off x="9485283" y="5349691"/>
            <a:ext cx="369332" cy="36933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noProof="0" dirty="0"/>
              <a:t>1</a:t>
            </a:r>
          </a:p>
        </p:txBody>
      </p:sp>
      <p:sp>
        <p:nvSpPr>
          <p:cNvPr id="7" name="Ellipse 6">
            <a:extLst>
              <a:ext uri="{FF2B5EF4-FFF2-40B4-BE49-F238E27FC236}">
                <a16:creationId xmlns:a16="http://schemas.microsoft.com/office/drawing/2014/main" id="{EA860DD3-E721-394B-5AB2-276CDA281547}"/>
              </a:ext>
            </a:extLst>
          </p:cNvPr>
          <p:cNvSpPr/>
          <p:nvPr/>
        </p:nvSpPr>
        <p:spPr>
          <a:xfrm>
            <a:off x="5208422" y="5940033"/>
            <a:ext cx="369332" cy="36933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noProof="0" dirty="0"/>
              <a:t>3</a:t>
            </a:r>
          </a:p>
        </p:txBody>
      </p:sp>
      <p:sp>
        <p:nvSpPr>
          <p:cNvPr id="8" name="Ellipse 7">
            <a:extLst>
              <a:ext uri="{FF2B5EF4-FFF2-40B4-BE49-F238E27FC236}">
                <a16:creationId xmlns:a16="http://schemas.microsoft.com/office/drawing/2014/main" id="{F72954B1-08BF-57B4-D994-7CA1CBABD45F}"/>
              </a:ext>
            </a:extLst>
          </p:cNvPr>
          <p:cNvSpPr/>
          <p:nvPr/>
        </p:nvSpPr>
        <p:spPr>
          <a:xfrm>
            <a:off x="5810408" y="2982668"/>
            <a:ext cx="369332" cy="36933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noProof="0" dirty="0"/>
              <a:t>2</a:t>
            </a:r>
          </a:p>
        </p:txBody>
      </p:sp>
      <p:cxnSp>
        <p:nvCxnSpPr>
          <p:cNvPr id="10" name="Connecteur droit avec flèche 9">
            <a:extLst>
              <a:ext uri="{FF2B5EF4-FFF2-40B4-BE49-F238E27FC236}">
                <a16:creationId xmlns:a16="http://schemas.microsoft.com/office/drawing/2014/main" id="{31B4AC94-3BE4-7A4A-36FC-15E9D42185D5}"/>
              </a:ext>
            </a:extLst>
          </p:cNvPr>
          <p:cNvCxnSpPr>
            <a:cxnSpLocks/>
            <a:stCxn id="8" idx="6"/>
          </p:cNvCxnSpPr>
          <p:nvPr/>
        </p:nvCxnSpPr>
        <p:spPr>
          <a:xfrm>
            <a:off x="6179740" y="3167334"/>
            <a:ext cx="817826" cy="270575"/>
          </a:xfrm>
          <a:prstGeom prst="straightConnector1">
            <a:avLst/>
          </a:prstGeom>
          <a:ln>
            <a:solidFill>
              <a:srgbClr val="002060"/>
            </a:solidFill>
            <a:tailEnd type="stealth"/>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A9F57180-6BC2-94F2-FC60-CCF47502E7F6}"/>
              </a:ext>
            </a:extLst>
          </p:cNvPr>
          <p:cNvCxnSpPr>
            <a:cxnSpLocks/>
          </p:cNvCxnSpPr>
          <p:nvPr/>
        </p:nvCxnSpPr>
        <p:spPr>
          <a:xfrm flipH="1" flipV="1">
            <a:off x="9129521" y="5342131"/>
            <a:ext cx="460128" cy="200476"/>
          </a:xfrm>
          <a:prstGeom prst="straightConnector1">
            <a:avLst/>
          </a:prstGeom>
          <a:ln>
            <a:solidFill>
              <a:srgbClr val="002060"/>
            </a:solidFill>
            <a:tailEnd type="stealth"/>
          </a:ln>
        </p:spPr>
        <p:style>
          <a:lnRef idx="2">
            <a:schemeClr val="accent1"/>
          </a:lnRef>
          <a:fillRef idx="0">
            <a:schemeClr val="accent1"/>
          </a:fillRef>
          <a:effectRef idx="1">
            <a:schemeClr val="accent1"/>
          </a:effectRef>
          <a:fontRef idx="minor">
            <a:schemeClr val="tx1"/>
          </a:fontRef>
        </p:style>
      </p:cxnSp>
      <p:sp>
        <p:nvSpPr>
          <p:cNvPr id="15" name="Ellipse 14">
            <a:extLst>
              <a:ext uri="{FF2B5EF4-FFF2-40B4-BE49-F238E27FC236}">
                <a16:creationId xmlns:a16="http://schemas.microsoft.com/office/drawing/2014/main" id="{B1365D99-9C91-DA29-74A5-2487AFF440BC}"/>
              </a:ext>
            </a:extLst>
          </p:cNvPr>
          <p:cNvSpPr/>
          <p:nvPr/>
        </p:nvSpPr>
        <p:spPr>
          <a:xfrm>
            <a:off x="5032163" y="4296647"/>
            <a:ext cx="369332" cy="36933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noProof="0" dirty="0"/>
              <a:t>5</a:t>
            </a:r>
          </a:p>
        </p:txBody>
      </p:sp>
      <p:cxnSp>
        <p:nvCxnSpPr>
          <p:cNvPr id="16" name="Connecteur droit avec flèche 15">
            <a:extLst>
              <a:ext uri="{FF2B5EF4-FFF2-40B4-BE49-F238E27FC236}">
                <a16:creationId xmlns:a16="http://schemas.microsoft.com/office/drawing/2014/main" id="{D61E8A15-57A3-3428-8C1E-7E6AA4BD5D71}"/>
              </a:ext>
            </a:extLst>
          </p:cNvPr>
          <p:cNvCxnSpPr>
            <a:cxnSpLocks/>
            <a:stCxn id="15" idx="6"/>
          </p:cNvCxnSpPr>
          <p:nvPr/>
        </p:nvCxnSpPr>
        <p:spPr>
          <a:xfrm>
            <a:off x="5401495" y="4481313"/>
            <a:ext cx="817826" cy="270575"/>
          </a:xfrm>
          <a:prstGeom prst="straightConnector1">
            <a:avLst/>
          </a:prstGeom>
          <a:ln>
            <a:solidFill>
              <a:srgbClr val="002060"/>
            </a:solidFill>
            <a:tailEnd type="stealth"/>
          </a:ln>
        </p:spPr>
        <p:style>
          <a:lnRef idx="2">
            <a:schemeClr val="accent1"/>
          </a:lnRef>
          <a:fillRef idx="0">
            <a:schemeClr val="accent1"/>
          </a:fillRef>
          <a:effectRef idx="1">
            <a:schemeClr val="accent1"/>
          </a:effectRef>
          <a:fontRef idx="minor">
            <a:schemeClr val="tx1"/>
          </a:fontRef>
        </p:style>
      </p:cxnSp>
      <p:sp>
        <p:nvSpPr>
          <p:cNvPr id="17" name="Ellipse 16">
            <a:extLst>
              <a:ext uri="{FF2B5EF4-FFF2-40B4-BE49-F238E27FC236}">
                <a16:creationId xmlns:a16="http://schemas.microsoft.com/office/drawing/2014/main" id="{3AE3126A-3B75-CC6B-B6BD-E80719E3EA93}"/>
              </a:ext>
            </a:extLst>
          </p:cNvPr>
          <p:cNvSpPr/>
          <p:nvPr/>
        </p:nvSpPr>
        <p:spPr>
          <a:xfrm>
            <a:off x="10491402" y="4319877"/>
            <a:ext cx="369332" cy="36933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noProof="0" dirty="0"/>
              <a:t>4</a:t>
            </a:r>
          </a:p>
        </p:txBody>
      </p:sp>
      <p:cxnSp>
        <p:nvCxnSpPr>
          <p:cNvPr id="18" name="Connecteur droit avec flèche 17">
            <a:extLst>
              <a:ext uri="{FF2B5EF4-FFF2-40B4-BE49-F238E27FC236}">
                <a16:creationId xmlns:a16="http://schemas.microsoft.com/office/drawing/2014/main" id="{2303BEDB-763E-CC6F-E586-08F28CEE8CA9}"/>
              </a:ext>
            </a:extLst>
          </p:cNvPr>
          <p:cNvCxnSpPr>
            <a:cxnSpLocks/>
          </p:cNvCxnSpPr>
          <p:nvPr/>
        </p:nvCxnSpPr>
        <p:spPr>
          <a:xfrm flipH="1" flipV="1">
            <a:off x="9359585" y="4116343"/>
            <a:ext cx="1131817" cy="379290"/>
          </a:xfrm>
          <a:prstGeom prst="straightConnector1">
            <a:avLst/>
          </a:prstGeom>
          <a:ln>
            <a:solidFill>
              <a:srgbClr val="002060"/>
            </a:solidFill>
            <a:tailEnd type="stealth"/>
          </a:ln>
        </p:spPr>
        <p:style>
          <a:lnRef idx="2">
            <a:schemeClr val="accent1"/>
          </a:lnRef>
          <a:fillRef idx="0">
            <a:schemeClr val="accent1"/>
          </a:fillRef>
          <a:effectRef idx="1">
            <a:schemeClr val="accent1"/>
          </a:effectRef>
          <a:fontRef idx="minor">
            <a:schemeClr val="tx1"/>
          </a:fontRef>
        </p:style>
      </p:cxnSp>
      <p:cxnSp>
        <p:nvCxnSpPr>
          <p:cNvPr id="21" name="Connecteur droit avec flèche 20">
            <a:extLst>
              <a:ext uri="{FF2B5EF4-FFF2-40B4-BE49-F238E27FC236}">
                <a16:creationId xmlns:a16="http://schemas.microsoft.com/office/drawing/2014/main" id="{FE38C223-30C7-7405-F43F-6E26785F0FFB}"/>
              </a:ext>
            </a:extLst>
          </p:cNvPr>
          <p:cNvCxnSpPr>
            <a:cxnSpLocks/>
          </p:cNvCxnSpPr>
          <p:nvPr/>
        </p:nvCxnSpPr>
        <p:spPr>
          <a:xfrm flipV="1">
            <a:off x="5513370" y="5558384"/>
            <a:ext cx="626129" cy="453909"/>
          </a:xfrm>
          <a:prstGeom prst="straightConnector1">
            <a:avLst/>
          </a:prstGeom>
          <a:ln>
            <a:solidFill>
              <a:srgbClr val="002060"/>
            </a:solidFill>
            <a:tailEnd type="stealth"/>
          </a:ln>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D6451BE1-CB25-642A-23AB-613FFA4E1835}"/>
              </a:ext>
            </a:extLst>
          </p:cNvPr>
          <p:cNvSpPr txBox="1"/>
          <p:nvPr/>
        </p:nvSpPr>
        <p:spPr>
          <a:xfrm>
            <a:off x="286555" y="5016703"/>
            <a:ext cx="3465494" cy="1754326"/>
          </a:xfrm>
          <a:prstGeom prst="rect">
            <a:avLst/>
          </a:prstGeom>
          <a:noFill/>
        </p:spPr>
        <p:txBody>
          <a:bodyPr wrap="square" rtlCol="0">
            <a:spAutoFit/>
          </a:bodyPr>
          <a:lstStyle/>
          <a:p>
            <a:r>
              <a:rPr lang="fr-FR" noProof="0" dirty="0">
                <a:solidFill>
                  <a:schemeClr val="bg1">
                    <a:lumMod val="95000"/>
                  </a:schemeClr>
                </a:solidFill>
              </a:rPr>
              <a:t>1)   Dispositif de préhension</a:t>
            </a:r>
          </a:p>
          <a:p>
            <a:r>
              <a:rPr lang="fr-FR" noProof="0" dirty="0">
                <a:solidFill>
                  <a:schemeClr val="bg1">
                    <a:lumMod val="95000"/>
                  </a:schemeClr>
                </a:solidFill>
              </a:rPr>
              <a:t>2 )  Longeron</a:t>
            </a:r>
          </a:p>
          <a:p>
            <a:r>
              <a:rPr lang="fr-FR" noProof="0" dirty="0">
                <a:solidFill>
                  <a:schemeClr val="bg1">
                    <a:lumMod val="95000"/>
                  </a:schemeClr>
                </a:solidFill>
              </a:rPr>
              <a:t>3 )  Longeron d’extrémité</a:t>
            </a:r>
          </a:p>
          <a:p>
            <a:r>
              <a:rPr lang="fr-FR" noProof="0" dirty="0">
                <a:solidFill>
                  <a:schemeClr val="bg1">
                    <a:lumMod val="95000"/>
                  </a:schemeClr>
                </a:solidFill>
              </a:rPr>
              <a:t>4 )  Plancher</a:t>
            </a:r>
          </a:p>
          <a:p>
            <a:r>
              <a:rPr lang="fr-FR" noProof="0" dirty="0">
                <a:solidFill>
                  <a:schemeClr val="bg1">
                    <a:lumMod val="95000"/>
                  </a:schemeClr>
                </a:solidFill>
              </a:rPr>
              <a:t>5 )  Entretoise</a:t>
            </a:r>
          </a:p>
          <a:p>
            <a:r>
              <a:rPr lang="fr-FR" noProof="0" dirty="0">
                <a:solidFill>
                  <a:schemeClr val="bg1">
                    <a:lumMod val="95000"/>
                  </a:schemeClr>
                </a:solidFill>
              </a:rPr>
              <a:t>6 )  Cale de réhausse</a:t>
            </a:r>
          </a:p>
        </p:txBody>
      </p:sp>
      <p:sp>
        <p:nvSpPr>
          <p:cNvPr id="9" name="Ellipse 8">
            <a:extLst>
              <a:ext uri="{FF2B5EF4-FFF2-40B4-BE49-F238E27FC236}">
                <a16:creationId xmlns:a16="http://schemas.microsoft.com/office/drawing/2014/main" id="{6974217E-5615-CD53-D713-0C090CC10DD6}"/>
              </a:ext>
            </a:extLst>
          </p:cNvPr>
          <p:cNvSpPr/>
          <p:nvPr/>
        </p:nvSpPr>
        <p:spPr>
          <a:xfrm>
            <a:off x="6618608" y="1014670"/>
            <a:ext cx="369332" cy="36933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noProof="0" dirty="0"/>
              <a:t>6</a:t>
            </a:r>
          </a:p>
        </p:txBody>
      </p:sp>
      <p:cxnSp>
        <p:nvCxnSpPr>
          <p:cNvPr id="11" name="Connecteur droit avec flèche 10">
            <a:extLst>
              <a:ext uri="{FF2B5EF4-FFF2-40B4-BE49-F238E27FC236}">
                <a16:creationId xmlns:a16="http://schemas.microsoft.com/office/drawing/2014/main" id="{28B65B23-D23A-2C32-6D60-DFA87D566B9F}"/>
              </a:ext>
            </a:extLst>
          </p:cNvPr>
          <p:cNvCxnSpPr>
            <a:cxnSpLocks/>
          </p:cNvCxnSpPr>
          <p:nvPr/>
        </p:nvCxnSpPr>
        <p:spPr>
          <a:xfrm flipH="1">
            <a:off x="6165127" y="1199336"/>
            <a:ext cx="423526" cy="188933"/>
          </a:xfrm>
          <a:prstGeom prst="straightConnector1">
            <a:avLst/>
          </a:prstGeom>
          <a:ln>
            <a:solidFill>
              <a:srgbClr val="002060"/>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947991"/>
      </p:ext>
    </p:extLst>
  </p:cSld>
  <p:clrMapOvr>
    <a:masterClrMapping/>
  </p:clrMapOvr>
  <p:transition advTm="17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88D3E4-E7BF-4D83-3C00-DAF0285A591F}"/>
            </a:ext>
          </a:extLst>
        </p:cNvPr>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C0ADD85C-5CC4-C81D-84E1-A569E0870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7" name="Rectangle 66">
            <a:extLst>
              <a:ext uri="{FF2B5EF4-FFF2-40B4-BE49-F238E27FC236}">
                <a16:creationId xmlns:a16="http://schemas.microsoft.com/office/drawing/2014/main" id="{C7D10012-4EE8-C394-3C4E-CBAE4CF58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8" name="Rectangle 67">
            <a:extLst>
              <a:ext uri="{FF2B5EF4-FFF2-40B4-BE49-F238E27FC236}">
                <a16:creationId xmlns:a16="http://schemas.microsoft.com/office/drawing/2014/main" id="{20C4D311-03A4-CDF7-2D5C-5B4C447497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9" name="Rectangle 68">
            <a:extLst>
              <a:ext uri="{FF2B5EF4-FFF2-40B4-BE49-F238E27FC236}">
                <a16:creationId xmlns:a16="http://schemas.microsoft.com/office/drawing/2014/main" id="{45E4C868-2BD8-D3EC-961A-034FC6599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0" name="Rectangle 69">
            <a:extLst>
              <a:ext uri="{FF2B5EF4-FFF2-40B4-BE49-F238E27FC236}">
                <a16:creationId xmlns:a16="http://schemas.microsoft.com/office/drawing/2014/main" id="{C9A62D1D-AF0C-7F9C-2547-65E562673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1" name="Oval 43">
            <a:extLst>
              <a:ext uri="{FF2B5EF4-FFF2-40B4-BE49-F238E27FC236}">
                <a16:creationId xmlns:a16="http://schemas.microsoft.com/office/drawing/2014/main" id="{EBA11001-FC57-0858-3AFC-A6E18327F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004BD73C-E3AD-A1C1-1CB4-7070DFC2667D}"/>
              </a:ext>
            </a:extLst>
          </p:cNvPr>
          <p:cNvSpPr>
            <a:spLocks noGrp="1"/>
          </p:cNvSpPr>
          <p:nvPr>
            <p:ph type="title"/>
          </p:nvPr>
        </p:nvSpPr>
        <p:spPr>
          <a:xfrm>
            <a:off x="826396" y="586855"/>
            <a:ext cx="4230100" cy="3387497"/>
          </a:xfrm>
        </p:spPr>
        <p:txBody>
          <a:bodyPr anchor="b">
            <a:normAutofit/>
          </a:bodyPr>
          <a:lstStyle/>
          <a:p>
            <a:pPr algn="r"/>
            <a:r>
              <a:rPr lang="fr-FR" sz="4000" noProof="0" dirty="0">
                <a:solidFill>
                  <a:srgbClr val="FFFFFF"/>
                </a:solidFill>
              </a:rPr>
              <a:t>Points clés de la présentation</a:t>
            </a:r>
          </a:p>
        </p:txBody>
      </p:sp>
      <mc:AlternateContent xmlns:mc="http://schemas.openxmlformats.org/markup-compatibility/2006" xmlns:psez="http://schemas.microsoft.com/office/powerpoint/2016/sectionzoom">
        <mc:Choice Requires="psez">
          <p:graphicFrame>
            <p:nvGraphicFramePr>
              <p:cNvPr id="5" name="Zoom de section 4">
                <a:extLst>
                  <a:ext uri="{FF2B5EF4-FFF2-40B4-BE49-F238E27FC236}">
                    <a16:creationId xmlns:a16="http://schemas.microsoft.com/office/drawing/2014/main" id="{2F7F6683-FA12-0CAC-0579-553878F0F3F6}"/>
                  </a:ext>
                </a:extLst>
              </p:cNvPr>
              <p:cNvGraphicFramePr>
                <a:graphicFrameLocks noChangeAspect="1"/>
              </p:cNvGraphicFramePr>
              <p:nvPr>
                <p:extLst>
                  <p:ext uri="{D42A27DB-BD31-4B8C-83A1-F6EECF244321}">
                    <p14:modId xmlns:p14="http://schemas.microsoft.com/office/powerpoint/2010/main" val="935078115"/>
                  </p:ext>
                </p:extLst>
              </p:nvPr>
            </p:nvGraphicFramePr>
            <p:xfrm>
              <a:off x="5704139" y="306951"/>
              <a:ext cx="3048000" cy="1714500"/>
            </p:xfrm>
            <a:graphic>
              <a:graphicData uri="http://schemas.microsoft.com/office/powerpoint/2016/sectionzoom">
                <psez:sectionZm>
                  <psez:sectionZmObj sectionId="{23D1EDF9-D8DE-4FE3-B1BA-0EB4E5E94E9E}">
                    <psez:zmPr id="{5E861BDA-BD8E-4A70-A083-A085A604B2B8}"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5" name="Zoom de section 4">
                <a:hlinkClick r:id="rId6" action="ppaction://hlinksldjump"/>
                <a:extLst>
                  <a:ext uri="{FF2B5EF4-FFF2-40B4-BE49-F238E27FC236}">
                    <a16:creationId xmlns:a16="http://schemas.microsoft.com/office/drawing/2014/main" id="{2F7F6683-FA12-0CAC-0579-553878F0F3F6}"/>
                  </a:ext>
                </a:extLst>
              </p:cNvPr>
              <p:cNvPicPr>
                <a:picLocks noGrp="1" noRot="1" noChangeAspect="1" noMove="1" noResize="1" noEditPoints="1" noAdjustHandles="1" noChangeArrowheads="1" noChangeShapeType="1"/>
              </p:cNvPicPr>
              <p:nvPr/>
            </p:nvPicPr>
            <p:blipFill>
              <a:blip r:embed="rId7"/>
              <a:stretch>
                <a:fillRect/>
              </a:stretch>
            </p:blipFill>
            <p:spPr>
              <a:xfrm>
                <a:off x="5704139" y="306951"/>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7" name="Zoom de section 6">
                <a:extLst>
                  <a:ext uri="{FF2B5EF4-FFF2-40B4-BE49-F238E27FC236}">
                    <a16:creationId xmlns:a16="http://schemas.microsoft.com/office/drawing/2014/main" id="{FB886714-1D4C-880A-CF96-5CA747BC2F44}"/>
                  </a:ext>
                </a:extLst>
              </p:cNvPr>
              <p:cNvGraphicFramePr>
                <a:graphicFrameLocks noChangeAspect="1"/>
              </p:cNvGraphicFramePr>
              <p:nvPr>
                <p:extLst>
                  <p:ext uri="{D42A27DB-BD31-4B8C-83A1-F6EECF244321}">
                    <p14:modId xmlns:p14="http://schemas.microsoft.com/office/powerpoint/2010/main" val="3834364518"/>
                  </p:ext>
                </p:extLst>
              </p:nvPr>
            </p:nvGraphicFramePr>
            <p:xfrm>
              <a:off x="8948069" y="306951"/>
              <a:ext cx="3048000" cy="1714500"/>
            </p:xfrm>
            <a:graphic>
              <a:graphicData uri="http://schemas.microsoft.com/office/powerpoint/2016/sectionzoom">
                <psez:sectionZm>
                  <psez:sectionZmObj sectionId="{9995EC45-26D7-427F-B0E0-12A60F45F135}">
                    <psez:zmPr id="{3A0FEC7C-5EA9-4640-8555-99E9BB4AD23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7" name="Zoom de section 6">
                <a:hlinkClick r:id="rId9" action="ppaction://hlinksldjump"/>
                <a:extLst>
                  <a:ext uri="{FF2B5EF4-FFF2-40B4-BE49-F238E27FC236}">
                    <a16:creationId xmlns:a16="http://schemas.microsoft.com/office/drawing/2014/main" id="{FB886714-1D4C-880A-CF96-5CA747BC2F44}"/>
                  </a:ext>
                </a:extLst>
              </p:cNvPr>
              <p:cNvPicPr>
                <a:picLocks noGrp="1" noRot="1" noChangeAspect="1" noMove="1" noResize="1" noEditPoints="1" noAdjustHandles="1" noChangeArrowheads="1" noChangeShapeType="1"/>
              </p:cNvPicPr>
              <p:nvPr/>
            </p:nvPicPr>
            <p:blipFill>
              <a:blip r:embed="rId10"/>
              <a:stretch>
                <a:fillRect/>
              </a:stretch>
            </p:blipFill>
            <p:spPr>
              <a:xfrm>
                <a:off x="8948069" y="306951"/>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Zoom de section 8">
                <a:extLst>
                  <a:ext uri="{FF2B5EF4-FFF2-40B4-BE49-F238E27FC236}">
                    <a16:creationId xmlns:a16="http://schemas.microsoft.com/office/drawing/2014/main" id="{E11E0E04-35BE-7A28-9706-C0A7EB8F361D}"/>
                  </a:ext>
                </a:extLst>
              </p:cNvPr>
              <p:cNvGraphicFramePr>
                <a:graphicFrameLocks noChangeAspect="1"/>
              </p:cNvGraphicFramePr>
              <p:nvPr>
                <p:extLst>
                  <p:ext uri="{D42A27DB-BD31-4B8C-83A1-F6EECF244321}">
                    <p14:modId xmlns:p14="http://schemas.microsoft.com/office/powerpoint/2010/main" val="1018066173"/>
                  </p:ext>
                </p:extLst>
              </p:nvPr>
            </p:nvGraphicFramePr>
            <p:xfrm>
              <a:off x="5704139" y="2571750"/>
              <a:ext cx="3048000" cy="1714500"/>
            </p:xfrm>
            <a:graphic>
              <a:graphicData uri="http://schemas.microsoft.com/office/powerpoint/2016/sectionzoom">
                <psez:sectionZm>
                  <psez:sectionZmObj sectionId="{8B8F6EF6-5208-4C50-8A84-37D6621F2073}">
                    <psez:zmPr id="{1F755152-930D-4EB2-8A8D-B4BAF54EEB1C}" transitionDur="1000">
                      <p166:blipFill xmlns:p166="http://schemas.microsoft.com/office/powerpoint/2016/6/main">
                        <a:blip r:embed="rId11"/>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9" name="Zoom de section 8">
                <a:hlinkClick r:id="rId12" action="ppaction://hlinksldjump"/>
                <a:extLst>
                  <a:ext uri="{FF2B5EF4-FFF2-40B4-BE49-F238E27FC236}">
                    <a16:creationId xmlns:a16="http://schemas.microsoft.com/office/drawing/2014/main" id="{E11E0E04-35BE-7A28-9706-C0A7EB8F361D}"/>
                  </a:ext>
                </a:extLst>
              </p:cNvPr>
              <p:cNvPicPr>
                <a:picLocks noGrp="1" noRot="1" noChangeAspect="1" noMove="1" noResize="1" noEditPoints="1" noAdjustHandles="1" noChangeArrowheads="1" noChangeShapeType="1"/>
              </p:cNvPicPr>
              <p:nvPr/>
            </p:nvPicPr>
            <p:blipFill>
              <a:blip r:embed="rId13"/>
              <a:stretch>
                <a:fillRect/>
              </a:stretch>
            </p:blipFill>
            <p:spPr>
              <a:xfrm>
                <a:off x="5704139" y="2571750"/>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Zoom de section 10">
                <a:extLst>
                  <a:ext uri="{FF2B5EF4-FFF2-40B4-BE49-F238E27FC236}">
                    <a16:creationId xmlns:a16="http://schemas.microsoft.com/office/drawing/2014/main" id="{B4FFCF89-543D-8ED0-EEFD-60F468DAD2BD}"/>
                  </a:ext>
                </a:extLst>
              </p:cNvPr>
              <p:cNvGraphicFramePr>
                <a:graphicFrameLocks noChangeAspect="1"/>
              </p:cNvGraphicFramePr>
              <p:nvPr>
                <p:extLst>
                  <p:ext uri="{D42A27DB-BD31-4B8C-83A1-F6EECF244321}">
                    <p14:modId xmlns:p14="http://schemas.microsoft.com/office/powerpoint/2010/main" val="536538106"/>
                  </p:ext>
                </p:extLst>
              </p:nvPr>
            </p:nvGraphicFramePr>
            <p:xfrm>
              <a:off x="8948069" y="2571750"/>
              <a:ext cx="3048000" cy="1714500"/>
            </p:xfrm>
            <a:graphic>
              <a:graphicData uri="http://schemas.microsoft.com/office/powerpoint/2016/sectionzoom">
                <psez:sectionZm>
                  <psez:sectionZmObj sectionId="{0B7EC692-C94A-445A-A957-CBFD63B5B4CE}">
                    <psez:zmPr id="{0236D335-DFCE-4D74-BC8F-FCC528FB6509}" transitionDur="1000">
                      <p166:blipFill xmlns:p166="http://schemas.microsoft.com/office/powerpoint/2016/6/main">
                        <a:blip r:embed="rId14"/>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1" name="Zoom de section 10">
                <a:hlinkClick r:id="rId15" action="ppaction://hlinksldjump"/>
                <a:extLst>
                  <a:ext uri="{FF2B5EF4-FFF2-40B4-BE49-F238E27FC236}">
                    <a16:creationId xmlns:a16="http://schemas.microsoft.com/office/drawing/2014/main" id="{B4FFCF89-543D-8ED0-EEFD-60F468DAD2BD}"/>
                  </a:ext>
                </a:extLst>
              </p:cNvPr>
              <p:cNvPicPr>
                <a:picLocks noGrp="1" noRot="1" noChangeAspect="1" noMove="1" noResize="1" noEditPoints="1" noAdjustHandles="1" noChangeArrowheads="1" noChangeShapeType="1"/>
              </p:cNvPicPr>
              <p:nvPr/>
            </p:nvPicPr>
            <p:blipFill>
              <a:blip r:embed="rId16"/>
              <a:stretch>
                <a:fillRect/>
              </a:stretch>
            </p:blipFill>
            <p:spPr>
              <a:xfrm>
                <a:off x="8948069" y="2571750"/>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3" name="Zoom de section 12">
                <a:extLst>
                  <a:ext uri="{FF2B5EF4-FFF2-40B4-BE49-F238E27FC236}">
                    <a16:creationId xmlns:a16="http://schemas.microsoft.com/office/drawing/2014/main" id="{3C84136E-2BA7-8000-3347-69659C4FB2AB}"/>
                  </a:ext>
                </a:extLst>
              </p:cNvPr>
              <p:cNvGraphicFramePr>
                <a:graphicFrameLocks noChangeAspect="1"/>
              </p:cNvGraphicFramePr>
              <p:nvPr>
                <p:extLst>
                  <p:ext uri="{D42A27DB-BD31-4B8C-83A1-F6EECF244321}">
                    <p14:modId xmlns:p14="http://schemas.microsoft.com/office/powerpoint/2010/main" val="3116685459"/>
                  </p:ext>
                </p:extLst>
              </p:nvPr>
            </p:nvGraphicFramePr>
            <p:xfrm>
              <a:off x="5704139" y="4836550"/>
              <a:ext cx="3048000" cy="1714500"/>
            </p:xfrm>
            <a:graphic>
              <a:graphicData uri="http://schemas.microsoft.com/office/powerpoint/2016/sectionzoom">
                <psez:sectionZm>
                  <psez:sectionZmObj sectionId="{507A8F09-335C-4449-B37D-F46032C34D38}">
                    <psez:zmPr id="{B57DF8AA-44C2-4478-A57C-C370E0368C5F}" transitionDur="1000">
                      <p166:blipFill xmlns:p166="http://schemas.microsoft.com/office/powerpoint/2016/6/main">
                        <a:blip r:embed="rId17"/>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3" name="Zoom de section 12">
                <a:hlinkClick r:id="rId18" action="ppaction://hlinksldjump"/>
                <a:extLst>
                  <a:ext uri="{FF2B5EF4-FFF2-40B4-BE49-F238E27FC236}">
                    <a16:creationId xmlns:a16="http://schemas.microsoft.com/office/drawing/2014/main" id="{3C84136E-2BA7-8000-3347-69659C4FB2AB}"/>
                  </a:ext>
                </a:extLst>
              </p:cNvPr>
              <p:cNvPicPr>
                <a:picLocks noGrp="1" noRot="1" noChangeAspect="1" noMove="1" noResize="1" noEditPoints="1" noAdjustHandles="1" noChangeArrowheads="1" noChangeShapeType="1"/>
              </p:cNvPicPr>
              <p:nvPr/>
            </p:nvPicPr>
            <p:blipFill>
              <a:blip r:embed="rId19"/>
              <a:stretch>
                <a:fillRect/>
              </a:stretch>
            </p:blipFill>
            <p:spPr>
              <a:xfrm>
                <a:off x="5704139" y="4836550"/>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9" name="Zoom de section 18">
                <a:extLst>
                  <a:ext uri="{FF2B5EF4-FFF2-40B4-BE49-F238E27FC236}">
                    <a16:creationId xmlns:a16="http://schemas.microsoft.com/office/drawing/2014/main" id="{4AC2ED7F-141E-2560-433C-274804936C92}"/>
                  </a:ext>
                </a:extLst>
              </p:cNvPr>
              <p:cNvGraphicFramePr>
                <a:graphicFrameLocks noChangeAspect="1"/>
              </p:cNvGraphicFramePr>
              <p:nvPr>
                <p:extLst>
                  <p:ext uri="{D42A27DB-BD31-4B8C-83A1-F6EECF244321}">
                    <p14:modId xmlns:p14="http://schemas.microsoft.com/office/powerpoint/2010/main" val="9188833"/>
                  </p:ext>
                </p:extLst>
              </p:nvPr>
            </p:nvGraphicFramePr>
            <p:xfrm>
              <a:off x="8948069" y="4836549"/>
              <a:ext cx="3048000" cy="1714500"/>
            </p:xfrm>
            <a:graphic>
              <a:graphicData uri="http://schemas.microsoft.com/office/powerpoint/2016/sectionzoom">
                <psez:sectionZm>
                  <psez:sectionZmObj sectionId="{0C3B7563-02FB-4DE3-A78E-B0CC4F6C4102}">
                    <psez:zmPr id="{DEEB8C22-E589-47D0-A12F-E49AA1C3F4B2}" transitionDur="1000">
                      <p166:blipFill xmlns:p166="http://schemas.microsoft.com/office/powerpoint/2016/6/main">
                        <a:blip r:embed="rId20"/>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9" name="Zoom de section 18">
                <a:hlinkClick r:id="rId21" action="ppaction://hlinksldjump"/>
                <a:extLst>
                  <a:ext uri="{FF2B5EF4-FFF2-40B4-BE49-F238E27FC236}">
                    <a16:creationId xmlns:a16="http://schemas.microsoft.com/office/drawing/2014/main" id="{4AC2ED7F-141E-2560-433C-274804936C92}"/>
                  </a:ext>
                </a:extLst>
              </p:cNvPr>
              <p:cNvPicPr>
                <a:picLocks noGrp="1" noRot="1" noChangeAspect="1" noMove="1" noResize="1" noEditPoints="1" noAdjustHandles="1" noChangeArrowheads="1" noChangeShapeType="1"/>
              </p:cNvPicPr>
              <p:nvPr/>
            </p:nvPicPr>
            <p:blipFill>
              <a:blip r:embed="rId22"/>
              <a:stretch>
                <a:fillRect/>
              </a:stretch>
            </p:blipFill>
            <p:spPr>
              <a:xfrm>
                <a:off x="8948069" y="483654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979153304"/>
      </p:ext>
    </p:extLst>
  </p:cSld>
  <p:clrMapOvr>
    <a:masterClrMapping/>
  </p:clrMapOvr>
  <p:transition advTm="484">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D0DCD5-7B5A-8562-5428-E8237D9C9B87}"/>
            </a:ext>
          </a:extLst>
        </p:cNvPr>
        <p:cNvGrpSpPr/>
        <p:nvPr/>
      </p:nvGrpSpPr>
      <p:grpSpPr>
        <a:xfrm>
          <a:off x="0" y="0"/>
          <a:ext cx="0" cy="0"/>
          <a:chOff x="0" y="0"/>
          <a:chExt cx="0" cy="0"/>
        </a:xfrm>
      </p:grpSpPr>
      <p:sp useBgFill="1">
        <p:nvSpPr>
          <p:cNvPr id="198" name="Rectangle 197">
            <a:extLst>
              <a:ext uri="{FF2B5EF4-FFF2-40B4-BE49-F238E27FC236}">
                <a16:creationId xmlns:a16="http://schemas.microsoft.com/office/drawing/2014/main" id="{07CBEDDB-1916-89F7-561C-0171B019F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0" name="Rectangle 199">
            <a:extLst>
              <a:ext uri="{FF2B5EF4-FFF2-40B4-BE49-F238E27FC236}">
                <a16:creationId xmlns:a16="http://schemas.microsoft.com/office/drawing/2014/main" id="{B1976F6B-3518-83C0-423B-059DF5CFF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2" name="Rectangle 201">
            <a:extLst>
              <a:ext uri="{FF2B5EF4-FFF2-40B4-BE49-F238E27FC236}">
                <a16:creationId xmlns:a16="http://schemas.microsoft.com/office/drawing/2014/main" id="{C170E1A9-97FE-917B-AA6A-DFFAA8806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4" name="Rectangle 203">
            <a:extLst>
              <a:ext uri="{FF2B5EF4-FFF2-40B4-BE49-F238E27FC236}">
                <a16:creationId xmlns:a16="http://schemas.microsoft.com/office/drawing/2014/main" id="{3BED2A2A-3E41-DF76-1574-0C523D077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6" name="Freeform: Shape 205">
            <a:extLst>
              <a:ext uri="{FF2B5EF4-FFF2-40B4-BE49-F238E27FC236}">
                <a16:creationId xmlns:a16="http://schemas.microsoft.com/office/drawing/2014/main" id="{D8BCB8AE-E36C-5398-F48E-6A6D15F9E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 name="Titre 1">
            <a:extLst>
              <a:ext uri="{FF2B5EF4-FFF2-40B4-BE49-F238E27FC236}">
                <a16:creationId xmlns:a16="http://schemas.microsoft.com/office/drawing/2014/main" id="{A1E8BDEF-927C-E50E-D0B1-E4BBB10EBE90}"/>
              </a:ext>
            </a:extLst>
          </p:cNvPr>
          <p:cNvSpPr>
            <a:spLocks noGrp="1"/>
          </p:cNvSpPr>
          <p:nvPr>
            <p:ph type="ctrTitle"/>
          </p:nvPr>
        </p:nvSpPr>
        <p:spPr>
          <a:xfrm>
            <a:off x="660041" y="2767106"/>
            <a:ext cx="2880828" cy="3071906"/>
          </a:xfrm>
        </p:spPr>
        <p:txBody>
          <a:bodyPr vert="horz" lIns="91440" tIns="45720" rIns="91440" bIns="45720" rtlCol="0" anchor="t">
            <a:normAutofit/>
          </a:bodyPr>
          <a:lstStyle/>
          <a:p>
            <a:r>
              <a:rPr lang="fr-FR" sz="4000" kern="1200" noProof="0" dirty="0">
                <a:solidFill>
                  <a:srgbClr val="FFFFFF"/>
                </a:solidFill>
                <a:latin typeface="+mj-lt"/>
                <a:ea typeface="+mj-ea"/>
                <a:cs typeface="+mj-cs"/>
                <a:hlinkClick r:id="rId3" action="ppaction://hlinksldjump"/>
              </a:rPr>
              <a:t>Dispositifs  de préhension</a:t>
            </a:r>
          </a:p>
        </p:txBody>
      </p:sp>
      <p:pic>
        <p:nvPicPr>
          <p:cNvPr id="6" name="Image 5">
            <a:extLst>
              <a:ext uri="{FF2B5EF4-FFF2-40B4-BE49-F238E27FC236}">
                <a16:creationId xmlns:a16="http://schemas.microsoft.com/office/drawing/2014/main" id="{55128BDB-EAE1-9D6A-E430-A3450F6861FE}"/>
              </a:ext>
            </a:extLst>
          </p:cNvPr>
          <p:cNvPicPr>
            <a:picLocks noChangeAspect="1"/>
          </p:cNvPicPr>
          <p:nvPr/>
        </p:nvPicPr>
        <p:blipFill>
          <a:blip r:embed="rId4"/>
          <a:stretch>
            <a:fillRect/>
          </a:stretch>
        </p:blipFill>
        <p:spPr>
          <a:xfrm>
            <a:off x="6920987" y="3526340"/>
            <a:ext cx="3202238" cy="3078815"/>
          </a:xfrm>
          <a:prstGeom prst="rect">
            <a:avLst/>
          </a:prstGeom>
        </p:spPr>
      </p:pic>
      <p:pic>
        <p:nvPicPr>
          <p:cNvPr id="4" name="Image 3">
            <a:extLst>
              <a:ext uri="{FF2B5EF4-FFF2-40B4-BE49-F238E27FC236}">
                <a16:creationId xmlns:a16="http://schemas.microsoft.com/office/drawing/2014/main" id="{95B63F1B-9CD1-1EA8-F2D7-D608BEA003AF}"/>
              </a:ext>
            </a:extLst>
          </p:cNvPr>
          <p:cNvPicPr>
            <a:picLocks noChangeAspect="1"/>
          </p:cNvPicPr>
          <p:nvPr/>
        </p:nvPicPr>
        <p:blipFill>
          <a:blip r:embed="rId5"/>
          <a:stretch>
            <a:fillRect/>
          </a:stretch>
        </p:blipFill>
        <p:spPr>
          <a:xfrm>
            <a:off x="5409848" y="252845"/>
            <a:ext cx="5876925" cy="3038475"/>
          </a:xfrm>
          <a:prstGeom prst="rect">
            <a:avLst/>
          </a:prstGeom>
        </p:spPr>
      </p:pic>
    </p:spTree>
    <p:extLst>
      <p:ext uri="{BB962C8B-B14F-4D97-AF65-F5344CB8AC3E}">
        <p14:creationId xmlns:p14="http://schemas.microsoft.com/office/powerpoint/2010/main" val="1471280001"/>
      </p:ext>
    </p:extLst>
  </p:cSld>
  <p:clrMapOvr>
    <a:masterClrMapping/>
  </p:clrMapOvr>
  <p:transition advTm="25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9AD096-C399-9654-BC2D-84015ADED1F3}"/>
            </a:ext>
          </a:extLst>
        </p:cNvPr>
        <p:cNvGrpSpPr/>
        <p:nvPr/>
      </p:nvGrpSpPr>
      <p:grpSpPr>
        <a:xfrm>
          <a:off x="0" y="0"/>
          <a:ext cx="0" cy="0"/>
          <a:chOff x="0" y="0"/>
          <a:chExt cx="0" cy="0"/>
        </a:xfrm>
      </p:grpSpPr>
      <p:sp useBgFill="1">
        <p:nvSpPr>
          <p:cNvPr id="216" name="Rectangle 2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18" name="Rectangle 2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15" name="Rectangle 2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17" name="Rectangle 2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19" name="Freeform: Shape 2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 name="Titre 1">
            <a:extLst>
              <a:ext uri="{FF2B5EF4-FFF2-40B4-BE49-F238E27FC236}">
                <a16:creationId xmlns:a16="http://schemas.microsoft.com/office/drawing/2014/main" id="{B6F6F80E-FFCF-1507-7225-ABAEFB4ACF48}"/>
              </a:ext>
            </a:extLst>
          </p:cNvPr>
          <p:cNvSpPr>
            <a:spLocks noGrp="1"/>
          </p:cNvSpPr>
          <p:nvPr>
            <p:ph type="ctrTitle"/>
          </p:nvPr>
        </p:nvSpPr>
        <p:spPr>
          <a:xfrm>
            <a:off x="660041" y="2767106"/>
            <a:ext cx="2880828" cy="3071906"/>
          </a:xfrm>
        </p:spPr>
        <p:txBody>
          <a:bodyPr vert="horz" lIns="91440" tIns="45720" rIns="91440" bIns="45720" rtlCol="0" anchor="t">
            <a:normAutofit/>
          </a:bodyPr>
          <a:lstStyle/>
          <a:p>
            <a:pPr algn="l"/>
            <a:r>
              <a:rPr lang="fr-FR" sz="4000" kern="1200" noProof="0" dirty="0">
                <a:solidFill>
                  <a:srgbClr val="FFFFFF"/>
                </a:solidFill>
                <a:latin typeface="+mj-lt"/>
                <a:ea typeface="+mj-ea"/>
                <a:cs typeface="+mj-cs"/>
                <a:hlinkClick r:id="" action="ppaction://noaction"/>
              </a:rPr>
              <a:t>Sections </a:t>
            </a:r>
            <a:br>
              <a:rPr lang="fr-FR" sz="4000" kern="1200" noProof="0" dirty="0">
                <a:solidFill>
                  <a:srgbClr val="FFFFFF"/>
                </a:solidFill>
                <a:latin typeface="+mj-lt"/>
                <a:ea typeface="+mj-ea"/>
                <a:cs typeface="+mj-cs"/>
                <a:hlinkClick r:id="" action="ppaction://noaction"/>
              </a:rPr>
            </a:br>
            <a:r>
              <a:rPr lang="fr-FR" sz="4000" kern="1200" noProof="0" dirty="0">
                <a:solidFill>
                  <a:srgbClr val="FFFFFF"/>
                </a:solidFill>
                <a:latin typeface="+mj-lt"/>
                <a:ea typeface="+mj-ea"/>
                <a:cs typeface="+mj-cs"/>
                <a:hlinkClick r:id="" action="ppaction://noaction"/>
              </a:rPr>
              <a:t>des</a:t>
            </a:r>
            <a:br>
              <a:rPr lang="fr-FR" sz="4000" kern="1200" noProof="0" dirty="0">
                <a:solidFill>
                  <a:srgbClr val="FFFFFF"/>
                </a:solidFill>
                <a:latin typeface="+mj-lt"/>
                <a:ea typeface="+mj-ea"/>
                <a:cs typeface="+mj-cs"/>
                <a:hlinkClick r:id="" action="ppaction://noaction"/>
              </a:rPr>
            </a:br>
            <a:r>
              <a:rPr lang="fr-FR" sz="4000" noProof="0" dirty="0">
                <a:solidFill>
                  <a:srgbClr val="FFFFFF"/>
                </a:solidFill>
                <a:hlinkClick r:id="" action="ppaction://noaction"/>
              </a:rPr>
              <a:t>Plateaux</a:t>
            </a:r>
            <a:endParaRPr lang="fr-FR" sz="4000" kern="1200" noProof="0" dirty="0">
              <a:solidFill>
                <a:srgbClr val="FFFFFF"/>
              </a:solidFill>
              <a:latin typeface="+mj-lt"/>
              <a:ea typeface="+mj-ea"/>
              <a:cs typeface="+mj-cs"/>
              <a:hlinkClick r:id="" action="ppaction://noaction"/>
            </a:endParaRPr>
          </a:p>
        </p:txBody>
      </p:sp>
      <p:pic>
        <p:nvPicPr>
          <p:cNvPr id="3" name="Image 2">
            <a:extLst>
              <a:ext uri="{FF2B5EF4-FFF2-40B4-BE49-F238E27FC236}">
                <a16:creationId xmlns:a16="http://schemas.microsoft.com/office/drawing/2014/main" id="{059D2255-7F7D-B02F-5EB0-9F0BBFEF7F4A}"/>
              </a:ext>
            </a:extLst>
          </p:cNvPr>
          <p:cNvPicPr>
            <a:picLocks noChangeAspect="1"/>
          </p:cNvPicPr>
          <p:nvPr/>
        </p:nvPicPr>
        <p:blipFill>
          <a:blip r:embed="rId3"/>
          <a:stretch>
            <a:fillRect/>
          </a:stretch>
        </p:blipFill>
        <p:spPr>
          <a:xfrm>
            <a:off x="4502428" y="1315009"/>
            <a:ext cx="7225748" cy="4227981"/>
          </a:xfrm>
          <a:prstGeom prst="rect">
            <a:avLst/>
          </a:prstGeom>
        </p:spPr>
      </p:pic>
    </p:spTree>
    <p:extLst>
      <p:ext uri="{BB962C8B-B14F-4D97-AF65-F5344CB8AC3E}">
        <p14:creationId xmlns:p14="http://schemas.microsoft.com/office/powerpoint/2010/main" val="1612934151"/>
      </p:ext>
    </p:extLst>
  </p:cSld>
  <p:clrMapOvr>
    <a:masterClrMapping/>
  </p:clrMapOvr>
  <p:transition advTm="36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Espace réservé du contenu 4">
            <a:extLst>
              <a:ext uri="{FF2B5EF4-FFF2-40B4-BE49-F238E27FC236}">
                <a16:creationId xmlns:a16="http://schemas.microsoft.com/office/drawing/2014/main" id="{826508A8-4A1C-4631-97FF-04EDF175BDCE}"/>
              </a:ext>
            </a:extLst>
          </p:cNvPr>
          <p:cNvPicPr>
            <a:picLocks noGrp="1" noChangeAspect="1"/>
          </p:cNvPicPr>
          <p:nvPr>
            <p:ph sz="half" idx="1"/>
          </p:nvPr>
        </p:nvPicPr>
        <p:blipFill>
          <a:blip r:embed="rId3">
            <a:alphaModFix amt="60000"/>
            <a:extLst>
              <a:ext uri="{28A0092B-C50C-407E-A947-70E740481C1C}">
                <a14:useLocalDpi xmlns:a14="http://schemas.microsoft.com/office/drawing/2010/main" val="0"/>
              </a:ext>
            </a:extLst>
          </a:blip>
          <a:srcRect b="16667"/>
          <a:stretch/>
        </p:blipFill>
        <p:spPr>
          <a:xfrm>
            <a:off x="-1" y="10"/>
            <a:ext cx="12192001" cy="6857990"/>
          </a:xfrm>
          <a:prstGeom prst="rect">
            <a:avLst/>
          </a:prstGeom>
        </p:spPr>
      </p:pic>
      <p:sp>
        <p:nvSpPr>
          <p:cNvPr id="2" name="Titre 1">
            <a:extLst>
              <a:ext uri="{FF2B5EF4-FFF2-40B4-BE49-F238E27FC236}">
                <a16:creationId xmlns:a16="http://schemas.microsoft.com/office/drawing/2014/main" id="{55A126D0-CBA3-634F-53E8-9F870D97EAE9}"/>
              </a:ext>
            </a:extLst>
          </p:cNvPr>
          <p:cNvSpPr>
            <a:spLocks noGrp="1"/>
          </p:cNvSpPr>
          <p:nvPr>
            <p:ph type="title"/>
          </p:nvPr>
        </p:nvSpPr>
        <p:spPr>
          <a:xfrm>
            <a:off x="732321" y="266282"/>
            <a:ext cx="5155261" cy="1757430"/>
          </a:xfrm>
        </p:spPr>
        <p:txBody>
          <a:bodyPr vert="horz" lIns="91440" tIns="45720" rIns="91440" bIns="45720" rtlCol="0" anchor="t">
            <a:normAutofit/>
          </a:bodyPr>
          <a:lstStyle/>
          <a:p>
            <a:r>
              <a:rPr lang="fr-FR" noProof="0" dirty="0">
                <a:solidFill>
                  <a:srgbClr val="FFFFFF"/>
                </a:solidFill>
              </a:rPr>
              <a:t>Détails des côtés et couvercles</a:t>
            </a:r>
          </a:p>
        </p:txBody>
      </p:sp>
      <p:sp>
        <p:nvSpPr>
          <p:cNvPr id="4" name="Espace réservé du contenu 3">
            <a:extLst>
              <a:ext uri="{FF2B5EF4-FFF2-40B4-BE49-F238E27FC236}">
                <a16:creationId xmlns:a16="http://schemas.microsoft.com/office/drawing/2014/main" id="{B00189AD-3E5A-51E4-7EBD-C4D5EB67FA7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1" y="266282"/>
            <a:ext cx="5694764" cy="4209465"/>
          </a:xfrm>
        </p:spPr>
        <p:txBody>
          <a:bodyPr>
            <a:noAutofit/>
          </a:bodyPr>
          <a:lstStyle/>
          <a:p>
            <a:pPr marL="0" indent="0" algn="l" rtl="0" eaLnBrk="1" latinLnBrk="0" hangingPunct="1">
              <a:lnSpc>
                <a:spcPct val="90000"/>
              </a:lnSpc>
              <a:spcBef>
                <a:spcPts val="500"/>
              </a:spcBef>
              <a:buNone/>
            </a:pPr>
            <a:r>
              <a:rPr lang="fr-FR" sz="1800" b="1" noProof="0" dirty="0">
                <a:solidFill>
                  <a:srgbClr val="FFFFFF"/>
                </a:solidFill>
                <a:effectLst/>
                <a:latin typeface="Aptos" panose="020B0004020202020204" pitchFamily="34" charset="0"/>
              </a:rPr>
              <a:t>Barrage des côtés et extrémités</a:t>
            </a:r>
            <a:endParaRPr lang="fr-FR" sz="1800" noProof="0" dirty="0">
              <a:solidFill>
                <a:srgbClr val="FFFFFF"/>
              </a:solidFill>
              <a:effectLst/>
              <a:latin typeface="Aptos" panose="020B0004020202020204" pitchFamily="34" charset="0"/>
            </a:endParaRPr>
          </a:p>
          <a:p>
            <a:pPr marL="0" indent="0" algn="l" rtl="0" eaLnBrk="1" latinLnBrk="0" hangingPunct="1">
              <a:lnSpc>
                <a:spcPct val="90000"/>
              </a:lnSpc>
              <a:spcBef>
                <a:spcPts val="500"/>
              </a:spcBef>
              <a:buNone/>
            </a:pPr>
            <a:r>
              <a:rPr lang="fr-FR" sz="1800" noProof="0" dirty="0">
                <a:solidFill>
                  <a:srgbClr val="FFFFFF"/>
                </a:solidFill>
                <a:effectLst/>
                <a:latin typeface="Aptos" panose="020B0004020202020204" pitchFamily="34" charset="0"/>
              </a:rPr>
              <a:t>Il existe une variété de types de barrage pour les côtés et les extrémités des caisses, allant d'un caisson sans barres à une caisse totalement barrée.</a:t>
            </a:r>
          </a:p>
          <a:p>
            <a:pPr marL="0" indent="0" algn="l" rtl="0" eaLnBrk="1" latinLnBrk="0" hangingPunct="1">
              <a:lnSpc>
                <a:spcPct val="90000"/>
              </a:lnSpc>
              <a:spcBef>
                <a:spcPts val="500"/>
              </a:spcBef>
              <a:buNone/>
            </a:pPr>
            <a:r>
              <a:rPr lang="fr-FR" sz="1800" b="1" noProof="0" dirty="0">
                <a:solidFill>
                  <a:srgbClr val="FFFFFF"/>
                </a:solidFill>
                <a:effectLst/>
                <a:latin typeface="Aptos" panose="020B0004020202020204" pitchFamily="34" charset="0"/>
              </a:rPr>
              <a:t>Les couvercles</a:t>
            </a:r>
            <a:endParaRPr lang="fr-FR" sz="1800" noProof="0" dirty="0">
              <a:solidFill>
                <a:srgbClr val="FFFFFF"/>
              </a:solidFill>
              <a:effectLst/>
              <a:latin typeface="Aptos" panose="020B0004020202020204" pitchFamily="34" charset="0"/>
            </a:endParaRPr>
          </a:p>
          <a:p>
            <a:pPr marL="0" indent="0" algn="l" rtl="0" eaLnBrk="1" latinLnBrk="0" hangingPunct="1">
              <a:lnSpc>
                <a:spcPct val="90000"/>
              </a:lnSpc>
              <a:spcBef>
                <a:spcPts val="500"/>
              </a:spcBef>
              <a:buNone/>
            </a:pPr>
            <a:r>
              <a:rPr lang="fr-FR" sz="1800" noProof="0" dirty="0">
                <a:solidFill>
                  <a:srgbClr val="FFFFFF"/>
                </a:solidFill>
                <a:effectLst/>
                <a:latin typeface="Aptos" panose="020B0004020202020204" pitchFamily="34" charset="0"/>
              </a:rPr>
              <a:t>Il est essentiel que les couvercles des caisses pleines soient doublés pour prévenir l'infiltration d'eau de ruissellement.</a:t>
            </a:r>
          </a:p>
          <a:p>
            <a:pPr marL="0" indent="0" algn="l" rtl="0" eaLnBrk="1" latinLnBrk="0" hangingPunct="1">
              <a:lnSpc>
                <a:spcPct val="90000"/>
              </a:lnSpc>
              <a:spcBef>
                <a:spcPts val="500"/>
              </a:spcBef>
              <a:buNone/>
            </a:pPr>
            <a:r>
              <a:rPr lang="fr-FR" sz="1800" b="1" noProof="0" dirty="0">
                <a:solidFill>
                  <a:srgbClr val="FFFFFF"/>
                </a:solidFill>
                <a:effectLst/>
                <a:latin typeface="Aptos" panose="020B0004020202020204" pitchFamily="34" charset="0"/>
              </a:rPr>
              <a:t>Assemblages</a:t>
            </a:r>
            <a:endParaRPr lang="fr-FR" sz="1800" noProof="0" dirty="0">
              <a:solidFill>
                <a:srgbClr val="FFFFFF"/>
              </a:solidFill>
              <a:effectLst/>
              <a:latin typeface="Aptos" panose="020B0004020202020204" pitchFamily="34" charset="0"/>
            </a:endParaRPr>
          </a:p>
          <a:p>
            <a:pPr marL="0" indent="0" algn="l" rtl="0" eaLnBrk="1" latinLnBrk="0" hangingPunct="1">
              <a:lnSpc>
                <a:spcPct val="90000"/>
              </a:lnSpc>
              <a:spcBef>
                <a:spcPts val="500"/>
              </a:spcBef>
              <a:buNone/>
            </a:pPr>
            <a:r>
              <a:rPr lang="fr-FR" sz="1800" noProof="0" dirty="0">
                <a:solidFill>
                  <a:srgbClr val="FFFFFF"/>
                </a:solidFill>
                <a:effectLst/>
                <a:latin typeface="Aptos" panose="020B0004020202020204" pitchFamily="34" charset="0"/>
              </a:rPr>
              <a:t>Les assemblages des composants formant les couvercles et les côtés des caisses peuvent être réalisés par clouage rivetage, agrafage ou vissage. Ces opérations doivent être effectuées conformément à la norme NF H 20-005.</a:t>
            </a:r>
          </a:p>
          <a:p>
            <a:pPr marL="0" indent="0" algn="l" rtl="0" eaLnBrk="1" latinLnBrk="0" hangingPunct="1">
              <a:lnSpc>
                <a:spcPct val="90000"/>
              </a:lnSpc>
              <a:spcBef>
                <a:spcPts val="500"/>
              </a:spcBef>
              <a:buNone/>
            </a:pPr>
            <a:br>
              <a:rPr lang="fr-FR" sz="1800" noProof="0" dirty="0">
                <a:solidFill>
                  <a:srgbClr val="FFFFFF"/>
                </a:solidFill>
                <a:effectLst/>
                <a:latin typeface="Aptos" panose="020B0004020202020204" pitchFamily="34" charset="0"/>
              </a:rPr>
            </a:br>
            <a:r>
              <a:rPr lang="fr-FR" sz="1800" b="1" noProof="0" dirty="0">
                <a:solidFill>
                  <a:srgbClr val="FFFFFF"/>
                </a:solidFill>
                <a:effectLst/>
                <a:latin typeface="Aptos" panose="020B0004020202020204" pitchFamily="34" charset="0"/>
              </a:rPr>
              <a:t>Ventilation</a:t>
            </a:r>
            <a:endParaRPr lang="fr-FR" sz="1800" noProof="0" dirty="0">
              <a:solidFill>
                <a:srgbClr val="FFFFFF"/>
              </a:solidFill>
              <a:effectLst/>
              <a:latin typeface="Aptos" panose="020B0004020202020204" pitchFamily="34" charset="0"/>
            </a:endParaRPr>
          </a:p>
          <a:p>
            <a:pPr marL="0" indent="0" algn="l" rtl="0" eaLnBrk="1" latinLnBrk="0" hangingPunct="1">
              <a:lnSpc>
                <a:spcPct val="90000"/>
              </a:lnSpc>
              <a:spcBef>
                <a:spcPts val="500"/>
              </a:spcBef>
              <a:buNone/>
            </a:pPr>
            <a:r>
              <a:rPr lang="fr-FR" sz="1800" noProof="0" dirty="0">
                <a:solidFill>
                  <a:srgbClr val="FFFFFF"/>
                </a:solidFill>
                <a:effectLst/>
                <a:latin typeface="Aptos" panose="020B0004020202020204" pitchFamily="34" charset="0"/>
              </a:rPr>
              <a:t>Pour chaque tranche de 10 m³, deux ouvertures de 20 cm² doivent être prévues sur les extrémités de la caisse. L'une doit être placée en haut sur une extrémité, tandis que l'autre doit se situer en bas sur l'extrémité opposée, afin de favoriser une ventilation naturelle à l'intérieur de la caisse.</a:t>
            </a:r>
            <a:endParaRPr lang="fr-FR" sz="1800" noProof="0" dirty="0">
              <a:solidFill>
                <a:srgbClr val="FFFFFF"/>
              </a:solidFill>
            </a:endParaRPr>
          </a:p>
        </p:txBody>
      </p:sp>
    </p:spTree>
    <p:extLst>
      <p:ext uri="{BB962C8B-B14F-4D97-AF65-F5344CB8AC3E}">
        <p14:creationId xmlns:p14="http://schemas.microsoft.com/office/powerpoint/2010/main" val="3032331012"/>
      </p:ext>
    </p:extLst>
  </p:cSld>
  <p:clrMapOvr>
    <a:masterClrMapping/>
  </p:clrMapOvr>
  <p:transition advTm="33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F6B734-EDD6-BC1F-D16C-5182C569209B}"/>
            </a:ext>
          </a:extLst>
        </p:cNvPr>
        <p:cNvGrpSpPr/>
        <p:nvPr/>
      </p:nvGrpSpPr>
      <p:grpSpPr>
        <a:xfrm>
          <a:off x="0" y="0"/>
          <a:ext cx="0" cy="0"/>
          <a:chOff x="0" y="0"/>
          <a:chExt cx="0" cy="0"/>
        </a:xfrm>
      </p:grpSpPr>
      <p:sp useBgFill="1">
        <p:nvSpPr>
          <p:cNvPr id="198" name="Rectangle 197">
            <a:extLst>
              <a:ext uri="{FF2B5EF4-FFF2-40B4-BE49-F238E27FC236}">
                <a16:creationId xmlns:a16="http://schemas.microsoft.com/office/drawing/2014/main" id="{6EB5C051-7A31-D546-BFB8-0392480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0" name="Rectangle 199">
            <a:extLst>
              <a:ext uri="{FF2B5EF4-FFF2-40B4-BE49-F238E27FC236}">
                <a16:creationId xmlns:a16="http://schemas.microsoft.com/office/drawing/2014/main" id="{24D31A96-A696-F413-493A-65D898E202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2" name="Rectangle 201">
            <a:extLst>
              <a:ext uri="{FF2B5EF4-FFF2-40B4-BE49-F238E27FC236}">
                <a16:creationId xmlns:a16="http://schemas.microsoft.com/office/drawing/2014/main" id="{B0CD6BF9-9C2B-33EA-7C29-7E9CF9D1C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4" name="Rectangle 203">
            <a:extLst>
              <a:ext uri="{FF2B5EF4-FFF2-40B4-BE49-F238E27FC236}">
                <a16:creationId xmlns:a16="http://schemas.microsoft.com/office/drawing/2014/main" id="{F6CE6410-212A-55E5-A31C-F7B856416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6" name="Freeform: Shape 205">
            <a:extLst>
              <a:ext uri="{FF2B5EF4-FFF2-40B4-BE49-F238E27FC236}">
                <a16:creationId xmlns:a16="http://schemas.microsoft.com/office/drawing/2014/main" id="{B783C8D7-5CE6-1B76-EA3C-200D8BBDD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 name="Titre 1">
            <a:extLst>
              <a:ext uri="{FF2B5EF4-FFF2-40B4-BE49-F238E27FC236}">
                <a16:creationId xmlns:a16="http://schemas.microsoft.com/office/drawing/2014/main" id="{63338FCB-5AE6-8D98-B517-69AAE68D3C40}"/>
              </a:ext>
            </a:extLst>
          </p:cNvPr>
          <p:cNvSpPr>
            <a:spLocks noGrp="1"/>
          </p:cNvSpPr>
          <p:nvPr>
            <p:ph type="ctrTitle"/>
          </p:nvPr>
        </p:nvSpPr>
        <p:spPr>
          <a:xfrm>
            <a:off x="660041" y="2767106"/>
            <a:ext cx="2880828" cy="3071906"/>
          </a:xfrm>
        </p:spPr>
        <p:txBody>
          <a:bodyPr vert="horz" lIns="91440" tIns="45720" rIns="91440" bIns="45720" rtlCol="0" anchor="t">
            <a:normAutofit/>
          </a:bodyPr>
          <a:lstStyle/>
          <a:p>
            <a:pPr algn="l"/>
            <a:r>
              <a:rPr lang="fr-FR" sz="4000" kern="1200" noProof="0" dirty="0">
                <a:solidFill>
                  <a:srgbClr val="FFFFFF"/>
                </a:solidFill>
                <a:latin typeface="+mj-lt"/>
                <a:ea typeface="+mj-ea"/>
                <a:cs typeface="+mj-cs"/>
              </a:rPr>
              <a:t>Les </a:t>
            </a:r>
            <a:r>
              <a:rPr lang="fr-FR" sz="4000" noProof="0" dirty="0">
                <a:solidFill>
                  <a:srgbClr val="FFFFFF"/>
                </a:solidFill>
              </a:rPr>
              <a:t>Barrages</a:t>
            </a:r>
            <a:endParaRPr lang="fr-FR" sz="4000" kern="1200" noProof="0" dirty="0">
              <a:solidFill>
                <a:srgbClr val="FFFFFF"/>
              </a:solidFill>
              <a:latin typeface="+mj-lt"/>
              <a:ea typeface="+mj-ea"/>
              <a:cs typeface="+mj-cs"/>
            </a:endParaRPr>
          </a:p>
        </p:txBody>
      </p:sp>
      <p:pic>
        <p:nvPicPr>
          <p:cNvPr id="129" name="Image 128">
            <a:extLst>
              <a:ext uri="{FF2B5EF4-FFF2-40B4-BE49-F238E27FC236}">
                <a16:creationId xmlns:a16="http://schemas.microsoft.com/office/drawing/2014/main" id="{A389F2B4-3DEE-60D4-CE66-592E9A67BADC}"/>
              </a:ext>
            </a:extLst>
          </p:cNvPr>
          <p:cNvPicPr>
            <a:picLocks noChangeAspect="1"/>
          </p:cNvPicPr>
          <p:nvPr/>
        </p:nvPicPr>
        <p:blipFill>
          <a:blip r:embed="rId3">
            <a:duotone>
              <a:prstClr val="black"/>
              <a:srgbClr val="D9C3A5">
                <a:tint val="50000"/>
                <a:satMod val="180000"/>
              </a:srgbClr>
            </a:duotone>
          </a:blip>
          <a:srcRect l="18352" t="7301" r="10214" b="12599"/>
          <a:stretch/>
        </p:blipFill>
        <p:spPr>
          <a:xfrm>
            <a:off x="6930100" y="2853263"/>
            <a:ext cx="2329388" cy="21530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7" name="Image 146">
            <a:extLst>
              <a:ext uri="{FF2B5EF4-FFF2-40B4-BE49-F238E27FC236}">
                <a16:creationId xmlns:a16="http://schemas.microsoft.com/office/drawing/2014/main" id="{39305E4C-FB80-DE02-F094-67F32800223E}"/>
              </a:ext>
            </a:extLst>
          </p:cNvPr>
          <p:cNvPicPr>
            <a:picLocks noChangeAspect="1"/>
          </p:cNvPicPr>
          <p:nvPr/>
        </p:nvPicPr>
        <p:blipFill>
          <a:blip r:embed="rId4">
            <a:duotone>
              <a:prstClr val="black"/>
              <a:srgbClr val="D9C3A5">
                <a:tint val="50000"/>
                <a:satMod val="180000"/>
              </a:srgbClr>
            </a:duotone>
          </a:blip>
          <a:srcRect t="7437" r="12682"/>
          <a:stretch/>
        </p:blipFill>
        <p:spPr>
          <a:xfrm>
            <a:off x="4241442" y="3547481"/>
            <a:ext cx="2329388" cy="22645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1" name="Image 160">
            <a:extLst>
              <a:ext uri="{FF2B5EF4-FFF2-40B4-BE49-F238E27FC236}">
                <a16:creationId xmlns:a16="http://schemas.microsoft.com/office/drawing/2014/main" id="{0F9927BD-FA68-F955-E185-7E65A8D12EE1}"/>
              </a:ext>
            </a:extLst>
          </p:cNvPr>
          <p:cNvPicPr>
            <a:picLocks noChangeAspect="1"/>
          </p:cNvPicPr>
          <p:nvPr/>
        </p:nvPicPr>
        <p:blipFill>
          <a:blip r:embed="rId5">
            <a:duotone>
              <a:prstClr val="black"/>
              <a:srgbClr val="D9C3A5">
                <a:tint val="50000"/>
                <a:satMod val="180000"/>
              </a:srgbClr>
            </a:duotone>
          </a:blip>
          <a:srcRect t="7437" r="14958"/>
          <a:stretch/>
        </p:blipFill>
        <p:spPr>
          <a:xfrm>
            <a:off x="9628239" y="3693380"/>
            <a:ext cx="2329388" cy="23191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2" name="Image 61">
            <a:extLst>
              <a:ext uri="{FF2B5EF4-FFF2-40B4-BE49-F238E27FC236}">
                <a16:creationId xmlns:a16="http://schemas.microsoft.com/office/drawing/2014/main" id="{BB4E95A9-EBEA-A313-DBC0-0B45D9E75152}"/>
              </a:ext>
            </a:extLst>
          </p:cNvPr>
          <p:cNvPicPr>
            <a:picLocks noChangeAspect="1"/>
          </p:cNvPicPr>
          <p:nvPr/>
        </p:nvPicPr>
        <p:blipFill>
          <a:blip r:embed="rId6">
            <a:duotone>
              <a:prstClr val="black"/>
              <a:srgbClr val="D9C3A5">
                <a:tint val="50000"/>
                <a:satMod val="180000"/>
              </a:srgbClr>
            </a:duotone>
          </a:blip>
          <a:srcRect l="6840" t="9004" r="4633" b="11607"/>
          <a:stretch/>
        </p:blipFill>
        <p:spPr>
          <a:xfrm>
            <a:off x="8210349" y="177194"/>
            <a:ext cx="3174384" cy="23791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5" name="Image 174">
            <a:extLst>
              <a:ext uri="{FF2B5EF4-FFF2-40B4-BE49-F238E27FC236}">
                <a16:creationId xmlns:a16="http://schemas.microsoft.com/office/drawing/2014/main" id="{62F4BBE7-D262-23FF-B74F-305F1080CAAD}"/>
              </a:ext>
            </a:extLst>
          </p:cNvPr>
          <p:cNvPicPr>
            <a:picLocks noChangeAspect="1"/>
          </p:cNvPicPr>
          <p:nvPr/>
        </p:nvPicPr>
        <p:blipFill>
          <a:blip r:embed="rId7">
            <a:duotone>
              <a:prstClr val="black"/>
              <a:srgbClr val="D9C3A5">
                <a:tint val="50000"/>
                <a:satMod val="180000"/>
              </a:srgbClr>
            </a:duotone>
          </a:blip>
          <a:srcRect r="9554"/>
          <a:stretch/>
        </p:blipFill>
        <p:spPr>
          <a:xfrm>
            <a:off x="4341802" y="148366"/>
            <a:ext cx="3174384" cy="2408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88708732"/>
      </p:ext>
    </p:extLst>
  </p:cSld>
  <p:clrMapOvr>
    <a:masterClrMapping/>
  </p:clrMapOvr>
  <p:transition advTm="28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96C910A-DC3E-C11D-9B41-CA8F88CF94EE}"/>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noProof="0">
                <a:solidFill>
                  <a:srgbClr val="FFFFFF"/>
                </a:solidFill>
                <a:latin typeface="+mj-lt"/>
                <a:ea typeface="+mj-ea"/>
                <a:cs typeface="+mj-cs"/>
              </a:rPr>
              <a:t>Épaisseurs et sections préconisées</a:t>
            </a:r>
          </a:p>
        </p:txBody>
      </p:sp>
      <p:pic>
        <p:nvPicPr>
          <p:cNvPr id="5" name="Image 4">
            <a:extLst>
              <a:ext uri="{FF2B5EF4-FFF2-40B4-BE49-F238E27FC236}">
                <a16:creationId xmlns:a16="http://schemas.microsoft.com/office/drawing/2014/main" id="{D1729B32-B620-E4E7-F243-15D2CB306E7B}"/>
              </a:ext>
            </a:extLst>
          </p:cNvPr>
          <p:cNvPicPr>
            <a:picLocks noChangeAspect="1"/>
          </p:cNvPicPr>
          <p:nvPr/>
        </p:nvPicPr>
        <p:blipFill>
          <a:blip r:embed="rId3"/>
          <a:stretch>
            <a:fillRect/>
          </a:stretch>
        </p:blipFill>
        <p:spPr>
          <a:xfrm>
            <a:off x="865282" y="1727172"/>
            <a:ext cx="6847352" cy="4976815"/>
          </a:xfrm>
          <a:prstGeom prst="rect">
            <a:avLst/>
          </a:prstGeom>
        </p:spPr>
      </p:pic>
      <p:sp>
        <p:nvSpPr>
          <p:cNvPr id="13" name="ZoneTexte 12">
            <a:extLst>
              <a:ext uri="{FF2B5EF4-FFF2-40B4-BE49-F238E27FC236}">
                <a16:creationId xmlns:a16="http://schemas.microsoft.com/office/drawing/2014/main" id="{D90D1787-76CC-5BE9-B0D9-06841E112881}"/>
              </a:ext>
            </a:extLst>
          </p:cNvPr>
          <p:cNvSpPr txBox="1"/>
          <p:nvPr/>
        </p:nvSpPr>
        <p:spPr>
          <a:xfrm>
            <a:off x="8301317" y="3246083"/>
            <a:ext cx="3302000" cy="1938992"/>
          </a:xfrm>
          <a:prstGeom prst="rect">
            <a:avLst/>
          </a:prstGeom>
          <a:noFill/>
        </p:spPr>
        <p:txBody>
          <a:bodyPr wrap="square" rtlCol="0">
            <a:spAutoFit/>
          </a:bodyPr>
          <a:lstStyle/>
          <a:p>
            <a:r>
              <a:rPr lang="fr-FR" sz="2400" dirty="0">
                <a:solidFill>
                  <a:srgbClr val="002060"/>
                </a:solidFill>
              </a:rPr>
              <a:t>Ces épaisseurs sont données à titre indicatifs, elles doivent être confirmées par l’étude de l’emballeur</a:t>
            </a:r>
          </a:p>
        </p:txBody>
      </p:sp>
    </p:spTree>
    <p:extLst>
      <p:ext uri="{BB962C8B-B14F-4D97-AF65-F5344CB8AC3E}">
        <p14:creationId xmlns:p14="http://schemas.microsoft.com/office/powerpoint/2010/main" val="1713307797"/>
      </p:ext>
    </p:extLst>
  </p:cSld>
  <p:clrMapOvr>
    <a:masterClrMapping/>
  </p:clrMapOvr>
  <p:transition advTm="5047">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B52BF7-C642-36B5-5AF5-6C9217193ED8}"/>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F4FC42E-86A1-60C4-97DF-919444AF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Rectangle 8">
            <a:extLst>
              <a:ext uri="{FF2B5EF4-FFF2-40B4-BE49-F238E27FC236}">
                <a16:creationId xmlns:a16="http://schemas.microsoft.com/office/drawing/2014/main" id="{97A352F9-0EB8-C155-4F69-21D37AF35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1" name="Rectangle 10">
            <a:extLst>
              <a:ext uri="{FF2B5EF4-FFF2-40B4-BE49-F238E27FC236}">
                <a16:creationId xmlns:a16="http://schemas.microsoft.com/office/drawing/2014/main" id="{A8C806EA-4CFA-49A2-7A34-A68A4D4DD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Rectangle 12">
            <a:extLst>
              <a:ext uri="{FF2B5EF4-FFF2-40B4-BE49-F238E27FC236}">
                <a16:creationId xmlns:a16="http://schemas.microsoft.com/office/drawing/2014/main" id="{1E9F1D0D-37B4-223B-8FA8-B7B39396A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 name="Rectangle 14">
            <a:extLst>
              <a:ext uri="{FF2B5EF4-FFF2-40B4-BE49-F238E27FC236}">
                <a16:creationId xmlns:a16="http://schemas.microsoft.com/office/drawing/2014/main" id="{AA73B6EA-DECE-EC94-6C57-88B709AAB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Rectangle 16">
            <a:extLst>
              <a:ext uri="{FF2B5EF4-FFF2-40B4-BE49-F238E27FC236}">
                <a16:creationId xmlns:a16="http://schemas.microsoft.com/office/drawing/2014/main" id="{E51E2A26-DA6A-F526-FBB8-F7D6F8666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Oval 18">
            <a:extLst>
              <a:ext uri="{FF2B5EF4-FFF2-40B4-BE49-F238E27FC236}">
                <a16:creationId xmlns:a16="http://schemas.microsoft.com/office/drawing/2014/main" id="{EA2D12D3-4E09-47AC-07CF-A65E5B885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1AFA3EA6-CF5B-D33E-F5B5-847E31E4DE83}"/>
              </a:ext>
            </a:extLst>
          </p:cNvPr>
          <p:cNvSpPr>
            <a:spLocks noGrp="1"/>
          </p:cNvSpPr>
          <p:nvPr>
            <p:ph type="ctrTitle"/>
          </p:nvPr>
        </p:nvSpPr>
        <p:spPr>
          <a:xfrm>
            <a:off x="4162567" y="818984"/>
            <a:ext cx="6714699" cy="3178689"/>
          </a:xfrm>
        </p:spPr>
        <p:txBody>
          <a:bodyPr vert="horz" lIns="91440" tIns="45720" rIns="91440" bIns="45720" rtlCol="0">
            <a:normAutofit/>
          </a:bodyPr>
          <a:lstStyle/>
          <a:p>
            <a:pPr algn="l"/>
            <a:r>
              <a:rPr lang="fr-FR" sz="4800" noProof="0" dirty="0">
                <a:solidFill>
                  <a:srgbClr val="FFFFFF"/>
                </a:solidFill>
              </a:rPr>
              <a:t>Conclusion</a:t>
            </a:r>
          </a:p>
        </p:txBody>
      </p:sp>
      <p:sp>
        <p:nvSpPr>
          <p:cNvPr id="21" name="Rectangle 20">
            <a:extLst>
              <a:ext uri="{FF2B5EF4-FFF2-40B4-BE49-F238E27FC236}">
                <a16:creationId xmlns:a16="http://schemas.microsoft.com/office/drawing/2014/main" id="{E4AB6742-4A29-C7A0-6FE1-BD91A8630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2965884745"/>
      </p:ext>
    </p:extLst>
  </p:cSld>
  <p:clrMapOvr>
    <a:masterClrMapping/>
  </p:clrMapOvr>
  <p:transition advTm="22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5790609-B34E-EFE1-B7A0-E6A9EC68677C}"/>
              </a:ext>
            </a:extLst>
          </p:cNvPr>
          <p:cNvSpPr>
            <a:spLocks noGrp="1"/>
          </p:cNvSpPr>
          <p:nvPr>
            <p:ph type="title"/>
          </p:nvPr>
        </p:nvSpPr>
        <p:spPr>
          <a:xfrm>
            <a:off x="1136397" y="502020"/>
            <a:ext cx="5323715" cy="806080"/>
          </a:xfrm>
        </p:spPr>
        <p:txBody>
          <a:bodyPr anchor="b">
            <a:normAutofit/>
          </a:bodyPr>
          <a:lstStyle/>
          <a:p>
            <a:r>
              <a:rPr lang="fr-FR" sz="4000" noProof="0" dirty="0">
                <a:solidFill>
                  <a:srgbClr val="002060"/>
                </a:solidFill>
              </a:rPr>
              <a:t>Conclusion</a:t>
            </a:r>
          </a:p>
        </p:txBody>
      </p:sp>
      <p:sp>
        <p:nvSpPr>
          <p:cNvPr id="60" name="Rectangle 5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A430DFE-ADCD-FC19-FA61-45F45107C11E}"/>
              </a:ext>
            </a:extLst>
          </p:cNvPr>
          <p:cNvPicPr>
            <a:picLocks noChangeAspect="1"/>
          </p:cNvPicPr>
          <p:nvPr/>
        </p:nvPicPr>
        <p:blipFill>
          <a:blip r:embed="rId3">
            <a:extLst>
              <a:ext uri="{28A0092B-C50C-407E-A947-70E740481C1C}">
                <a14:useLocalDpi xmlns:a14="http://schemas.microsoft.com/office/drawing/2010/main" val="0"/>
              </a:ext>
            </a:extLst>
          </a:blip>
          <a:srcRect r="-2" b="5926"/>
          <a:stretch/>
        </p:blipFill>
        <p:spPr>
          <a:xfrm>
            <a:off x="7651662" y="909081"/>
            <a:ext cx="3019139" cy="5071731"/>
          </a:xfrm>
          <a:prstGeom prst="rect">
            <a:avLst/>
          </a:prstGeom>
        </p:spPr>
      </p:pic>
      <p:sp>
        <p:nvSpPr>
          <p:cNvPr id="3" name="Rectangle 2">
            <a:hlinkClick r:id="" action="ppaction://noaction"/>
            <a:extLst>
              <a:ext uri="{FF2B5EF4-FFF2-40B4-BE49-F238E27FC236}">
                <a16:creationId xmlns:a16="http://schemas.microsoft.com/office/drawing/2014/main" id="{0338FED4-BEBE-4CBF-8A6A-7395BB26A4C4}"/>
              </a:ext>
            </a:extLst>
          </p:cNvPr>
          <p:cNvSpPr/>
          <p:nvPr/>
        </p:nvSpPr>
        <p:spPr>
          <a:xfrm>
            <a:off x="88901" y="67377"/>
            <a:ext cx="11963400" cy="6708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rgbClr val="002060"/>
              </a:solidFill>
            </a:endParaRPr>
          </a:p>
        </p:txBody>
      </p:sp>
      <p:graphicFrame>
        <p:nvGraphicFramePr>
          <p:cNvPr id="23" name="Espace réservé du contenu 2">
            <a:extLst>
              <a:ext uri="{FF2B5EF4-FFF2-40B4-BE49-F238E27FC236}">
                <a16:creationId xmlns:a16="http://schemas.microsoft.com/office/drawing/2014/main" id="{8525E951-85B1-48B4-0B31-17FDF660805A}"/>
              </a:ext>
            </a:extLst>
          </p:cNvPr>
          <p:cNvGraphicFramePr>
            <a:graphicFrameLocks noGrp="1"/>
          </p:cNvGraphicFramePr>
          <p:nvPr>
            <p:ph idx="1"/>
            <p:extLst>
              <p:ext uri="{D42A27DB-BD31-4B8C-83A1-F6EECF244321}">
                <p14:modId xmlns:p14="http://schemas.microsoft.com/office/powerpoint/2010/main" val="1734196566"/>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1144923" y="1612900"/>
          <a:ext cx="5315189" cy="4743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2165117"/>
      </p:ext>
    </p:extLst>
  </p:cSld>
  <p:clrMapOvr>
    <a:masterClrMapping/>
  </p:clrMapOvr>
  <p:transition advTm="12378">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61AF96-DA4A-A507-8ED2-A2974ADACC9B}"/>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5F55DC5F-1A16-ECF3-9D72-126C58AB5E36}"/>
              </a:ext>
            </a:extLst>
          </p:cNvPr>
          <p:cNvSpPr>
            <a:spLocks noGrp="1"/>
          </p:cNvSpPr>
          <p:nvPr>
            <p:ph type="ctrTitle"/>
          </p:nvPr>
        </p:nvSpPr>
        <p:spPr>
          <a:xfrm>
            <a:off x="3542168" y="892061"/>
            <a:ext cx="6714699" cy="1629783"/>
          </a:xfrm>
        </p:spPr>
        <p:txBody>
          <a:bodyPr vert="horz" lIns="91440" tIns="45720" rIns="91440" bIns="45720" rtlCol="0">
            <a:normAutofit/>
          </a:bodyPr>
          <a:lstStyle/>
          <a:p>
            <a:pPr algn="l"/>
            <a:r>
              <a:rPr lang="fr-FR" sz="4800" noProof="0" dirty="0">
                <a:solidFill>
                  <a:srgbClr val="FFFFFF"/>
                </a:solidFill>
              </a:rPr>
              <a:t>Introduction à l’emballage Industriel</a:t>
            </a: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mc:AlternateContent xmlns:mc="http://schemas.openxmlformats.org/markup-compatibility/2006" xmlns:pslz="http://schemas.microsoft.com/office/powerpoint/2016/slidezoom">
        <mc:Choice Requires="pslz">
          <p:graphicFrame>
            <p:nvGraphicFramePr>
              <p:cNvPr id="4" name="Zoom de diapositive 3">
                <a:extLst>
                  <a:ext uri="{FF2B5EF4-FFF2-40B4-BE49-F238E27FC236}">
                    <a16:creationId xmlns:a16="http://schemas.microsoft.com/office/drawing/2014/main" id="{F2F81446-B7FC-BE9E-69A6-8489BB01DCCE}"/>
                  </a:ext>
                </a:extLst>
              </p:cNvPr>
              <p:cNvGraphicFramePr>
                <a:graphicFrameLocks noChangeAspect="1"/>
              </p:cNvGraphicFramePr>
              <p:nvPr>
                <p:extLst>
                  <p:ext uri="{D42A27DB-BD31-4B8C-83A1-F6EECF244321}">
                    <p14:modId xmlns:p14="http://schemas.microsoft.com/office/powerpoint/2010/main" val="3067665461"/>
                  </p:ext>
                </p:extLst>
              </p:nvPr>
            </p:nvGraphicFramePr>
            <p:xfrm>
              <a:off x="546142" y="3632859"/>
              <a:ext cx="3048000" cy="1714500"/>
            </p:xfrm>
            <a:graphic>
              <a:graphicData uri="http://schemas.microsoft.com/office/powerpoint/2016/slidezoom">
                <pslz:sldZm>
                  <pslz:sldZmObj sldId="2564" cId="3571347471">
                    <pslz:zmPr id="{C8A64346-79A4-42DB-8238-D8D396D23483}"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Zoom de diapositive 3">
                <a:extLst>
                  <a:ext uri="{FF2B5EF4-FFF2-40B4-BE49-F238E27FC236}">
                    <a16:creationId xmlns:a16="http://schemas.microsoft.com/office/drawing/2014/main" id="{F2F81446-B7FC-BE9E-69A6-8489BB01DCCE}"/>
                  </a:ext>
                </a:extLst>
              </p:cNvPr>
              <p:cNvPicPr>
                <a:picLocks noGrp="1" noRot="1" noChangeAspect="1" noMove="1" noResize="1" noEditPoints="1" noAdjustHandles="1" noChangeArrowheads="1" noChangeShapeType="1"/>
              </p:cNvPicPr>
              <p:nvPr/>
            </p:nvPicPr>
            <p:blipFill>
              <a:blip r:embed="rId6"/>
              <a:stretch>
                <a:fillRect/>
              </a:stretch>
            </p:blipFill>
            <p:spPr>
              <a:xfrm>
                <a:off x="546142" y="3632859"/>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DB3E6CF7-337E-98DD-5781-A95562CDB81D}"/>
                  </a:ext>
                </a:extLst>
              </p:cNvPr>
              <p:cNvGraphicFramePr>
                <a:graphicFrameLocks noChangeAspect="1"/>
              </p:cNvGraphicFramePr>
              <p:nvPr>
                <p:extLst>
                  <p:ext uri="{D42A27DB-BD31-4B8C-83A1-F6EECF244321}">
                    <p14:modId xmlns:p14="http://schemas.microsoft.com/office/powerpoint/2010/main" val="1048970050"/>
                  </p:ext>
                </p:extLst>
              </p:nvPr>
            </p:nvGraphicFramePr>
            <p:xfrm>
              <a:off x="4509436" y="3632859"/>
              <a:ext cx="3048000" cy="1714500"/>
            </p:xfrm>
            <a:graphic>
              <a:graphicData uri="http://schemas.microsoft.com/office/powerpoint/2016/slidezoom">
                <pslz:sldZm>
                  <pslz:sldZmObj sldId="2565" cId="1396137059">
                    <pslz:zmPr id="{1850A640-D215-4EAF-9163-B0E0CADC2029}"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Zoom de diapositive 5">
                <a:extLst>
                  <a:ext uri="{FF2B5EF4-FFF2-40B4-BE49-F238E27FC236}">
                    <a16:creationId xmlns:a16="http://schemas.microsoft.com/office/drawing/2014/main" id="{DB3E6CF7-337E-98DD-5781-A95562CDB81D}"/>
                  </a:ext>
                </a:extLst>
              </p:cNvPr>
              <p:cNvPicPr>
                <a:picLocks noGrp="1" noRot="1" noChangeAspect="1" noMove="1" noResize="1" noEditPoints="1" noAdjustHandles="1" noChangeArrowheads="1" noChangeShapeType="1"/>
              </p:cNvPicPr>
              <p:nvPr/>
            </p:nvPicPr>
            <p:blipFill>
              <a:blip r:embed="rId8"/>
              <a:stretch>
                <a:fillRect/>
              </a:stretch>
            </p:blipFill>
            <p:spPr>
              <a:xfrm>
                <a:off x="4509436" y="3632859"/>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Zoom de diapositive 9">
                <a:extLst>
                  <a:ext uri="{FF2B5EF4-FFF2-40B4-BE49-F238E27FC236}">
                    <a16:creationId xmlns:a16="http://schemas.microsoft.com/office/drawing/2014/main" id="{D754249B-0CFC-E162-8DF2-1F0BF61D0692}"/>
                  </a:ext>
                </a:extLst>
              </p:cNvPr>
              <p:cNvGraphicFramePr>
                <a:graphicFrameLocks noChangeAspect="1"/>
              </p:cNvGraphicFramePr>
              <p:nvPr>
                <p:extLst>
                  <p:ext uri="{D42A27DB-BD31-4B8C-83A1-F6EECF244321}">
                    <p14:modId xmlns:p14="http://schemas.microsoft.com/office/powerpoint/2010/main" val="1413714144"/>
                  </p:ext>
                </p:extLst>
              </p:nvPr>
            </p:nvGraphicFramePr>
            <p:xfrm>
              <a:off x="8443499" y="3632859"/>
              <a:ext cx="3048000" cy="1714500"/>
            </p:xfrm>
            <a:graphic>
              <a:graphicData uri="http://schemas.microsoft.com/office/powerpoint/2016/slidezoom">
                <pslz:sldZm>
                  <pslz:sldZmObj sldId="2566" cId="4000122066">
                    <pslz:zmPr id="{33D32D3D-40EC-4F1E-917B-EF4E3DCFE675}" returnToParent="0" transitionDur="1000">
                      <p166:blipFill xmlns:p166="http://schemas.microsoft.com/office/powerpoint/2016/6/main">
                        <a:blip r:embed="rId9"/>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Zoom de diapositive 9">
                <a:extLst>
                  <a:ext uri="{FF2B5EF4-FFF2-40B4-BE49-F238E27FC236}">
                    <a16:creationId xmlns:a16="http://schemas.microsoft.com/office/drawing/2014/main" id="{D754249B-0CFC-E162-8DF2-1F0BF61D0692}"/>
                  </a:ext>
                </a:extLst>
              </p:cNvPr>
              <p:cNvPicPr>
                <a:picLocks noGrp="1" noRot="1" noChangeAspect="1" noMove="1" noResize="1" noEditPoints="1" noAdjustHandles="1" noChangeArrowheads="1" noChangeShapeType="1"/>
              </p:cNvPicPr>
              <p:nvPr/>
            </p:nvPicPr>
            <p:blipFill>
              <a:blip r:embed="rId10"/>
              <a:stretch>
                <a:fillRect/>
              </a:stretch>
            </p:blipFill>
            <p:spPr>
              <a:xfrm>
                <a:off x="8443499" y="363285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52560316"/>
      </p:ext>
    </p:extLst>
  </p:cSld>
  <p:clrMapOvr>
    <a:masterClrMapping/>
  </p:clrMapOvr>
  <p:transition advTm="43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8" name="Rectangle 4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3" name="Image 2" descr="Personne analysant le marché sur un ordinateur portable">
            <a:extLst>
              <a:ext uri="{FF2B5EF4-FFF2-40B4-BE49-F238E27FC236}">
                <a16:creationId xmlns:a16="http://schemas.microsoft.com/office/drawing/2014/main" id="{0A2A1D67-7DF8-E114-4376-C69598FAF918}"/>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14564" r="3496"/>
          <a:stretch/>
        </p:blipFill>
        <p:spPr>
          <a:xfrm>
            <a:off x="20" y="10"/>
            <a:ext cx="8450297" cy="6857990"/>
          </a:xfrm>
          <a:prstGeom prst="rect">
            <a:avLst/>
          </a:prstGeom>
        </p:spPr>
      </p:pic>
      <p:sp>
        <p:nvSpPr>
          <p:cNvPr id="2" name="Titre 1">
            <a:extLst>
              <a:ext uri="{FF2B5EF4-FFF2-40B4-BE49-F238E27FC236}">
                <a16:creationId xmlns:a16="http://schemas.microsoft.com/office/drawing/2014/main" id="{8056709A-3A35-2D87-D278-D47F8A3592EB}"/>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fr-FR" sz="3700" kern="1200" noProof="0" dirty="0">
                <a:solidFill>
                  <a:srgbClr val="FFFFFF"/>
                </a:solidFill>
                <a:latin typeface="+mj-lt"/>
                <a:ea typeface="+mj-ea"/>
                <a:cs typeface="+mj-cs"/>
              </a:rPr>
              <a:t>Importance de l'emballage dans l'industrie</a:t>
            </a:r>
          </a:p>
        </p:txBody>
      </p:sp>
      <p:sp>
        <p:nvSpPr>
          <p:cNvPr id="4" name="Espace réservé du contenu 3">
            <a:extLst>
              <a:ext uri="{FF2B5EF4-FFF2-40B4-BE49-F238E27FC236}">
                <a16:creationId xmlns:a16="http://schemas.microsoft.com/office/drawing/2014/main" id="{AE9A3D31-1B55-634B-31B5-1E1DC820A23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2219785"/>
            <a:ext cx="4619621" cy="3957178"/>
          </a:xfrm>
        </p:spPr>
        <p:txBody>
          <a:bodyPr>
            <a:normAutofit/>
          </a:bodyPr>
          <a:lstStyle/>
          <a:p>
            <a:pPr marL="0" indent="0" rtl="0" eaLnBrk="1" latinLnBrk="0" hangingPunct="1">
              <a:spcBef>
                <a:spcPts val="500"/>
              </a:spcBef>
              <a:buNone/>
            </a:pPr>
            <a:r>
              <a:rPr lang="fr-FR" sz="1700" b="1" noProof="0" dirty="0">
                <a:solidFill>
                  <a:srgbClr val="FFFFFF"/>
                </a:solidFill>
                <a:effectLst/>
                <a:latin typeface="Aptos" panose="020B0004020202020204" pitchFamily="34" charset="0"/>
              </a:rPr>
              <a:t>Protection des articles</a:t>
            </a:r>
            <a:endParaRPr lang="fr-FR" sz="1700" noProof="0" dirty="0">
              <a:solidFill>
                <a:srgbClr val="FFFFFF"/>
              </a:solidFill>
              <a:effectLst/>
              <a:latin typeface="Aptos" panose="020B0004020202020204" pitchFamily="34" charset="0"/>
            </a:endParaRPr>
          </a:p>
          <a:p>
            <a:pPr marL="0" indent="0" rtl="0" eaLnBrk="1" latinLnBrk="0" hangingPunct="1">
              <a:spcBef>
                <a:spcPts val="500"/>
              </a:spcBef>
              <a:buNone/>
            </a:pPr>
            <a:r>
              <a:rPr lang="fr-FR" sz="1700" noProof="0" dirty="0">
                <a:solidFill>
                  <a:srgbClr val="FFFFFF"/>
                </a:solidFill>
                <a:effectLst/>
                <a:latin typeface="Aptos" panose="020B0004020202020204" pitchFamily="34" charset="0"/>
              </a:rPr>
              <a:t>L'emballage préserve les articles des dommages physiques et de la contamination, assurant ainsi leur qualité jusqu'à leur utilisation.</a:t>
            </a:r>
          </a:p>
          <a:p>
            <a:pPr marL="0" indent="0" rtl="0" eaLnBrk="1" latinLnBrk="0" hangingPunct="1">
              <a:spcBef>
                <a:spcPts val="500"/>
              </a:spcBef>
              <a:buNone/>
            </a:pPr>
            <a:r>
              <a:rPr lang="fr-FR" sz="1700" b="1" noProof="0" dirty="0">
                <a:solidFill>
                  <a:srgbClr val="FFFFFF"/>
                </a:solidFill>
                <a:effectLst/>
                <a:latin typeface="Aptos" panose="020B0004020202020204" pitchFamily="34" charset="0"/>
              </a:rPr>
              <a:t>Gestion logistique et entreposage</a:t>
            </a:r>
            <a:endParaRPr lang="fr-FR" sz="1700" noProof="0" dirty="0">
              <a:solidFill>
                <a:srgbClr val="FFFFFF"/>
              </a:solidFill>
              <a:effectLst/>
              <a:latin typeface="Aptos" panose="020B0004020202020204" pitchFamily="34" charset="0"/>
            </a:endParaRPr>
          </a:p>
          <a:p>
            <a:pPr marL="0" indent="0" rtl="0" eaLnBrk="1" latinLnBrk="0" hangingPunct="1">
              <a:spcBef>
                <a:spcPts val="500"/>
              </a:spcBef>
              <a:buNone/>
            </a:pPr>
            <a:r>
              <a:rPr lang="fr-FR" sz="1700" noProof="0" dirty="0">
                <a:solidFill>
                  <a:srgbClr val="FFFFFF"/>
                </a:solidFill>
                <a:effectLst/>
                <a:latin typeface="Aptos" panose="020B0004020202020204" pitchFamily="34" charset="0"/>
              </a:rPr>
              <a:t>Un emballage adéquat permet d'optimiser l'espace d'entreposage et simplifie la logistique, ce qui réduit les coûts de transport et de gestion.</a:t>
            </a:r>
          </a:p>
          <a:p>
            <a:pPr marL="0" indent="0" rtl="0" eaLnBrk="1" latinLnBrk="0" hangingPunct="1">
              <a:spcBef>
                <a:spcPts val="500"/>
              </a:spcBef>
              <a:buNone/>
            </a:pPr>
            <a:r>
              <a:rPr lang="fr-FR" sz="1700" b="1" noProof="0" dirty="0">
                <a:solidFill>
                  <a:srgbClr val="FFFFFF"/>
                </a:solidFill>
                <a:effectLst/>
                <a:latin typeface="Aptos" panose="020B0004020202020204" pitchFamily="34" charset="0"/>
              </a:rPr>
              <a:t>Valorisation de la marque</a:t>
            </a:r>
            <a:endParaRPr lang="fr-FR" sz="1700" noProof="0" dirty="0">
              <a:solidFill>
                <a:srgbClr val="FFFFFF"/>
              </a:solidFill>
              <a:effectLst/>
              <a:latin typeface="Aptos" panose="020B0004020202020204" pitchFamily="34" charset="0"/>
            </a:endParaRPr>
          </a:p>
          <a:p>
            <a:pPr marL="0" indent="0" rtl="0" eaLnBrk="1" latinLnBrk="0" hangingPunct="1">
              <a:spcBef>
                <a:spcPts val="500"/>
              </a:spcBef>
              <a:buNone/>
            </a:pPr>
            <a:r>
              <a:rPr lang="fr-FR" sz="1700" noProof="0" dirty="0">
                <a:solidFill>
                  <a:srgbClr val="FFFFFF"/>
                </a:solidFill>
                <a:effectLst/>
                <a:latin typeface="Aptos" panose="020B0004020202020204" pitchFamily="34" charset="0"/>
              </a:rPr>
              <a:t>Un emballage soigneusement conçu renforce l'image de la marque et favorise la satisfaction des clients.</a:t>
            </a:r>
            <a:endParaRPr lang="fr-FR" sz="1700" noProof="0" dirty="0">
              <a:solidFill>
                <a:srgbClr val="FFFFFF"/>
              </a:solidFill>
            </a:endParaRPr>
          </a:p>
        </p:txBody>
      </p:sp>
      <p:pic>
        <p:nvPicPr>
          <p:cNvPr id="5" name="Espace réservé du contenu 4">
            <a:extLst>
              <a:ext uri="{FF2B5EF4-FFF2-40B4-BE49-F238E27FC236}">
                <a16:creationId xmlns:a16="http://schemas.microsoft.com/office/drawing/2014/main" id="{50D05544-5646-428D-B177-8A426783322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6527" r="6527"/>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71347471"/>
      </p:ext>
    </p:extLst>
  </p:cSld>
  <p:clrMapOvr>
    <a:masterClrMapping/>
  </p:clrMapOvr>
  <p:transition advTm="62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1D1A1AEF-08EA-3472-3CC8-CAC57D1D388D}"/>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fr-FR" sz="4000" kern="1200" noProof="0" dirty="0">
                <a:solidFill>
                  <a:srgbClr val="002060"/>
                </a:solidFill>
                <a:latin typeface="+mj-lt"/>
                <a:ea typeface="+mj-ea"/>
                <a:cs typeface="+mj-cs"/>
              </a:rPr>
              <a:t>Objectifs principaux de l'emballage industriel</a:t>
            </a:r>
          </a:p>
        </p:txBody>
      </p:sp>
      <p:sp>
        <p:nvSpPr>
          <p:cNvPr id="4" name="Espace réservé du contenu 3">
            <a:extLst>
              <a:ext uri="{FF2B5EF4-FFF2-40B4-BE49-F238E27FC236}">
                <a16:creationId xmlns:a16="http://schemas.microsoft.com/office/drawing/2014/main" id="{FD0308D6-C547-32AA-2FF1-BB736B3EF8E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44923" y="2405894"/>
            <a:ext cx="5315189" cy="3535083"/>
          </a:xfrm>
        </p:spPr>
        <p:txBody>
          <a:bodyPr anchor="t">
            <a:normAutofit/>
          </a:bodyPr>
          <a:lstStyle/>
          <a:p>
            <a:pPr marL="0" indent="0" rtl="0" eaLnBrk="1" latinLnBrk="0" hangingPunct="1">
              <a:spcBef>
                <a:spcPts val="500"/>
              </a:spcBef>
              <a:buNone/>
            </a:pPr>
            <a:r>
              <a:rPr lang="fr-FR" sz="1600" b="1" noProof="0" dirty="0">
                <a:solidFill>
                  <a:srgbClr val="002060"/>
                </a:solidFill>
                <a:effectLst/>
                <a:latin typeface="Aptos" panose="020B0004020202020204" pitchFamily="34" charset="0"/>
              </a:rPr>
              <a:t>Protection des produits</a:t>
            </a:r>
            <a:endParaRPr lang="fr-FR" sz="1600" noProof="0" dirty="0">
              <a:solidFill>
                <a:srgbClr val="002060"/>
              </a:solidFill>
              <a:effectLst/>
              <a:latin typeface="Aptos" panose="020B0004020202020204" pitchFamily="34" charset="0"/>
            </a:endParaRPr>
          </a:p>
          <a:p>
            <a:pPr marL="0" indent="0" rtl="0" eaLnBrk="1" latinLnBrk="0" hangingPunct="1">
              <a:spcBef>
                <a:spcPts val="500"/>
              </a:spcBef>
              <a:buNone/>
            </a:pPr>
            <a:r>
              <a:rPr lang="fr-FR" sz="1600" noProof="0" dirty="0">
                <a:solidFill>
                  <a:srgbClr val="002060"/>
                </a:solidFill>
                <a:effectLst/>
                <a:latin typeface="Aptos" panose="020B0004020202020204" pitchFamily="34" charset="0"/>
              </a:rPr>
              <a:t>L'emballage industriel joue un rôle crucial en préservant les produits des impacts physiques et des conditions environnementales, assurant ainsi leur intégrité jusqu'à leur arrivée.</a:t>
            </a:r>
          </a:p>
          <a:p>
            <a:pPr marL="0" indent="0" rtl="0" eaLnBrk="1" latinLnBrk="0" hangingPunct="1">
              <a:spcBef>
                <a:spcPts val="500"/>
              </a:spcBef>
              <a:buNone/>
            </a:pPr>
            <a:r>
              <a:rPr lang="fr-FR" sz="1600" b="1" noProof="0" dirty="0">
                <a:solidFill>
                  <a:srgbClr val="002060"/>
                </a:solidFill>
                <a:effectLst/>
                <a:latin typeface="Aptos" panose="020B0004020202020204" pitchFamily="34" charset="0"/>
              </a:rPr>
              <a:t>Facilité de transport et stockage</a:t>
            </a:r>
            <a:endParaRPr lang="fr-FR" sz="1600" noProof="0" dirty="0">
              <a:solidFill>
                <a:srgbClr val="002060"/>
              </a:solidFill>
              <a:effectLst/>
              <a:latin typeface="Aptos" panose="020B0004020202020204" pitchFamily="34" charset="0"/>
            </a:endParaRPr>
          </a:p>
          <a:p>
            <a:pPr marL="0" indent="0" rtl="0" eaLnBrk="1" latinLnBrk="0" hangingPunct="1">
              <a:spcBef>
                <a:spcPts val="500"/>
              </a:spcBef>
              <a:buNone/>
            </a:pPr>
            <a:r>
              <a:rPr lang="fr-FR" sz="1600" noProof="0" dirty="0">
                <a:solidFill>
                  <a:srgbClr val="002060"/>
                </a:solidFill>
                <a:effectLst/>
                <a:latin typeface="Aptos" panose="020B0004020202020204" pitchFamily="34" charset="0"/>
              </a:rPr>
              <a:t>Un emballage efficace simplifie le transport et la manipulation des produits, entraînant une réduction des coûts logistiques et une amélioration de l'efficacité.</a:t>
            </a:r>
          </a:p>
          <a:p>
            <a:pPr marL="0" indent="0" rtl="0" eaLnBrk="1" latinLnBrk="0" hangingPunct="1">
              <a:spcBef>
                <a:spcPts val="500"/>
              </a:spcBef>
              <a:buNone/>
            </a:pPr>
            <a:r>
              <a:rPr lang="fr-FR" sz="1600" b="1" noProof="0" dirty="0">
                <a:solidFill>
                  <a:srgbClr val="002060"/>
                </a:solidFill>
                <a:effectLst/>
                <a:latin typeface="Aptos" panose="020B0004020202020204" pitchFamily="34" charset="0"/>
              </a:rPr>
              <a:t>Conformité aux réglementations</a:t>
            </a:r>
            <a:endParaRPr lang="fr-FR" sz="1600" noProof="0" dirty="0">
              <a:solidFill>
                <a:srgbClr val="002060"/>
              </a:solidFill>
              <a:effectLst/>
              <a:latin typeface="Aptos" panose="020B0004020202020204" pitchFamily="34" charset="0"/>
            </a:endParaRPr>
          </a:p>
          <a:p>
            <a:pPr marL="0" indent="0" rtl="0" eaLnBrk="1" latinLnBrk="0" hangingPunct="1">
              <a:spcBef>
                <a:spcPts val="500"/>
              </a:spcBef>
              <a:buNone/>
            </a:pPr>
            <a:r>
              <a:rPr lang="fr-FR" sz="1600" noProof="0" dirty="0">
                <a:solidFill>
                  <a:srgbClr val="002060"/>
                </a:solidFill>
                <a:effectLst/>
                <a:latin typeface="Aptos" panose="020B0004020202020204" pitchFamily="34" charset="0"/>
              </a:rPr>
              <a:t>Il est essentiel que l'emballage soit en conformité avec les normes de sécurité et environnementales, garantissant ainsi le respect des exigences légales.</a:t>
            </a:r>
            <a:endParaRPr lang="fr-FR" sz="1600" noProof="0" dirty="0">
              <a:solidFill>
                <a:srgbClr val="002060"/>
              </a:solidFill>
            </a:endParaRPr>
          </a:p>
        </p:txBody>
      </p:sp>
      <p:sp>
        <p:nvSpPr>
          <p:cNvPr id="54" name="Rectangle 5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6" name="Rectangle 5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8" name="Rectangle 5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0" name="Rectangle 5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5" name="Espace réservé du contenu 4" descr="Quai commercial avec bateau de conteneurs de marchandises et grue déchargeant le bateau">
            <a:extLst>
              <a:ext uri="{FF2B5EF4-FFF2-40B4-BE49-F238E27FC236}">
                <a16:creationId xmlns:a16="http://schemas.microsoft.com/office/drawing/2014/main" id="{61C46EF2-CCA7-429C-A37F-40803F9026D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5000" r="25000"/>
          <a:stretch/>
        </p:blipFill>
        <p:spPr>
          <a:xfrm>
            <a:off x="7075967" y="1099023"/>
            <a:ext cx="4170530" cy="4691846"/>
          </a:xfrm>
          <a:prstGeom prst="rect">
            <a:avLst/>
          </a:prstGeom>
        </p:spPr>
      </p:pic>
    </p:spTree>
    <p:extLst>
      <p:ext uri="{BB962C8B-B14F-4D97-AF65-F5344CB8AC3E}">
        <p14:creationId xmlns:p14="http://schemas.microsoft.com/office/powerpoint/2010/main" val="1396137059"/>
      </p:ext>
    </p:extLst>
  </p:cSld>
  <p:clrMapOvr>
    <a:masterClrMapping/>
  </p:clrMapOvr>
  <p:transition advTm="68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5" name="Espace réservé du contenu 4">
            <a:extLst>
              <a:ext uri="{FF2B5EF4-FFF2-40B4-BE49-F238E27FC236}">
                <a16:creationId xmlns:a16="http://schemas.microsoft.com/office/drawing/2014/main" id="{14B34A7E-142E-4273-A72C-105EA3925D1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15401"/>
          <a:stretch/>
        </p:blipFill>
        <p:spPr>
          <a:xfrm>
            <a:off x="1" y="10"/>
            <a:ext cx="9669642"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C57DA3C1-A781-66A7-4DB6-AE28AC138015}"/>
              </a:ext>
            </a:extLst>
          </p:cNvPr>
          <p:cNvSpPr>
            <a:spLocks noGrp="1"/>
          </p:cNvSpPr>
          <p:nvPr>
            <p:ph type="title"/>
          </p:nvPr>
        </p:nvSpPr>
        <p:spPr>
          <a:xfrm>
            <a:off x="7531610" y="365125"/>
            <a:ext cx="3822189" cy="1656180"/>
          </a:xfrm>
        </p:spPr>
        <p:txBody>
          <a:bodyPr vert="horz" lIns="91440" tIns="45720" rIns="91440" bIns="45720" rtlCol="0" anchor="ctr">
            <a:normAutofit/>
          </a:bodyPr>
          <a:lstStyle/>
          <a:p>
            <a:r>
              <a:rPr lang="fr-FR" sz="4000" noProof="0" dirty="0" err="1">
                <a:solidFill>
                  <a:srgbClr val="002060"/>
                </a:solidFill>
              </a:rPr>
              <a:t>Presentation</a:t>
            </a:r>
            <a:r>
              <a:rPr lang="fr-FR" sz="4000" noProof="0" dirty="0">
                <a:solidFill>
                  <a:srgbClr val="002060"/>
                </a:solidFill>
              </a:rPr>
              <a:t> du SEILA</a:t>
            </a:r>
          </a:p>
        </p:txBody>
      </p:sp>
      <p:sp>
        <p:nvSpPr>
          <p:cNvPr id="4" name="Espace réservé du contenu 3">
            <a:extLst>
              <a:ext uri="{FF2B5EF4-FFF2-40B4-BE49-F238E27FC236}">
                <a16:creationId xmlns:a16="http://schemas.microsoft.com/office/drawing/2014/main" id="{1DCA1599-DB23-B60E-A564-CDF02A62D3A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531610" y="2021305"/>
            <a:ext cx="4422967" cy="4155658"/>
          </a:xfrm>
        </p:spPr>
        <p:txBody>
          <a:bodyPr>
            <a:noAutofit/>
          </a:bodyPr>
          <a:lstStyle/>
          <a:p>
            <a:pPr marL="0" indent="0" rtl="0" eaLnBrk="1" latinLnBrk="0" hangingPunct="1">
              <a:spcBef>
                <a:spcPts val="200"/>
              </a:spcBef>
              <a:buNone/>
            </a:pPr>
            <a:r>
              <a:rPr lang="fr-FR" sz="1600" b="1" noProof="0" dirty="0">
                <a:solidFill>
                  <a:srgbClr val="002060"/>
                </a:solidFill>
                <a:effectLst/>
                <a:latin typeface="Aptos" panose="020B0004020202020204" pitchFamily="34" charset="0"/>
              </a:rPr>
              <a:t>Le Syndicat professionnel</a:t>
            </a:r>
            <a:endParaRPr lang="fr-FR" sz="1600" noProof="0" dirty="0">
              <a:solidFill>
                <a:srgbClr val="002060"/>
              </a:solidFill>
              <a:effectLst/>
              <a:latin typeface="Aptos" panose="020B0004020202020204" pitchFamily="34" charset="0"/>
            </a:endParaRPr>
          </a:p>
          <a:p>
            <a:pPr marL="0" indent="0" rtl="0" eaLnBrk="1" latinLnBrk="0" hangingPunct="1">
              <a:spcBef>
                <a:spcPts val="200"/>
              </a:spcBef>
              <a:buNone/>
            </a:pPr>
            <a:r>
              <a:rPr lang="fr-FR" sz="1600" noProof="0" dirty="0">
                <a:solidFill>
                  <a:srgbClr val="002060"/>
                </a:solidFill>
                <a:effectLst/>
                <a:latin typeface="Aptos" panose="020B0004020202020204" pitchFamily="34" charset="0"/>
              </a:rPr>
              <a:t>Le SEILA, à travers ses quatre missions essentielles, s'engage à accompagner le développement de ses membres. Il favorise les rencontres et les échanges entre les adhérents, met à disposition des informations à jour sur les aspects professionnels et la vie de l'organisation, valorise la profession via divers supports de communication afin que les industriels puissent découvrir l'ensemble des produits et services offerts par ses membres, et défend leurs intérêts auprès des organismes et institutions concernés.</a:t>
            </a:r>
          </a:p>
          <a:p>
            <a:pPr marL="0" indent="0" rtl="0" eaLnBrk="1" latinLnBrk="0" hangingPunct="1">
              <a:spcBef>
                <a:spcPts val="200"/>
              </a:spcBef>
              <a:buNone/>
            </a:pPr>
            <a:r>
              <a:rPr lang="fr-FR" sz="1600" b="1" noProof="0" dirty="0">
                <a:solidFill>
                  <a:srgbClr val="002060"/>
                </a:solidFill>
                <a:effectLst/>
                <a:latin typeface="Aptos" panose="020B0004020202020204" pitchFamily="34" charset="0"/>
              </a:rPr>
              <a:t>Les Directives d'emballage</a:t>
            </a:r>
            <a:endParaRPr lang="fr-FR" sz="1600" noProof="0" dirty="0">
              <a:solidFill>
                <a:srgbClr val="002060"/>
              </a:solidFill>
              <a:effectLst/>
              <a:latin typeface="Aptos" panose="020B0004020202020204" pitchFamily="34" charset="0"/>
            </a:endParaRPr>
          </a:p>
          <a:p>
            <a:pPr marL="0" indent="0" rtl="0" eaLnBrk="1" latinLnBrk="0" hangingPunct="1">
              <a:spcBef>
                <a:spcPts val="200"/>
              </a:spcBef>
              <a:buNone/>
            </a:pPr>
            <a:r>
              <a:rPr lang="fr-FR" sz="1600" noProof="0" dirty="0">
                <a:solidFill>
                  <a:srgbClr val="002060"/>
                </a:solidFill>
                <a:effectLst/>
                <a:latin typeface="Aptos" panose="020B0004020202020204" pitchFamily="34" charset="0"/>
              </a:rPr>
              <a:t>Le SEILA propose des recommandations précises pour les méthodes d'emballage adaptées aux différents types de produits, simplifiant ainsi leur manipulation et leur transport.</a:t>
            </a:r>
            <a:endParaRPr lang="fr-FR" sz="1600" noProof="0" dirty="0">
              <a:solidFill>
                <a:srgbClr val="002060"/>
              </a:solidFill>
            </a:endParaRPr>
          </a:p>
        </p:txBody>
      </p:sp>
    </p:spTree>
    <p:extLst>
      <p:ext uri="{BB962C8B-B14F-4D97-AF65-F5344CB8AC3E}">
        <p14:creationId xmlns:p14="http://schemas.microsoft.com/office/powerpoint/2010/main" val="4000122066"/>
      </p:ext>
    </p:extLst>
  </p:cSld>
  <p:clrMapOvr>
    <a:masterClrMapping/>
  </p:clrMapOvr>
  <p:transition advTm="146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6" name="Rectangle 1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8" name="Rectangle 1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Rectangle 1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2" name="Oval 21">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D50D7BFA-F697-FD19-E2AE-73CC8CDD6FE6}"/>
              </a:ext>
            </a:extLst>
          </p:cNvPr>
          <p:cNvSpPr>
            <a:spLocks noGrp="1"/>
          </p:cNvSpPr>
          <p:nvPr>
            <p:ph type="ctrTitle"/>
          </p:nvPr>
        </p:nvSpPr>
        <p:spPr>
          <a:xfrm>
            <a:off x="5012391" y="182929"/>
            <a:ext cx="6596245" cy="1608464"/>
          </a:xfrm>
        </p:spPr>
        <p:txBody>
          <a:bodyPr vert="horz" lIns="91440" tIns="45720" rIns="91440" bIns="45720" rtlCol="0">
            <a:normAutofit/>
          </a:bodyPr>
          <a:lstStyle/>
          <a:p>
            <a:pPr algn="r"/>
            <a:r>
              <a:rPr lang="fr-FR" sz="4800" noProof="0" dirty="0">
                <a:solidFill>
                  <a:srgbClr val="FFFFFF"/>
                </a:solidFill>
              </a:rPr>
              <a:t>Catégories d'emballage selon le SEILA</a:t>
            </a:r>
          </a:p>
        </p:txBody>
      </p:sp>
      <p:sp>
        <p:nvSpPr>
          <p:cNvPr id="24" name="Rectangle 23">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Rectangle 25">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DDDB10AA-ECA3-BC4A-B91B-57FF00360076}"/>
                  </a:ext>
                </a:extLst>
              </p:cNvPr>
              <p:cNvGraphicFramePr>
                <a:graphicFrameLocks noChangeAspect="1"/>
              </p:cNvGraphicFramePr>
              <p:nvPr>
                <p:extLst>
                  <p:ext uri="{D42A27DB-BD31-4B8C-83A1-F6EECF244321}">
                    <p14:modId xmlns:p14="http://schemas.microsoft.com/office/powerpoint/2010/main" val="2059568821"/>
                  </p:ext>
                </p:extLst>
              </p:nvPr>
            </p:nvGraphicFramePr>
            <p:xfrm>
              <a:off x="420552" y="1675388"/>
              <a:ext cx="2498035" cy="1405145"/>
            </p:xfrm>
            <a:graphic>
              <a:graphicData uri="http://schemas.microsoft.com/office/powerpoint/2016/slidezoom">
                <pslz:sldZm>
                  <pslz:sldZmObj sldId="2568" cId="2826850883">
                    <pslz:zmPr id="{876B5504-14D7-4C19-BC87-2E489C8518D9}" returnToParent="0" transitionDur="1000">
                      <p166:blipFill xmlns:p166="http://schemas.microsoft.com/office/powerpoint/2016/6/main">
                        <a:blip r:embed="rId3"/>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5" name="Zoom de diapositive 4">
                <a:hlinkClick r:id="rId6" action="ppaction://hlinksldjump"/>
                <a:extLst>
                  <a:ext uri="{FF2B5EF4-FFF2-40B4-BE49-F238E27FC236}">
                    <a16:creationId xmlns:a16="http://schemas.microsoft.com/office/drawing/2014/main" id="{DDDB10AA-ECA3-BC4A-B91B-57FF00360076}"/>
                  </a:ext>
                </a:extLst>
              </p:cNvPr>
              <p:cNvPicPr>
                <a:picLocks noGrp="1" noRot="1" noChangeAspect="1" noMove="1" noResize="1" noEditPoints="1" noAdjustHandles="1" noChangeArrowheads="1" noChangeShapeType="1"/>
              </p:cNvPicPr>
              <p:nvPr/>
            </p:nvPicPr>
            <p:blipFill>
              <a:blip r:embed="rId7"/>
              <a:stretch>
                <a:fillRect/>
              </a:stretch>
            </p:blipFill>
            <p:spPr>
              <a:xfrm>
                <a:off x="420552" y="1675388"/>
                <a:ext cx="2498035" cy="14051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Zoom de diapositive 8">
                <a:extLst>
                  <a:ext uri="{FF2B5EF4-FFF2-40B4-BE49-F238E27FC236}">
                    <a16:creationId xmlns:a16="http://schemas.microsoft.com/office/drawing/2014/main" id="{D82800E5-42B2-B324-A7AC-7773B7F01D16}"/>
                  </a:ext>
                </a:extLst>
              </p:cNvPr>
              <p:cNvGraphicFramePr>
                <a:graphicFrameLocks noChangeAspect="1"/>
              </p:cNvGraphicFramePr>
              <p:nvPr>
                <p:extLst>
                  <p:ext uri="{D42A27DB-BD31-4B8C-83A1-F6EECF244321}">
                    <p14:modId xmlns:p14="http://schemas.microsoft.com/office/powerpoint/2010/main" val="450373523"/>
                  </p:ext>
                </p:extLst>
              </p:nvPr>
            </p:nvGraphicFramePr>
            <p:xfrm>
              <a:off x="3410179" y="1675388"/>
              <a:ext cx="2498035" cy="1405145"/>
            </p:xfrm>
            <a:graphic>
              <a:graphicData uri="http://schemas.microsoft.com/office/powerpoint/2016/slidezoom">
                <pslz:sldZm>
                  <pslz:sldZmObj sldId="2569" cId="326377918">
                    <pslz:zmPr id="{FCD7CC07-5D4E-40B3-A2A8-02F40C1D6A66}" returnToParent="0" transitionDur="1000">
                      <p166:blipFill xmlns:p166="http://schemas.microsoft.com/office/powerpoint/2016/6/main">
                        <a:blip r:embed="rId8"/>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9" name="Zoom de diapositive 8">
                <a:hlinkClick r:id="rId9" action="ppaction://hlinksldjump"/>
                <a:extLst>
                  <a:ext uri="{FF2B5EF4-FFF2-40B4-BE49-F238E27FC236}">
                    <a16:creationId xmlns:a16="http://schemas.microsoft.com/office/drawing/2014/main" id="{D82800E5-42B2-B324-A7AC-7773B7F01D16}"/>
                  </a:ext>
                </a:extLst>
              </p:cNvPr>
              <p:cNvPicPr>
                <a:picLocks noGrp="1" noRot="1" noChangeAspect="1" noMove="1" noResize="1" noEditPoints="1" noAdjustHandles="1" noChangeArrowheads="1" noChangeShapeType="1"/>
              </p:cNvPicPr>
              <p:nvPr/>
            </p:nvPicPr>
            <p:blipFill>
              <a:blip r:embed="rId10"/>
              <a:stretch>
                <a:fillRect/>
              </a:stretch>
            </p:blipFill>
            <p:spPr>
              <a:xfrm>
                <a:off x="3410179" y="1675388"/>
                <a:ext cx="2498035" cy="14051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Zoom de diapositive 12">
                <a:extLst>
                  <a:ext uri="{FF2B5EF4-FFF2-40B4-BE49-F238E27FC236}">
                    <a16:creationId xmlns:a16="http://schemas.microsoft.com/office/drawing/2014/main" id="{DDE807FB-4699-3323-A66E-27E64DD5EB5E}"/>
                  </a:ext>
                </a:extLst>
              </p:cNvPr>
              <p:cNvGraphicFramePr>
                <a:graphicFrameLocks noChangeAspect="1"/>
              </p:cNvGraphicFramePr>
              <p:nvPr>
                <p:extLst>
                  <p:ext uri="{D42A27DB-BD31-4B8C-83A1-F6EECF244321}">
                    <p14:modId xmlns:p14="http://schemas.microsoft.com/office/powerpoint/2010/main" val="2632500944"/>
                  </p:ext>
                </p:extLst>
              </p:nvPr>
            </p:nvGraphicFramePr>
            <p:xfrm>
              <a:off x="420552" y="3239865"/>
              <a:ext cx="2498035" cy="1405145"/>
            </p:xfrm>
            <a:graphic>
              <a:graphicData uri="http://schemas.microsoft.com/office/powerpoint/2016/slidezoom">
                <pslz:sldZm>
                  <pslz:sldZmObj sldId="2570" cId="3386372836">
                    <pslz:zmPr id="{731CE03B-13D8-4A22-A87B-E0F3096A9B4F}" returnToParent="0" transitionDur="1000">
                      <p166:blipFill xmlns:p166="http://schemas.microsoft.com/office/powerpoint/2016/6/main">
                        <a:blip r:embed="rId11"/>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13" name="Zoom de diapositive 12">
                <a:hlinkClick r:id="rId12" action="ppaction://hlinksldjump"/>
                <a:extLst>
                  <a:ext uri="{FF2B5EF4-FFF2-40B4-BE49-F238E27FC236}">
                    <a16:creationId xmlns:a16="http://schemas.microsoft.com/office/drawing/2014/main" id="{DDE807FB-4699-3323-A66E-27E64DD5EB5E}"/>
                  </a:ext>
                </a:extLst>
              </p:cNvPr>
              <p:cNvPicPr>
                <a:picLocks noGrp="1" noRot="1" noChangeAspect="1" noMove="1" noResize="1" noEditPoints="1" noAdjustHandles="1" noChangeArrowheads="1" noChangeShapeType="1"/>
              </p:cNvPicPr>
              <p:nvPr/>
            </p:nvPicPr>
            <p:blipFill>
              <a:blip r:embed="rId13"/>
              <a:stretch>
                <a:fillRect/>
              </a:stretch>
            </p:blipFill>
            <p:spPr>
              <a:xfrm>
                <a:off x="420552" y="3239865"/>
                <a:ext cx="2498035" cy="14051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 name="Zoom de diapositive 20">
                <a:extLst>
                  <a:ext uri="{FF2B5EF4-FFF2-40B4-BE49-F238E27FC236}">
                    <a16:creationId xmlns:a16="http://schemas.microsoft.com/office/drawing/2014/main" id="{AF38E68C-51B0-279A-1611-2A5D23D5CF3B}"/>
                  </a:ext>
                </a:extLst>
              </p:cNvPr>
              <p:cNvGraphicFramePr>
                <a:graphicFrameLocks noChangeAspect="1"/>
              </p:cNvGraphicFramePr>
              <p:nvPr>
                <p:extLst>
                  <p:ext uri="{D42A27DB-BD31-4B8C-83A1-F6EECF244321}">
                    <p14:modId xmlns:p14="http://schemas.microsoft.com/office/powerpoint/2010/main" val="3238783589"/>
                  </p:ext>
                </p:extLst>
              </p:nvPr>
            </p:nvGraphicFramePr>
            <p:xfrm>
              <a:off x="3410179" y="3239865"/>
              <a:ext cx="2498035" cy="1405145"/>
            </p:xfrm>
            <a:graphic>
              <a:graphicData uri="http://schemas.microsoft.com/office/powerpoint/2016/slidezoom">
                <pslz:sldZm>
                  <pslz:sldZmObj sldId="2571" cId="2310338213">
                    <pslz:zmPr id="{7F5597AB-D0A6-41D9-A79B-B447218768FC}" returnToParent="0" transitionDur="1000">
                      <p166:blipFill xmlns:p166="http://schemas.microsoft.com/office/powerpoint/2016/6/main">
                        <a:blip r:embed="rId14"/>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21" name="Zoom de diapositive 20">
                <a:hlinkClick r:id="rId15" action="ppaction://hlinksldjump"/>
                <a:extLst>
                  <a:ext uri="{FF2B5EF4-FFF2-40B4-BE49-F238E27FC236}">
                    <a16:creationId xmlns:a16="http://schemas.microsoft.com/office/drawing/2014/main" id="{AF38E68C-51B0-279A-1611-2A5D23D5CF3B}"/>
                  </a:ext>
                </a:extLst>
              </p:cNvPr>
              <p:cNvPicPr>
                <a:picLocks noGrp="1" noRot="1" noChangeAspect="1" noMove="1" noResize="1" noEditPoints="1" noAdjustHandles="1" noChangeArrowheads="1" noChangeShapeType="1"/>
              </p:cNvPicPr>
              <p:nvPr/>
            </p:nvPicPr>
            <p:blipFill>
              <a:blip r:embed="rId16"/>
              <a:stretch>
                <a:fillRect/>
              </a:stretch>
            </p:blipFill>
            <p:spPr>
              <a:xfrm>
                <a:off x="3410179" y="3239865"/>
                <a:ext cx="2498035" cy="14051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Zoom de diapositive 26">
                <a:extLst>
                  <a:ext uri="{FF2B5EF4-FFF2-40B4-BE49-F238E27FC236}">
                    <a16:creationId xmlns:a16="http://schemas.microsoft.com/office/drawing/2014/main" id="{8B0A5A11-4F46-94A2-20EB-C88EC8412DAD}"/>
                  </a:ext>
                </a:extLst>
              </p:cNvPr>
              <p:cNvGraphicFramePr>
                <a:graphicFrameLocks noChangeAspect="1"/>
              </p:cNvGraphicFramePr>
              <p:nvPr>
                <p:extLst>
                  <p:ext uri="{D42A27DB-BD31-4B8C-83A1-F6EECF244321}">
                    <p14:modId xmlns:p14="http://schemas.microsoft.com/office/powerpoint/2010/main" val="32162449"/>
                  </p:ext>
                </p:extLst>
              </p:nvPr>
            </p:nvGraphicFramePr>
            <p:xfrm>
              <a:off x="6399806" y="3239865"/>
              <a:ext cx="2498035" cy="1405145"/>
            </p:xfrm>
            <a:graphic>
              <a:graphicData uri="http://schemas.microsoft.com/office/powerpoint/2016/slidezoom">
                <pslz:sldZm>
                  <pslz:sldZmObj sldId="2573" cId="1491815867">
                    <pslz:zmPr id="{5375911B-DDE7-42B7-B56A-82A3CDD95C3D}" returnToParent="0" transitionDur="1000">
                      <p166:blipFill xmlns:p166="http://schemas.microsoft.com/office/powerpoint/2016/6/main">
                        <a:blip r:embed="rId17"/>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27" name="Zoom de diapositive 26">
                <a:hlinkClick r:id="rId18" action="ppaction://hlinksldjump"/>
                <a:extLst>
                  <a:ext uri="{FF2B5EF4-FFF2-40B4-BE49-F238E27FC236}">
                    <a16:creationId xmlns:a16="http://schemas.microsoft.com/office/drawing/2014/main" id="{8B0A5A11-4F46-94A2-20EB-C88EC8412DAD}"/>
                  </a:ext>
                </a:extLst>
              </p:cNvPr>
              <p:cNvPicPr>
                <a:picLocks noGrp="1" noRot="1" noChangeAspect="1" noMove="1" noResize="1" noEditPoints="1" noAdjustHandles="1" noChangeArrowheads="1" noChangeShapeType="1"/>
              </p:cNvPicPr>
              <p:nvPr/>
            </p:nvPicPr>
            <p:blipFill>
              <a:blip r:embed="rId19"/>
              <a:stretch>
                <a:fillRect/>
              </a:stretch>
            </p:blipFill>
            <p:spPr>
              <a:xfrm>
                <a:off x="6399806" y="3239865"/>
                <a:ext cx="2498035" cy="14051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Zoom de diapositive 28">
                <a:extLst>
                  <a:ext uri="{FF2B5EF4-FFF2-40B4-BE49-F238E27FC236}">
                    <a16:creationId xmlns:a16="http://schemas.microsoft.com/office/drawing/2014/main" id="{9C35A245-2522-E3DF-1456-3B61D6BAFFA0}"/>
                  </a:ext>
                </a:extLst>
              </p:cNvPr>
              <p:cNvGraphicFramePr>
                <a:graphicFrameLocks noChangeAspect="1"/>
              </p:cNvGraphicFramePr>
              <p:nvPr>
                <p:extLst>
                  <p:ext uri="{D42A27DB-BD31-4B8C-83A1-F6EECF244321}">
                    <p14:modId xmlns:p14="http://schemas.microsoft.com/office/powerpoint/2010/main" val="1054062667"/>
                  </p:ext>
                </p:extLst>
              </p:nvPr>
            </p:nvGraphicFramePr>
            <p:xfrm>
              <a:off x="9347048" y="3239865"/>
              <a:ext cx="2498035" cy="1405145"/>
            </p:xfrm>
            <a:graphic>
              <a:graphicData uri="http://schemas.microsoft.com/office/powerpoint/2016/slidezoom">
                <pslz:sldZm>
                  <pslz:sldZmObj sldId="2574" cId="416010910">
                    <pslz:zmPr id="{FE30E558-C24B-42F1-AC3E-361D764CCFE2}" returnToParent="0" transitionDur="1000">
                      <p166:blipFill xmlns:p166="http://schemas.microsoft.com/office/powerpoint/2016/6/main">
                        <a:blip r:embed="rId20"/>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29" name="Zoom de diapositive 28">
                <a:hlinkClick r:id="rId21" action="ppaction://hlinksldjump"/>
                <a:extLst>
                  <a:ext uri="{FF2B5EF4-FFF2-40B4-BE49-F238E27FC236}">
                    <a16:creationId xmlns:a16="http://schemas.microsoft.com/office/drawing/2014/main" id="{9C35A245-2522-E3DF-1456-3B61D6BAFFA0}"/>
                  </a:ext>
                </a:extLst>
              </p:cNvPr>
              <p:cNvPicPr>
                <a:picLocks noGrp="1" noRot="1" noChangeAspect="1" noMove="1" noResize="1" noEditPoints="1" noAdjustHandles="1" noChangeArrowheads="1" noChangeShapeType="1"/>
              </p:cNvPicPr>
              <p:nvPr/>
            </p:nvPicPr>
            <p:blipFill>
              <a:blip r:embed="rId22"/>
              <a:stretch>
                <a:fillRect/>
              </a:stretch>
            </p:blipFill>
            <p:spPr>
              <a:xfrm>
                <a:off x="9347048" y="3239865"/>
                <a:ext cx="2498035" cy="14051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Zoom de diapositive 30">
                <a:extLst>
                  <a:ext uri="{FF2B5EF4-FFF2-40B4-BE49-F238E27FC236}">
                    <a16:creationId xmlns:a16="http://schemas.microsoft.com/office/drawing/2014/main" id="{3FE72D27-E4D7-D370-BDDF-F4D0E2696311}"/>
                  </a:ext>
                </a:extLst>
              </p:cNvPr>
              <p:cNvGraphicFramePr>
                <a:graphicFrameLocks noChangeAspect="1"/>
              </p:cNvGraphicFramePr>
              <p:nvPr>
                <p:extLst>
                  <p:ext uri="{D42A27DB-BD31-4B8C-83A1-F6EECF244321}">
                    <p14:modId xmlns:p14="http://schemas.microsoft.com/office/powerpoint/2010/main" val="605047120"/>
                  </p:ext>
                </p:extLst>
              </p:nvPr>
            </p:nvGraphicFramePr>
            <p:xfrm>
              <a:off x="420552" y="5003300"/>
              <a:ext cx="2498035" cy="1405145"/>
            </p:xfrm>
            <a:graphic>
              <a:graphicData uri="http://schemas.microsoft.com/office/powerpoint/2016/slidezoom">
                <pslz:sldZm>
                  <pslz:sldZmObj sldId="2575" cId="546424001">
                    <pslz:zmPr id="{70B39C5D-04D6-4C80-8C81-3CC20CB5151D}" returnToParent="0" transitionDur="1000">
                      <p166:blipFill xmlns:p166="http://schemas.microsoft.com/office/powerpoint/2016/6/main">
                        <a:blip r:embed="rId23"/>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31" name="Zoom de diapositive 30">
                <a:hlinkClick r:id="rId24" action="ppaction://hlinksldjump"/>
                <a:extLst>
                  <a:ext uri="{FF2B5EF4-FFF2-40B4-BE49-F238E27FC236}">
                    <a16:creationId xmlns:a16="http://schemas.microsoft.com/office/drawing/2014/main" id="{3FE72D27-E4D7-D370-BDDF-F4D0E2696311}"/>
                  </a:ext>
                </a:extLst>
              </p:cNvPr>
              <p:cNvPicPr>
                <a:picLocks noGrp="1" noRot="1" noChangeAspect="1" noMove="1" noResize="1" noEditPoints="1" noAdjustHandles="1" noChangeArrowheads="1" noChangeShapeType="1"/>
              </p:cNvPicPr>
              <p:nvPr/>
            </p:nvPicPr>
            <p:blipFill>
              <a:blip r:embed="rId25"/>
              <a:stretch>
                <a:fillRect/>
              </a:stretch>
            </p:blipFill>
            <p:spPr>
              <a:xfrm>
                <a:off x="420552" y="5003300"/>
                <a:ext cx="2498035" cy="14051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Zoom de diapositive 32">
                <a:extLst>
                  <a:ext uri="{FF2B5EF4-FFF2-40B4-BE49-F238E27FC236}">
                    <a16:creationId xmlns:a16="http://schemas.microsoft.com/office/drawing/2014/main" id="{615BD7F9-ECED-CDED-EEF4-8E50D9E277B6}"/>
                  </a:ext>
                </a:extLst>
              </p:cNvPr>
              <p:cNvGraphicFramePr>
                <a:graphicFrameLocks noChangeAspect="1"/>
              </p:cNvGraphicFramePr>
              <p:nvPr>
                <p:extLst>
                  <p:ext uri="{D42A27DB-BD31-4B8C-83A1-F6EECF244321}">
                    <p14:modId xmlns:p14="http://schemas.microsoft.com/office/powerpoint/2010/main" val="311472574"/>
                  </p:ext>
                </p:extLst>
              </p:nvPr>
            </p:nvGraphicFramePr>
            <p:xfrm>
              <a:off x="3410179" y="5003300"/>
              <a:ext cx="2498035" cy="1405145"/>
            </p:xfrm>
            <a:graphic>
              <a:graphicData uri="http://schemas.microsoft.com/office/powerpoint/2016/slidezoom">
                <pslz:sldZm>
                  <pslz:sldZmObj sldId="2576" cId="3694598599">
                    <pslz:zmPr id="{398B2A72-AAE8-41CE-8525-941F2F3A790B}" returnToParent="0" transitionDur="1000">
                      <p166:blipFill xmlns:p166="http://schemas.microsoft.com/office/powerpoint/2016/6/main">
                        <a:blip r:embed="rId26"/>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33" name="Zoom de diapositive 32">
                <a:hlinkClick r:id="rId27" action="ppaction://hlinksldjump"/>
                <a:extLst>
                  <a:ext uri="{FF2B5EF4-FFF2-40B4-BE49-F238E27FC236}">
                    <a16:creationId xmlns:a16="http://schemas.microsoft.com/office/drawing/2014/main" id="{615BD7F9-ECED-CDED-EEF4-8E50D9E277B6}"/>
                  </a:ext>
                </a:extLst>
              </p:cNvPr>
              <p:cNvPicPr>
                <a:picLocks noGrp="1" noRot="1" noChangeAspect="1" noMove="1" noResize="1" noEditPoints="1" noAdjustHandles="1" noChangeArrowheads="1" noChangeShapeType="1"/>
              </p:cNvPicPr>
              <p:nvPr/>
            </p:nvPicPr>
            <p:blipFill>
              <a:blip r:embed="rId28"/>
              <a:stretch>
                <a:fillRect/>
              </a:stretch>
            </p:blipFill>
            <p:spPr>
              <a:xfrm>
                <a:off x="3410179" y="5003300"/>
                <a:ext cx="2498035" cy="14051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5" name="Zoom de diapositive 34">
                <a:extLst>
                  <a:ext uri="{FF2B5EF4-FFF2-40B4-BE49-F238E27FC236}">
                    <a16:creationId xmlns:a16="http://schemas.microsoft.com/office/drawing/2014/main" id="{528CFD3A-BCD2-C2C2-5C5F-B04A63DBE35E}"/>
                  </a:ext>
                </a:extLst>
              </p:cNvPr>
              <p:cNvGraphicFramePr>
                <a:graphicFrameLocks noChangeAspect="1"/>
              </p:cNvGraphicFramePr>
              <p:nvPr>
                <p:extLst>
                  <p:ext uri="{D42A27DB-BD31-4B8C-83A1-F6EECF244321}">
                    <p14:modId xmlns:p14="http://schemas.microsoft.com/office/powerpoint/2010/main" val="3786266841"/>
                  </p:ext>
                </p:extLst>
              </p:nvPr>
            </p:nvGraphicFramePr>
            <p:xfrm>
              <a:off x="6399806" y="5003300"/>
              <a:ext cx="2498035" cy="1405145"/>
            </p:xfrm>
            <a:graphic>
              <a:graphicData uri="http://schemas.microsoft.com/office/powerpoint/2016/slidezoom">
                <pslz:sldZm>
                  <pslz:sldZmObj sldId="2593" cId="1729750703">
                    <pslz:zmPr id="{C3CC36AA-590B-4C66-BD54-03D07F290C79}" returnToParent="0" transitionDur="1000">
                      <p166:blipFill xmlns:p166="http://schemas.microsoft.com/office/powerpoint/2016/6/main">
                        <a:blip r:embed="rId29"/>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35" name="Zoom de diapositive 34">
                <a:hlinkClick r:id="rId30" action="ppaction://hlinksldjump"/>
                <a:extLst>
                  <a:ext uri="{FF2B5EF4-FFF2-40B4-BE49-F238E27FC236}">
                    <a16:creationId xmlns:a16="http://schemas.microsoft.com/office/drawing/2014/main" id="{528CFD3A-BCD2-C2C2-5C5F-B04A63DBE35E}"/>
                  </a:ext>
                </a:extLst>
              </p:cNvPr>
              <p:cNvPicPr>
                <a:picLocks noGrp="1" noRot="1" noChangeAspect="1" noMove="1" noResize="1" noEditPoints="1" noAdjustHandles="1" noChangeArrowheads="1" noChangeShapeType="1"/>
              </p:cNvPicPr>
              <p:nvPr/>
            </p:nvPicPr>
            <p:blipFill>
              <a:blip r:embed="rId31"/>
              <a:stretch>
                <a:fillRect/>
              </a:stretch>
            </p:blipFill>
            <p:spPr>
              <a:xfrm>
                <a:off x="6399806" y="5003300"/>
                <a:ext cx="2498035" cy="14051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7" name="Zoom de diapositive 36">
                <a:extLst>
                  <a:ext uri="{FF2B5EF4-FFF2-40B4-BE49-F238E27FC236}">
                    <a16:creationId xmlns:a16="http://schemas.microsoft.com/office/drawing/2014/main" id="{3DEC7C3F-AE14-7605-5BCB-5285CD08C3B2}"/>
                  </a:ext>
                </a:extLst>
              </p:cNvPr>
              <p:cNvGraphicFramePr>
                <a:graphicFrameLocks noChangeAspect="1"/>
              </p:cNvGraphicFramePr>
              <p:nvPr>
                <p:extLst>
                  <p:ext uri="{D42A27DB-BD31-4B8C-83A1-F6EECF244321}">
                    <p14:modId xmlns:p14="http://schemas.microsoft.com/office/powerpoint/2010/main" val="2302222565"/>
                  </p:ext>
                </p:extLst>
              </p:nvPr>
            </p:nvGraphicFramePr>
            <p:xfrm>
              <a:off x="9347048" y="5003300"/>
              <a:ext cx="2498035" cy="1405145"/>
            </p:xfrm>
            <a:graphic>
              <a:graphicData uri="http://schemas.microsoft.com/office/powerpoint/2016/slidezoom">
                <pslz:sldZm>
                  <pslz:sldZmObj sldId="2594" cId="279330718">
                    <pslz:zmPr id="{8AF95652-9DD2-4DA0-BCA6-456D860EFFDB}" returnToParent="0" transitionDur="1000">
                      <p166:blipFill xmlns:p166="http://schemas.microsoft.com/office/powerpoint/2016/6/main">
                        <a:blip r:embed="rId32"/>
                        <a:stretch>
                          <a:fillRect/>
                        </a:stretch>
                      </p166:blipFill>
                      <p166:spPr xmlns:p166="http://schemas.microsoft.com/office/powerpoint/2016/6/main">
                        <a:xfrm>
                          <a:off x="0" y="0"/>
                          <a:ext cx="2498035" cy="1405145"/>
                        </a:xfrm>
                        <a:prstGeom prst="rect">
                          <a:avLst/>
                        </a:prstGeom>
                        <a:ln w="3175">
                          <a:solidFill>
                            <a:prstClr val="ltGray"/>
                          </a:solidFill>
                        </a:ln>
                      </p166:spPr>
                    </pslz:zmPr>
                  </pslz:sldZmObj>
                </pslz:sldZm>
              </a:graphicData>
            </a:graphic>
          </p:graphicFrame>
        </mc:Choice>
        <mc:Fallback xmlns="">
          <p:pic>
            <p:nvPicPr>
              <p:cNvPr id="37" name="Zoom de diapositive 36">
                <a:hlinkClick r:id="rId33" action="ppaction://hlinksldjump"/>
                <a:extLst>
                  <a:ext uri="{FF2B5EF4-FFF2-40B4-BE49-F238E27FC236}">
                    <a16:creationId xmlns:a16="http://schemas.microsoft.com/office/drawing/2014/main" id="{3DEC7C3F-AE14-7605-5BCB-5285CD08C3B2}"/>
                  </a:ext>
                </a:extLst>
              </p:cNvPr>
              <p:cNvPicPr>
                <a:picLocks noGrp="1" noRot="1" noChangeAspect="1" noMove="1" noResize="1" noEditPoints="1" noAdjustHandles="1" noChangeArrowheads="1" noChangeShapeType="1"/>
              </p:cNvPicPr>
              <p:nvPr/>
            </p:nvPicPr>
            <p:blipFill>
              <a:blip r:embed="rId34"/>
              <a:stretch>
                <a:fillRect/>
              </a:stretch>
            </p:blipFill>
            <p:spPr>
              <a:xfrm>
                <a:off x="9347048" y="5003300"/>
                <a:ext cx="2498035" cy="1405145"/>
              </a:xfrm>
              <a:prstGeom prst="rect">
                <a:avLst/>
              </a:prstGeom>
              <a:ln w="3175">
                <a:solidFill>
                  <a:prstClr val="ltGray"/>
                </a:solidFill>
              </a:ln>
            </p:spPr>
          </p:pic>
        </mc:Fallback>
      </mc:AlternateContent>
    </p:spTree>
    <p:extLst>
      <p:ext uri="{BB962C8B-B14F-4D97-AF65-F5344CB8AC3E}">
        <p14:creationId xmlns:p14="http://schemas.microsoft.com/office/powerpoint/2010/main" val="1679520178"/>
      </p:ext>
    </p:extLst>
  </p:cSld>
  <p:clrMapOvr>
    <a:masterClrMapping/>
  </p:clrMapOvr>
  <p:transition advTm="27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83E25-E266-D5A8-0D4C-E8D3A3C9B1C1}"/>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fr-FR" sz="3600" noProof="0" dirty="0">
                <a:solidFill>
                  <a:srgbClr val="002060"/>
                </a:solidFill>
              </a:rPr>
              <a:t>Catégorie 1 : Berceaux et Socles</a:t>
            </a:r>
          </a:p>
        </p:txBody>
      </p:sp>
      <p:pic>
        <p:nvPicPr>
          <p:cNvPr id="3" name="image2.jpeg">
            <a:extLst>
              <a:ext uri="{FF2B5EF4-FFF2-40B4-BE49-F238E27FC236}">
                <a16:creationId xmlns:a16="http://schemas.microsoft.com/office/drawing/2014/main" id="{A357DABE-7054-9A27-6154-AB35D288B636}"/>
              </a:ext>
            </a:extLst>
          </p:cNvPr>
          <p:cNvPicPr>
            <a:picLocks noChangeAspect="1"/>
          </p:cNvPicPr>
          <p:nvPr/>
        </p:nvPicPr>
        <p:blipFill>
          <a:blip r:embed="rId3">
            <a:extLst>
              <a:ext uri="{28A0092B-C50C-407E-A947-70E740481C1C}">
                <a14:useLocalDpi xmlns:a14="http://schemas.microsoft.com/office/drawing/2010/main" val="0"/>
              </a:ext>
            </a:extLst>
          </a:blip>
          <a:srcRect t="23557" b="2441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hade val="85000"/>
            </a:srgbClr>
          </a:solidFill>
        </p:spPr>
      </p:pic>
      <p:sp>
        <p:nvSpPr>
          <p:cNvPr id="4" name="Espace réservé du contenu 3">
            <a:extLst>
              <a:ext uri="{FF2B5EF4-FFF2-40B4-BE49-F238E27FC236}">
                <a16:creationId xmlns:a16="http://schemas.microsoft.com/office/drawing/2014/main" id="{E040E104-7C40-7779-25FB-F77ECD257E5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86476" y="3752850"/>
            <a:ext cx="8022919" cy="3013710"/>
          </a:xfrm>
        </p:spPr>
        <p:txBody>
          <a:bodyPr anchor="ctr">
            <a:noAutofit/>
          </a:bodyPr>
          <a:lstStyle/>
          <a:p>
            <a:pPr marL="0" indent="0" rtl="0" eaLnBrk="1" latinLnBrk="0" hangingPunct="1">
              <a:spcBef>
                <a:spcPts val="1200"/>
              </a:spcBef>
              <a:buNone/>
            </a:pPr>
            <a:r>
              <a:rPr lang="fr-FR" sz="1400" b="1" noProof="0" dirty="0">
                <a:solidFill>
                  <a:srgbClr val="002060"/>
                </a:solidFill>
                <a:effectLst/>
                <a:latin typeface="Aptos" panose="020B0004020202020204" pitchFamily="34" charset="0"/>
              </a:rPr>
              <a:t>Conception de l'emballage</a:t>
            </a:r>
            <a:endParaRPr lang="fr-FR" sz="1400" noProof="0" dirty="0">
              <a:solidFill>
                <a:srgbClr val="002060"/>
              </a:solidFill>
              <a:effectLst/>
              <a:latin typeface="Aptos" panose="020B0004020202020204" pitchFamily="34" charset="0"/>
            </a:endParaRPr>
          </a:p>
          <a:p>
            <a:pPr marL="0" indent="0" rtl="0" eaLnBrk="1" latinLnBrk="0" hangingPunct="1">
              <a:spcBef>
                <a:spcPts val="1200"/>
              </a:spcBef>
              <a:buNone/>
            </a:pPr>
            <a:r>
              <a:rPr lang="fr-FR" sz="1400" noProof="0" dirty="0">
                <a:solidFill>
                  <a:srgbClr val="002060"/>
                </a:solidFill>
                <a:effectLst/>
                <a:latin typeface="Aptos" panose="020B0004020202020204" pitchFamily="34" charset="0"/>
              </a:rPr>
              <a:t>Fabriqués en bois, en métal ou en matériaux combinés, ces emballages sont fixés ensemble à l'aide de sangles ou de ceintures. Il est également possible d'ajouter un socle en bois pour simplifier la manipulation de l'ensemble.</a:t>
            </a:r>
          </a:p>
          <a:p>
            <a:pPr marL="0" indent="0" rtl="0" eaLnBrk="1" latinLnBrk="0" hangingPunct="1">
              <a:spcBef>
                <a:spcPts val="1200"/>
              </a:spcBef>
              <a:buNone/>
            </a:pPr>
            <a:r>
              <a:rPr lang="fr-FR" sz="1400" b="1" noProof="0" dirty="0">
                <a:solidFill>
                  <a:srgbClr val="002060"/>
                </a:solidFill>
                <a:effectLst/>
                <a:latin typeface="Aptos" panose="020B0004020202020204" pitchFamily="34" charset="0"/>
              </a:rPr>
              <a:t>Produits concernés</a:t>
            </a:r>
            <a:endParaRPr lang="fr-FR" sz="1400" noProof="0" dirty="0">
              <a:solidFill>
                <a:srgbClr val="002060"/>
              </a:solidFill>
              <a:effectLst/>
              <a:latin typeface="Aptos" panose="020B0004020202020204" pitchFamily="34" charset="0"/>
            </a:endParaRPr>
          </a:p>
          <a:p>
            <a:pPr marL="0" indent="0" rtl="0" eaLnBrk="1" latinLnBrk="0" hangingPunct="1">
              <a:spcBef>
                <a:spcPts val="1200"/>
              </a:spcBef>
              <a:buNone/>
            </a:pPr>
            <a:r>
              <a:rPr lang="fr-FR" sz="1400" noProof="0" dirty="0">
                <a:solidFill>
                  <a:srgbClr val="002060"/>
                </a:solidFill>
                <a:effectLst/>
                <a:latin typeface="Aptos" panose="020B0004020202020204" pitchFamily="34" charset="0"/>
              </a:rPr>
              <a:t>Ces structures sont conçues pour le transport de biens d'équipement de grande taille, qui ne présentent pas de fragilité mécanique notable et qui sont peu affectés par des contraintes physico-chimiques.</a:t>
            </a:r>
          </a:p>
          <a:p>
            <a:pPr marL="0" indent="0" rtl="0" eaLnBrk="1" latinLnBrk="0" hangingPunct="1">
              <a:spcBef>
                <a:spcPts val="1200"/>
              </a:spcBef>
              <a:buNone/>
            </a:pPr>
            <a:r>
              <a:rPr lang="fr-FR" sz="1400" noProof="0" dirty="0">
                <a:solidFill>
                  <a:srgbClr val="002060"/>
                </a:solidFill>
                <a:effectLst/>
                <a:latin typeface="Aptos" panose="020B0004020202020204" pitchFamily="34" charset="0"/>
              </a:rPr>
              <a:t>Ce type d'emballage peut également servir pour le transport d'équipements de plus petite taille, qui sont plus sensibles aux contraintes mécaniques et physico-chimiques, à condition que le transport se fasse en conteneur « </a:t>
            </a:r>
            <a:r>
              <a:rPr lang="fr-FR" sz="1400" noProof="0" dirty="0" err="1">
                <a:solidFill>
                  <a:srgbClr val="002060"/>
                </a:solidFill>
                <a:effectLst/>
                <a:latin typeface="Aptos" panose="020B0004020202020204" pitchFamily="34" charset="0"/>
              </a:rPr>
              <a:t>Door</a:t>
            </a:r>
            <a:r>
              <a:rPr lang="fr-FR" sz="1400" noProof="0" dirty="0">
                <a:solidFill>
                  <a:srgbClr val="002060"/>
                </a:solidFill>
                <a:effectLst/>
                <a:latin typeface="Aptos" panose="020B0004020202020204" pitchFamily="34" charset="0"/>
              </a:rPr>
              <a:t> to </a:t>
            </a:r>
            <a:r>
              <a:rPr lang="fr-FR" sz="1400" noProof="0" dirty="0" err="1">
                <a:solidFill>
                  <a:srgbClr val="002060"/>
                </a:solidFill>
                <a:effectLst/>
                <a:latin typeface="Aptos" panose="020B0004020202020204" pitchFamily="34" charset="0"/>
              </a:rPr>
              <a:t>Door</a:t>
            </a:r>
            <a:r>
              <a:rPr lang="fr-FR" sz="1400" noProof="0" dirty="0">
                <a:solidFill>
                  <a:srgbClr val="002060"/>
                </a:solidFill>
                <a:effectLst/>
                <a:latin typeface="Aptos" panose="020B0004020202020204" pitchFamily="34" charset="0"/>
              </a:rPr>
              <a:t> ». Des protections supplémentaires peuvent être ajoutées si nécessaire pour se conformer aux exigences physico-chimiques.</a:t>
            </a:r>
            <a:endParaRPr lang="fr-FR" sz="1400" noProof="0" dirty="0">
              <a:solidFill>
                <a:srgbClr val="002060"/>
              </a:solidFill>
            </a:endParaRPr>
          </a:p>
        </p:txBody>
      </p:sp>
    </p:spTree>
    <p:extLst>
      <p:ext uri="{BB962C8B-B14F-4D97-AF65-F5344CB8AC3E}">
        <p14:creationId xmlns:p14="http://schemas.microsoft.com/office/powerpoint/2010/main" val="2826850883"/>
      </p:ext>
    </p:extLst>
  </p:cSld>
  <p:clrMapOvr>
    <a:masterClrMapping/>
  </p:clrMapOvr>
  <p:transition advTm="76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2018</TotalTime>
  <Words>3321</Words>
  <Application>Microsoft Office PowerPoint</Application>
  <PresentationFormat>Grand écran</PresentationFormat>
  <Paragraphs>238</Paragraphs>
  <Slides>36</Slides>
  <Notes>36</Notes>
  <HiddenSlides>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36</vt:i4>
      </vt:variant>
    </vt:vector>
  </HeadingPairs>
  <TitlesOfParts>
    <vt:vector size="41" baseType="lpstr">
      <vt:lpstr>Aptos</vt:lpstr>
      <vt:lpstr>Aptos Display</vt:lpstr>
      <vt:lpstr>Arial</vt:lpstr>
      <vt:lpstr>Calibri</vt:lpstr>
      <vt:lpstr>Thème Office</vt:lpstr>
      <vt:lpstr>L’ emballage industriel</vt:lpstr>
      <vt:lpstr>Présentation PowerPoint</vt:lpstr>
      <vt:lpstr>Points clés de la présentation</vt:lpstr>
      <vt:lpstr>Introduction à l’emballage Industriel</vt:lpstr>
      <vt:lpstr>Importance de l'emballage dans l'industrie</vt:lpstr>
      <vt:lpstr>Objectifs principaux de l'emballage industriel</vt:lpstr>
      <vt:lpstr>Presentation du SEILA</vt:lpstr>
      <vt:lpstr>Catégories d'emballage selon le SEILA</vt:lpstr>
      <vt:lpstr>Catégorie 1 : Berceaux et Socles</vt:lpstr>
      <vt:lpstr>Catégorie 2 : Fardeaux, et Palettisation</vt:lpstr>
      <vt:lpstr>Catégorie 3 : Emballage caisses à claire-voie en bois</vt:lpstr>
      <vt:lpstr>Catégorie 4 : Emballage en caisses pleines</vt:lpstr>
      <vt:lpstr>Catégorie 5 : Emballage caisses en carton</vt:lpstr>
      <vt:lpstr>Catégorie 6 : Caisses autres que bois et carton</vt:lpstr>
      <vt:lpstr>Catégorie 7 : Tourets</vt:lpstr>
      <vt:lpstr>Catégorie 8 : Le conteneur</vt:lpstr>
      <vt:lpstr>Catégorie 9 : Capotage - Habillage</vt:lpstr>
      <vt:lpstr>Les applications diverses</vt:lpstr>
      <vt:lpstr>Protection physico-chimique de type « c »</vt:lpstr>
      <vt:lpstr>Définition et objectifs de la protection type « c »</vt:lpstr>
      <vt:lpstr>Matériaux utilisés pour la protection type « c »</vt:lpstr>
      <vt:lpstr>Méthodes de calcul et précautions d’usage</vt:lpstr>
      <vt:lpstr>Protection de type « d »</vt:lpstr>
      <vt:lpstr>Définition et objectifs de la protection type « d »</vt:lpstr>
      <vt:lpstr>Matériaux utilisés pour la protection type « d »</vt:lpstr>
      <vt:lpstr>Méthodes de mise en place de la protection type « d »</vt:lpstr>
      <vt:lpstr>Conception d'une caisse catégorie 4</vt:lpstr>
      <vt:lpstr>Conception des plateaux </vt:lpstr>
      <vt:lpstr>Les plateaux</vt:lpstr>
      <vt:lpstr>Dispositifs  de préhension</vt:lpstr>
      <vt:lpstr>Sections  des Plateaux</vt:lpstr>
      <vt:lpstr>Détails des côtés et couvercles</vt:lpstr>
      <vt:lpstr>Les Barrages</vt:lpstr>
      <vt:lpstr>Épaisseurs et sections préconisées</vt:lpstr>
      <vt:lpstr>Conclusion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PASCAL RAFIN</dc:creator>
  <cp:lastModifiedBy>PASCAL RAFIN</cp:lastModifiedBy>
  <cp:revision>6</cp:revision>
  <dcterms:created xsi:type="dcterms:W3CDTF">2025-02-23T11:49:59Z</dcterms:created>
  <dcterms:modified xsi:type="dcterms:W3CDTF">2025-03-10T14:19:44Z</dcterms:modified>
</cp:coreProperties>
</file>