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B1BE2-935B-4565-A17E-264A00DF3ED4}" type="datetimeFigureOut">
              <a:rPr lang="fr-FR" smtClean="0"/>
              <a:t>08/05/2024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1AAC4-6296-420F-B368-23C0D2C3CE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930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0f41e19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0f41e19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7053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d1bf8d60a4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d1bf8d60a4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2753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0f41e19245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0f41e19245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4217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d1bf8d60a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d1bf8d60a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7110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d1bf8d60a4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d1bf8d60a4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3778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0f41e19245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0f41e19245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9198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0f41e19245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0f41e19245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4630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d1bf8d60a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d1bf8d60a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3565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0f41e1924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0f41e1924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2771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0f41e1924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0f41e1924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0164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0f41e19245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0f41e19245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1987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d1bf8d60a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d1bf8d60a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0019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0f41e1924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0f41e1924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9151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d1bf8d60a4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d1bf8d60a4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854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d1bf8d60a4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d1bf8d60a4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3382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38150" y="441325"/>
            <a:ext cx="6011863" cy="33813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AA5E8-686E-44B9-8DB3-22B9DF70BF4D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1671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0f41e19245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0f41e19245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071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d1bf8d60a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d1bf8d60a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9924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subTitle" idx="1"/>
          </p:nvPr>
        </p:nvSpPr>
        <p:spPr>
          <a:xfrm>
            <a:off x="950967" y="1535667"/>
            <a:ext cx="7005200" cy="8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alphaLcPeriod"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romanLcPeriod"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arabicPeriod"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AutoNum type="alphaLcPeriod"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AutoNum type="romanLcPeriod"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AutoNum type="arabicPeriod"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AutoNum type="alphaLcPeriod"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123" name="Google Shape;123;p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grpSp>
        <p:nvGrpSpPr>
          <p:cNvPr id="124" name="Google Shape;124;p8"/>
          <p:cNvGrpSpPr/>
          <p:nvPr/>
        </p:nvGrpSpPr>
        <p:grpSpPr>
          <a:xfrm flipH="1">
            <a:off x="693751" y="5890767"/>
            <a:ext cx="514400" cy="508000"/>
            <a:chOff x="6069775" y="4352925"/>
            <a:chExt cx="385800" cy="381000"/>
          </a:xfrm>
          <a:solidFill>
            <a:srgbClr val="FFC000"/>
          </a:solidFill>
        </p:grpSpPr>
        <p:sp>
          <p:nvSpPr>
            <p:cNvPr id="125" name="Google Shape;125;p8"/>
            <p:cNvSpPr/>
            <p:nvPr/>
          </p:nvSpPr>
          <p:spPr>
            <a:xfrm>
              <a:off x="6182425" y="4452875"/>
              <a:ext cx="160500" cy="16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126" name="Google Shape;126;p8"/>
            <p:cNvCxnSpPr/>
            <p:nvPr/>
          </p:nvCxnSpPr>
          <p:spPr>
            <a:xfrm>
              <a:off x="6262675" y="4352925"/>
              <a:ext cx="0" cy="3810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8"/>
            <p:cNvCxnSpPr/>
            <p:nvPr/>
          </p:nvCxnSpPr>
          <p:spPr>
            <a:xfrm rot="10800000">
              <a:off x="6069775" y="4535225"/>
              <a:ext cx="3858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8" name="Google Shape;128;p8"/>
          <p:cNvGrpSpPr/>
          <p:nvPr/>
        </p:nvGrpSpPr>
        <p:grpSpPr>
          <a:xfrm flipH="1">
            <a:off x="10605693" y="5397996"/>
            <a:ext cx="945420" cy="802193"/>
            <a:chOff x="8076238" y="467775"/>
            <a:chExt cx="709065" cy="601645"/>
          </a:xfrm>
        </p:grpSpPr>
        <p:sp>
          <p:nvSpPr>
            <p:cNvPr id="129" name="Google Shape;129;p8"/>
            <p:cNvSpPr/>
            <p:nvPr/>
          </p:nvSpPr>
          <p:spPr>
            <a:xfrm>
              <a:off x="8076238" y="467775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8727403" y="1016920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131" name="Google Shape;131;p8"/>
            <p:cNvCxnSpPr>
              <a:stCxn id="129" idx="2"/>
              <a:endCxn id="130" idx="1"/>
            </p:cNvCxnSpPr>
            <p:nvPr/>
          </p:nvCxnSpPr>
          <p:spPr>
            <a:xfrm rot="-5400000" flipH="1">
              <a:off x="8154838" y="470625"/>
              <a:ext cx="522900" cy="622200"/>
            </a:xfrm>
            <a:prstGeom prst="curvedConnector2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2" name="Google Shape;132;p8"/>
          <p:cNvGrpSpPr/>
          <p:nvPr/>
        </p:nvGrpSpPr>
        <p:grpSpPr>
          <a:xfrm rot="10800000">
            <a:off x="10461334" y="368900"/>
            <a:ext cx="2521567" cy="1693317"/>
            <a:chOff x="-792175" y="1876250"/>
            <a:chExt cx="1891175" cy="1269988"/>
          </a:xfrm>
        </p:grpSpPr>
        <p:sp>
          <p:nvSpPr>
            <p:cNvPr id="133" name="Google Shape;133;p8"/>
            <p:cNvSpPr/>
            <p:nvPr/>
          </p:nvSpPr>
          <p:spPr>
            <a:xfrm>
              <a:off x="-406400" y="23207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-792175" y="18762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-792175" y="2765238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2530A7BD-ADCA-3D2B-3C90-07CDA09850D5}"/>
              </a:ext>
            </a:extLst>
          </p:cNvPr>
          <p:cNvGrpSpPr/>
          <p:nvPr userDrawn="1"/>
        </p:nvGrpSpPr>
        <p:grpSpPr>
          <a:xfrm rot="1560025">
            <a:off x="11345765" y="5864800"/>
            <a:ext cx="983567" cy="854643"/>
            <a:chOff x="-119918" y="-381895"/>
            <a:chExt cx="1325300" cy="1063260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D5EDD840-0BC0-AF5A-FF3B-06C545403B56}"/>
                </a:ext>
              </a:extLst>
            </p:cNvPr>
            <p:cNvGrpSpPr/>
            <p:nvPr userDrawn="1"/>
          </p:nvGrpSpPr>
          <p:grpSpPr>
            <a:xfrm>
              <a:off x="166609" y="-381895"/>
              <a:ext cx="1038773" cy="1063260"/>
              <a:chOff x="166609" y="-495975"/>
              <a:chExt cx="1038773" cy="1063260"/>
            </a:xfrm>
          </p:grpSpPr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B2C08838-A3B1-79D4-4795-8344042DFCB9}"/>
                  </a:ext>
                </a:extLst>
              </p:cNvPr>
              <p:cNvSpPr/>
              <p:nvPr userDrawn="1"/>
            </p:nvSpPr>
            <p:spPr>
              <a:xfrm>
                <a:off x="559877" y="-223750"/>
                <a:ext cx="457200" cy="457201"/>
              </a:xfrm>
              <a:prstGeom prst="cube">
                <a:avLst>
                  <a:gd name="adj" fmla="val 31936"/>
                </a:avLst>
              </a:prstGeom>
              <a:solidFill>
                <a:srgbClr val="92D050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322141E2-7D81-AEC0-0C46-0997E4E560E6}"/>
                  </a:ext>
                </a:extLst>
              </p:cNvPr>
              <p:cNvSpPr/>
              <p:nvPr userDrawn="1"/>
            </p:nvSpPr>
            <p:spPr>
              <a:xfrm rot="794880">
                <a:off x="166609" y="-495975"/>
                <a:ext cx="457200" cy="457199"/>
              </a:xfrm>
              <a:prstGeom prst="cube">
                <a:avLst>
                  <a:gd name="adj" fmla="val 31936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53B57DEB-8E51-4A57-2550-57193EB8D81A}"/>
                  </a:ext>
                </a:extLst>
              </p:cNvPr>
              <p:cNvSpPr/>
              <p:nvPr userDrawn="1"/>
            </p:nvSpPr>
            <p:spPr>
              <a:xfrm rot="1131280">
                <a:off x="748182" y="110085"/>
                <a:ext cx="457200" cy="457200"/>
              </a:xfrm>
              <a:prstGeom prst="cube">
                <a:avLst>
                  <a:gd name="adj" fmla="val 3193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</a:t>
                </a:r>
              </a:p>
            </p:txBody>
          </p:sp>
        </p:grp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4F543256-765E-DBB1-A353-685036F05AE9}"/>
                </a:ext>
              </a:extLst>
            </p:cNvPr>
            <p:cNvSpPr/>
            <p:nvPr userDrawn="1"/>
          </p:nvSpPr>
          <p:spPr>
            <a:xfrm rot="20039975">
              <a:off x="-119918" y="70898"/>
              <a:ext cx="457202" cy="457200"/>
            </a:xfrm>
            <a:prstGeom prst="cube">
              <a:avLst>
                <a:gd name="adj" fmla="val 3193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1067"/>
                </a:spcAft>
              </a:pPr>
              <a:r>
                <a:rPr lang="fr-FR" sz="1467" kern="100" dirty="0">
                  <a:effectLst/>
                  <a:latin typeface="Mulish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02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1_Ca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"/>
          <p:cNvSpPr txBox="1">
            <a:spLocks noGrp="1"/>
          </p:cNvSpPr>
          <p:nvPr>
            <p:ph type="title"/>
          </p:nvPr>
        </p:nvSpPr>
        <p:spPr>
          <a:xfrm>
            <a:off x="0" y="5198287"/>
            <a:ext cx="12192000" cy="763600"/>
          </a:xfrm>
          <a:prstGeom prst="rect">
            <a:avLst/>
          </a:prstGeom>
          <a:solidFill>
            <a:schemeClr val="tx2">
              <a:lumMod val="60000"/>
              <a:lumOff val="40000"/>
              <a:alpha val="39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grpSp>
        <p:nvGrpSpPr>
          <p:cNvPr id="2" name="Google Shape;210;p14">
            <a:extLst>
              <a:ext uri="{FF2B5EF4-FFF2-40B4-BE49-F238E27FC236}">
                <a16:creationId xmlns:a16="http://schemas.microsoft.com/office/drawing/2014/main" id="{4FC1301B-BA68-0421-0AB3-E6D447AD0087}"/>
              </a:ext>
            </a:extLst>
          </p:cNvPr>
          <p:cNvGrpSpPr/>
          <p:nvPr userDrawn="1"/>
        </p:nvGrpSpPr>
        <p:grpSpPr>
          <a:xfrm rot="2813046" flipH="1">
            <a:off x="10642658" y="5574257"/>
            <a:ext cx="1517385" cy="867155"/>
            <a:chOff x="-792175" y="1876250"/>
            <a:chExt cx="1891175" cy="1269988"/>
          </a:xfrm>
        </p:grpSpPr>
        <p:sp>
          <p:nvSpPr>
            <p:cNvPr id="3" name="Google Shape;211;p14">
              <a:extLst>
                <a:ext uri="{FF2B5EF4-FFF2-40B4-BE49-F238E27FC236}">
                  <a16:creationId xmlns:a16="http://schemas.microsoft.com/office/drawing/2014/main" id="{1C1D02C6-2F29-F5F9-E888-3A46216D33D7}"/>
                </a:ext>
              </a:extLst>
            </p:cNvPr>
            <p:cNvSpPr/>
            <p:nvPr/>
          </p:nvSpPr>
          <p:spPr>
            <a:xfrm>
              <a:off x="-406400" y="23207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4" name="Google Shape;212;p14">
              <a:extLst>
                <a:ext uri="{FF2B5EF4-FFF2-40B4-BE49-F238E27FC236}">
                  <a16:creationId xmlns:a16="http://schemas.microsoft.com/office/drawing/2014/main" id="{BFAFA9F5-A623-D4CA-D806-8C8CB31E1FDF}"/>
                </a:ext>
              </a:extLst>
            </p:cNvPr>
            <p:cNvSpPr/>
            <p:nvPr/>
          </p:nvSpPr>
          <p:spPr>
            <a:xfrm>
              <a:off x="-792175" y="18762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5" name="Google Shape;213;p14">
              <a:extLst>
                <a:ext uri="{FF2B5EF4-FFF2-40B4-BE49-F238E27FC236}">
                  <a16:creationId xmlns:a16="http://schemas.microsoft.com/office/drawing/2014/main" id="{1000D513-273E-1D03-25F7-5063DEBABD79}"/>
                </a:ext>
              </a:extLst>
            </p:cNvPr>
            <p:cNvSpPr/>
            <p:nvPr/>
          </p:nvSpPr>
          <p:spPr>
            <a:xfrm>
              <a:off x="-792175" y="2765238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71DD76A2-CBDD-7ABD-EA90-2A5103F01C63}"/>
              </a:ext>
            </a:extLst>
          </p:cNvPr>
          <p:cNvGrpSpPr/>
          <p:nvPr userDrawn="1"/>
        </p:nvGrpSpPr>
        <p:grpSpPr>
          <a:xfrm rot="1560025">
            <a:off x="-10779" y="5923386"/>
            <a:ext cx="983567" cy="854643"/>
            <a:chOff x="-119918" y="-381895"/>
            <a:chExt cx="1325300" cy="1063260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FD16EC3-1EA3-511A-5EB9-D4A9D58A501E}"/>
                </a:ext>
              </a:extLst>
            </p:cNvPr>
            <p:cNvGrpSpPr/>
            <p:nvPr userDrawn="1"/>
          </p:nvGrpSpPr>
          <p:grpSpPr>
            <a:xfrm>
              <a:off x="166609" y="-381895"/>
              <a:ext cx="1038773" cy="1063260"/>
              <a:chOff x="166609" y="-495975"/>
              <a:chExt cx="1038773" cy="1063260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844DBB41-4635-6AD6-5DE2-105B0DD53DB5}"/>
                  </a:ext>
                </a:extLst>
              </p:cNvPr>
              <p:cNvSpPr/>
              <p:nvPr userDrawn="1"/>
            </p:nvSpPr>
            <p:spPr>
              <a:xfrm>
                <a:off x="559877" y="-223750"/>
                <a:ext cx="457200" cy="457201"/>
              </a:xfrm>
              <a:prstGeom prst="cube">
                <a:avLst>
                  <a:gd name="adj" fmla="val 31936"/>
                </a:avLst>
              </a:prstGeom>
              <a:solidFill>
                <a:srgbClr val="92D050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2C06FAEF-3B9E-4051-22E5-EBD9A6B14CF4}"/>
                  </a:ext>
                </a:extLst>
              </p:cNvPr>
              <p:cNvSpPr/>
              <p:nvPr userDrawn="1"/>
            </p:nvSpPr>
            <p:spPr>
              <a:xfrm rot="794880">
                <a:off x="166609" y="-495975"/>
                <a:ext cx="457200" cy="457199"/>
              </a:xfrm>
              <a:prstGeom prst="cube">
                <a:avLst>
                  <a:gd name="adj" fmla="val 31936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146E465E-6A9A-80E8-3B8B-3F77B66A9943}"/>
                  </a:ext>
                </a:extLst>
              </p:cNvPr>
              <p:cNvSpPr/>
              <p:nvPr userDrawn="1"/>
            </p:nvSpPr>
            <p:spPr>
              <a:xfrm rot="1131280">
                <a:off x="748182" y="110085"/>
                <a:ext cx="457200" cy="457200"/>
              </a:xfrm>
              <a:prstGeom prst="cube">
                <a:avLst>
                  <a:gd name="adj" fmla="val 3193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</a:t>
                </a:r>
              </a:p>
            </p:txBody>
          </p:sp>
        </p:grp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83EFF03D-89CE-48D4-3522-39B45508C13D}"/>
                </a:ext>
              </a:extLst>
            </p:cNvPr>
            <p:cNvSpPr/>
            <p:nvPr userDrawn="1"/>
          </p:nvSpPr>
          <p:spPr>
            <a:xfrm rot="20039975">
              <a:off x="-119918" y="70898"/>
              <a:ext cx="457202" cy="457200"/>
            </a:xfrm>
            <a:prstGeom prst="cube">
              <a:avLst>
                <a:gd name="adj" fmla="val 3193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1067"/>
                </a:spcAft>
              </a:pPr>
              <a:r>
                <a:rPr lang="fr-FR" sz="1467" kern="100" dirty="0">
                  <a:effectLst/>
                  <a:latin typeface="Mulish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855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grpSp>
        <p:nvGrpSpPr>
          <p:cNvPr id="106" name="Google Shape;106;p7"/>
          <p:cNvGrpSpPr/>
          <p:nvPr/>
        </p:nvGrpSpPr>
        <p:grpSpPr>
          <a:xfrm>
            <a:off x="11395933" y="465333"/>
            <a:ext cx="514400" cy="508000"/>
            <a:chOff x="6069775" y="4352925"/>
            <a:chExt cx="385800" cy="381000"/>
          </a:xfrm>
          <a:solidFill>
            <a:srgbClr val="FFC000"/>
          </a:solidFill>
        </p:grpSpPr>
        <p:sp>
          <p:nvSpPr>
            <p:cNvPr id="107" name="Google Shape;107;p7"/>
            <p:cNvSpPr/>
            <p:nvPr/>
          </p:nvSpPr>
          <p:spPr>
            <a:xfrm>
              <a:off x="6182425" y="4452875"/>
              <a:ext cx="160500" cy="16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108" name="Google Shape;108;p7"/>
            <p:cNvCxnSpPr/>
            <p:nvPr/>
          </p:nvCxnSpPr>
          <p:spPr>
            <a:xfrm>
              <a:off x="6262675" y="4352925"/>
              <a:ext cx="0" cy="3810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 rot="10800000">
              <a:off x="6069775" y="4535225"/>
              <a:ext cx="3858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55DE638B-5ABB-4797-39EA-754D0D31C04B}"/>
              </a:ext>
            </a:extLst>
          </p:cNvPr>
          <p:cNvGrpSpPr/>
          <p:nvPr userDrawn="1"/>
        </p:nvGrpSpPr>
        <p:grpSpPr>
          <a:xfrm rot="1560025">
            <a:off x="62906" y="5855972"/>
            <a:ext cx="983567" cy="854643"/>
            <a:chOff x="-119918" y="-381895"/>
            <a:chExt cx="1325300" cy="1063260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106E3BF2-ADC9-EB94-E437-FCA27B4AE545}"/>
                </a:ext>
              </a:extLst>
            </p:cNvPr>
            <p:cNvGrpSpPr/>
            <p:nvPr userDrawn="1"/>
          </p:nvGrpSpPr>
          <p:grpSpPr>
            <a:xfrm>
              <a:off x="166609" y="-381895"/>
              <a:ext cx="1038773" cy="1063260"/>
              <a:chOff x="166609" y="-495975"/>
              <a:chExt cx="1038773" cy="1063260"/>
            </a:xfrm>
          </p:grpSpPr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8851525D-458A-768D-4EA5-74AD10E5E8EF}"/>
                  </a:ext>
                </a:extLst>
              </p:cNvPr>
              <p:cNvSpPr/>
              <p:nvPr userDrawn="1"/>
            </p:nvSpPr>
            <p:spPr>
              <a:xfrm>
                <a:off x="559877" y="-223750"/>
                <a:ext cx="457200" cy="457201"/>
              </a:xfrm>
              <a:prstGeom prst="cube">
                <a:avLst>
                  <a:gd name="adj" fmla="val 31936"/>
                </a:avLst>
              </a:prstGeom>
              <a:solidFill>
                <a:srgbClr val="92D050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11EE2F14-77E6-8ABE-4725-722E1CCBF2A1}"/>
                  </a:ext>
                </a:extLst>
              </p:cNvPr>
              <p:cNvSpPr/>
              <p:nvPr userDrawn="1"/>
            </p:nvSpPr>
            <p:spPr>
              <a:xfrm rot="794880">
                <a:off x="166609" y="-495975"/>
                <a:ext cx="457200" cy="457199"/>
              </a:xfrm>
              <a:prstGeom prst="cube">
                <a:avLst>
                  <a:gd name="adj" fmla="val 31936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61C39523-B0FC-3832-33C9-935723A06827}"/>
                  </a:ext>
                </a:extLst>
              </p:cNvPr>
              <p:cNvSpPr/>
              <p:nvPr userDrawn="1"/>
            </p:nvSpPr>
            <p:spPr>
              <a:xfrm rot="1131280">
                <a:off x="748182" y="110085"/>
                <a:ext cx="457200" cy="457200"/>
              </a:xfrm>
              <a:prstGeom prst="cube">
                <a:avLst>
                  <a:gd name="adj" fmla="val 3193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</a:t>
                </a:r>
              </a:p>
            </p:txBody>
          </p:sp>
        </p:grp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D11181AA-9584-192A-F32F-15FA6AFA1FC4}"/>
                </a:ext>
              </a:extLst>
            </p:cNvPr>
            <p:cNvSpPr/>
            <p:nvPr userDrawn="1"/>
          </p:nvSpPr>
          <p:spPr>
            <a:xfrm rot="20039975">
              <a:off x="-119918" y="70898"/>
              <a:ext cx="457202" cy="457200"/>
            </a:xfrm>
            <a:prstGeom prst="cube">
              <a:avLst>
                <a:gd name="adj" fmla="val 3193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1067"/>
                </a:spcAft>
              </a:pPr>
              <a:r>
                <a:rPr lang="fr-FR" sz="1467" kern="100" dirty="0">
                  <a:effectLst/>
                  <a:latin typeface="Mulish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985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5"/>
          <p:cNvSpPr txBox="1">
            <a:spLocks noGrp="1"/>
          </p:cNvSpPr>
          <p:nvPr>
            <p:ph type="subTitle" idx="1"/>
          </p:nvPr>
        </p:nvSpPr>
        <p:spPr>
          <a:xfrm>
            <a:off x="6406133" y="2171667"/>
            <a:ext cx="4022400" cy="28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5"/>
          <p:cNvSpPr txBox="1">
            <a:spLocks noGrp="1"/>
          </p:cNvSpPr>
          <p:nvPr>
            <p:ph type="subTitle" idx="2"/>
          </p:nvPr>
        </p:nvSpPr>
        <p:spPr>
          <a:xfrm>
            <a:off x="1763467" y="2171667"/>
            <a:ext cx="4022400" cy="28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8" name="Google Shape;218;p15"/>
          <p:cNvGrpSpPr/>
          <p:nvPr/>
        </p:nvGrpSpPr>
        <p:grpSpPr>
          <a:xfrm>
            <a:off x="11512048" y="339367"/>
            <a:ext cx="514400" cy="508000"/>
            <a:chOff x="6069775" y="4352925"/>
            <a:chExt cx="385800" cy="381000"/>
          </a:xfrm>
          <a:solidFill>
            <a:srgbClr val="FFC000"/>
          </a:solidFill>
        </p:grpSpPr>
        <p:sp>
          <p:nvSpPr>
            <p:cNvPr id="219" name="Google Shape;219;p15"/>
            <p:cNvSpPr/>
            <p:nvPr/>
          </p:nvSpPr>
          <p:spPr>
            <a:xfrm>
              <a:off x="6182425" y="4452875"/>
              <a:ext cx="160500" cy="16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220" name="Google Shape;220;p15"/>
            <p:cNvCxnSpPr/>
            <p:nvPr/>
          </p:nvCxnSpPr>
          <p:spPr>
            <a:xfrm>
              <a:off x="6262675" y="4352925"/>
              <a:ext cx="0" cy="3810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5"/>
            <p:cNvCxnSpPr/>
            <p:nvPr/>
          </p:nvCxnSpPr>
          <p:spPr>
            <a:xfrm rot="10800000">
              <a:off x="6069775" y="4535225"/>
              <a:ext cx="3858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3FFBFBA0-C8DE-E96C-A82E-FA15C4879E79}"/>
              </a:ext>
            </a:extLst>
          </p:cNvPr>
          <p:cNvGrpSpPr/>
          <p:nvPr userDrawn="1"/>
        </p:nvGrpSpPr>
        <p:grpSpPr>
          <a:xfrm rot="1560025">
            <a:off x="-10779" y="5923386"/>
            <a:ext cx="983567" cy="854643"/>
            <a:chOff x="-119918" y="-381895"/>
            <a:chExt cx="1325300" cy="1063260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9B9E9ADE-B068-1FDD-A8DE-B614E3F442C6}"/>
                </a:ext>
              </a:extLst>
            </p:cNvPr>
            <p:cNvGrpSpPr/>
            <p:nvPr userDrawn="1"/>
          </p:nvGrpSpPr>
          <p:grpSpPr>
            <a:xfrm>
              <a:off x="166609" y="-381895"/>
              <a:ext cx="1038773" cy="1063260"/>
              <a:chOff x="166609" y="-495975"/>
              <a:chExt cx="1038773" cy="1063260"/>
            </a:xfrm>
          </p:grpSpPr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5475CDF6-D9AE-5FB8-E8EB-D7A9AFC86A61}"/>
                  </a:ext>
                </a:extLst>
              </p:cNvPr>
              <p:cNvSpPr/>
              <p:nvPr userDrawn="1"/>
            </p:nvSpPr>
            <p:spPr>
              <a:xfrm>
                <a:off x="559877" y="-223750"/>
                <a:ext cx="457200" cy="457201"/>
              </a:xfrm>
              <a:prstGeom prst="cube">
                <a:avLst>
                  <a:gd name="adj" fmla="val 31936"/>
                </a:avLst>
              </a:prstGeom>
              <a:solidFill>
                <a:srgbClr val="92D050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C8D22EB4-A580-FF0C-8CC6-ACFDDA391A60}"/>
                  </a:ext>
                </a:extLst>
              </p:cNvPr>
              <p:cNvSpPr/>
              <p:nvPr userDrawn="1"/>
            </p:nvSpPr>
            <p:spPr>
              <a:xfrm rot="794880">
                <a:off x="166609" y="-495975"/>
                <a:ext cx="457200" cy="457199"/>
              </a:xfrm>
              <a:prstGeom prst="cube">
                <a:avLst>
                  <a:gd name="adj" fmla="val 31936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7B69C6B3-922D-7479-D3C7-ECBFE05D398E}"/>
                  </a:ext>
                </a:extLst>
              </p:cNvPr>
              <p:cNvSpPr/>
              <p:nvPr userDrawn="1"/>
            </p:nvSpPr>
            <p:spPr>
              <a:xfrm rot="1131280">
                <a:off x="748182" y="110085"/>
                <a:ext cx="457200" cy="457200"/>
              </a:xfrm>
              <a:prstGeom prst="cube">
                <a:avLst>
                  <a:gd name="adj" fmla="val 3193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</a:t>
                </a:r>
              </a:p>
            </p:txBody>
          </p:sp>
        </p:grp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AF3EB60-B7DE-6B90-84E2-08E9F95E099D}"/>
                </a:ext>
              </a:extLst>
            </p:cNvPr>
            <p:cNvSpPr/>
            <p:nvPr userDrawn="1"/>
          </p:nvSpPr>
          <p:spPr>
            <a:xfrm rot="20039975">
              <a:off x="-119918" y="70898"/>
              <a:ext cx="457202" cy="457200"/>
            </a:xfrm>
            <a:prstGeom prst="cube">
              <a:avLst>
                <a:gd name="adj" fmla="val 3193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1067"/>
                </a:spcAft>
              </a:pPr>
              <a:r>
                <a:rPr lang="fr-FR" sz="1467" kern="100" dirty="0">
                  <a:effectLst/>
                  <a:latin typeface="Mulish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708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"/>
          <p:cNvSpPr txBox="1">
            <a:spLocks noGrp="1"/>
          </p:cNvSpPr>
          <p:nvPr>
            <p:ph type="title"/>
          </p:nvPr>
        </p:nvSpPr>
        <p:spPr>
          <a:xfrm>
            <a:off x="1510833" y="1213000"/>
            <a:ext cx="4213200" cy="19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154" name="Google Shape;154;p10"/>
          <p:cNvSpPr txBox="1">
            <a:spLocks noGrp="1"/>
          </p:cNvSpPr>
          <p:nvPr>
            <p:ph type="subTitle" idx="1"/>
          </p:nvPr>
        </p:nvSpPr>
        <p:spPr>
          <a:xfrm>
            <a:off x="1510833" y="3649400"/>
            <a:ext cx="4213200" cy="22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 dirty="0"/>
          </a:p>
        </p:txBody>
      </p:sp>
      <p:sp>
        <p:nvSpPr>
          <p:cNvPr id="155" name="Google Shape;155;p10"/>
          <p:cNvSpPr>
            <a:spLocks noGrp="1"/>
          </p:cNvSpPr>
          <p:nvPr>
            <p:ph type="pic" idx="2"/>
          </p:nvPr>
        </p:nvSpPr>
        <p:spPr>
          <a:xfrm>
            <a:off x="6896733" y="1012200"/>
            <a:ext cx="3711600" cy="48336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grpSp>
        <p:nvGrpSpPr>
          <p:cNvPr id="156" name="Google Shape;156;p10"/>
          <p:cNvGrpSpPr/>
          <p:nvPr/>
        </p:nvGrpSpPr>
        <p:grpSpPr>
          <a:xfrm rot="11859358">
            <a:off x="10838318" y="790934"/>
            <a:ext cx="945420" cy="802193"/>
            <a:chOff x="8076238" y="467775"/>
            <a:chExt cx="709065" cy="601645"/>
          </a:xfrm>
        </p:grpSpPr>
        <p:sp>
          <p:nvSpPr>
            <p:cNvPr id="157" name="Google Shape;157;p10"/>
            <p:cNvSpPr/>
            <p:nvPr/>
          </p:nvSpPr>
          <p:spPr>
            <a:xfrm>
              <a:off x="8076238" y="467775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8727403" y="1016920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159" name="Google Shape;159;p10"/>
            <p:cNvCxnSpPr>
              <a:stCxn id="157" idx="2"/>
              <a:endCxn id="158" idx="1"/>
            </p:cNvCxnSpPr>
            <p:nvPr/>
          </p:nvCxnSpPr>
          <p:spPr>
            <a:xfrm rot="-5400000" flipH="1">
              <a:off x="8154838" y="470625"/>
              <a:ext cx="522900" cy="622200"/>
            </a:xfrm>
            <a:prstGeom prst="curvedConnector2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" name="Google Shape;182;p12">
            <a:extLst>
              <a:ext uri="{FF2B5EF4-FFF2-40B4-BE49-F238E27FC236}">
                <a16:creationId xmlns:a16="http://schemas.microsoft.com/office/drawing/2014/main" id="{EE709F61-AAAB-46D3-7BEF-B4915DED6A73}"/>
              </a:ext>
            </a:extLst>
          </p:cNvPr>
          <p:cNvGrpSpPr/>
          <p:nvPr userDrawn="1"/>
        </p:nvGrpSpPr>
        <p:grpSpPr>
          <a:xfrm>
            <a:off x="-1042793" y="224219"/>
            <a:ext cx="2521567" cy="1693317"/>
            <a:chOff x="-792175" y="1876250"/>
            <a:chExt cx="1891175" cy="1269988"/>
          </a:xfrm>
        </p:grpSpPr>
        <p:sp>
          <p:nvSpPr>
            <p:cNvPr id="9" name="Google Shape;183;p12">
              <a:extLst>
                <a:ext uri="{FF2B5EF4-FFF2-40B4-BE49-F238E27FC236}">
                  <a16:creationId xmlns:a16="http://schemas.microsoft.com/office/drawing/2014/main" id="{4FFA9C96-5903-16F2-EBAF-D47B5903DB6C}"/>
                </a:ext>
              </a:extLst>
            </p:cNvPr>
            <p:cNvSpPr/>
            <p:nvPr/>
          </p:nvSpPr>
          <p:spPr>
            <a:xfrm>
              <a:off x="-406400" y="23207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10" name="Google Shape;184;p12">
              <a:extLst>
                <a:ext uri="{FF2B5EF4-FFF2-40B4-BE49-F238E27FC236}">
                  <a16:creationId xmlns:a16="http://schemas.microsoft.com/office/drawing/2014/main" id="{7B764B52-5C28-9BA5-6E2A-7C5ECB260927}"/>
                </a:ext>
              </a:extLst>
            </p:cNvPr>
            <p:cNvSpPr/>
            <p:nvPr/>
          </p:nvSpPr>
          <p:spPr>
            <a:xfrm>
              <a:off x="-792175" y="18762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11" name="Google Shape;185;p12">
              <a:extLst>
                <a:ext uri="{FF2B5EF4-FFF2-40B4-BE49-F238E27FC236}">
                  <a16:creationId xmlns:a16="http://schemas.microsoft.com/office/drawing/2014/main" id="{480C5BCE-9EA9-48B1-D025-DDCDD236E9B0}"/>
                </a:ext>
              </a:extLst>
            </p:cNvPr>
            <p:cNvSpPr/>
            <p:nvPr/>
          </p:nvSpPr>
          <p:spPr>
            <a:xfrm>
              <a:off x="-792175" y="2765238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40C9B164-39D7-9224-760F-5C0A1C4740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541" y="5845800"/>
            <a:ext cx="1012024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91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>
            <a:spLocks noGrp="1"/>
          </p:cNvSpPr>
          <p:nvPr>
            <p:ph type="pic" idx="2"/>
          </p:nvPr>
        </p:nvSpPr>
        <p:spPr>
          <a:xfrm>
            <a:off x="-6375" y="-1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11"/>
          <p:cNvSpPr txBox="1">
            <a:spLocks noGrp="1"/>
          </p:cNvSpPr>
          <p:nvPr>
            <p:ph type="title"/>
          </p:nvPr>
        </p:nvSpPr>
        <p:spPr>
          <a:xfrm>
            <a:off x="0" y="5198287"/>
            <a:ext cx="12192000" cy="763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grpSp>
        <p:nvGrpSpPr>
          <p:cNvPr id="2" name="Google Shape;210;p14">
            <a:extLst>
              <a:ext uri="{FF2B5EF4-FFF2-40B4-BE49-F238E27FC236}">
                <a16:creationId xmlns:a16="http://schemas.microsoft.com/office/drawing/2014/main" id="{4FC1301B-BA68-0421-0AB3-E6D447AD0087}"/>
              </a:ext>
            </a:extLst>
          </p:cNvPr>
          <p:cNvGrpSpPr/>
          <p:nvPr userDrawn="1"/>
        </p:nvGrpSpPr>
        <p:grpSpPr>
          <a:xfrm rot="2813046" flipH="1">
            <a:off x="10642658" y="5574257"/>
            <a:ext cx="1517385" cy="867155"/>
            <a:chOff x="-792175" y="1876250"/>
            <a:chExt cx="1891175" cy="1269988"/>
          </a:xfrm>
        </p:grpSpPr>
        <p:sp>
          <p:nvSpPr>
            <p:cNvPr id="3" name="Google Shape;211;p14">
              <a:extLst>
                <a:ext uri="{FF2B5EF4-FFF2-40B4-BE49-F238E27FC236}">
                  <a16:creationId xmlns:a16="http://schemas.microsoft.com/office/drawing/2014/main" id="{1C1D02C6-2F29-F5F9-E888-3A46216D33D7}"/>
                </a:ext>
              </a:extLst>
            </p:cNvPr>
            <p:cNvSpPr/>
            <p:nvPr/>
          </p:nvSpPr>
          <p:spPr>
            <a:xfrm>
              <a:off x="-406400" y="23207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4" name="Google Shape;212;p14">
              <a:extLst>
                <a:ext uri="{FF2B5EF4-FFF2-40B4-BE49-F238E27FC236}">
                  <a16:creationId xmlns:a16="http://schemas.microsoft.com/office/drawing/2014/main" id="{BFAFA9F5-A623-D4CA-D806-8C8CB31E1FDF}"/>
                </a:ext>
              </a:extLst>
            </p:cNvPr>
            <p:cNvSpPr/>
            <p:nvPr/>
          </p:nvSpPr>
          <p:spPr>
            <a:xfrm>
              <a:off x="-792175" y="18762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5" name="Google Shape;213;p14">
              <a:extLst>
                <a:ext uri="{FF2B5EF4-FFF2-40B4-BE49-F238E27FC236}">
                  <a16:creationId xmlns:a16="http://schemas.microsoft.com/office/drawing/2014/main" id="{1000D513-273E-1D03-25F7-5063DEBABD79}"/>
                </a:ext>
              </a:extLst>
            </p:cNvPr>
            <p:cNvSpPr/>
            <p:nvPr/>
          </p:nvSpPr>
          <p:spPr>
            <a:xfrm>
              <a:off x="-792175" y="2765238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FFF13B8-963D-E1DC-B0FA-D137B16799A5}"/>
              </a:ext>
            </a:extLst>
          </p:cNvPr>
          <p:cNvGrpSpPr/>
          <p:nvPr userDrawn="1"/>
        </p:nvGrpSpPr>
        <p:grpSpPr>
          <a:xfrm rot="1560025">
            <a:off x="26544" y="5831018"/>
            <a:ext cx="983567" cy="854643"/>
            <a:chOff x="-119918" y="-381895"/>
            <a:chExt cx="1325300" cy="1063260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91620F85-1502-4568-8309-11DFFF8A8AFA}"/>
                </a:ext>
              </a:extLst>
            </p:cNvPr>
            <p:cNvGrpSpPr/>
            <p:nvPr userDrawn="1"/>
          </p:nvGrpSpPr>
          <p:grpSpPr>
            <a:xfrm>
              <a:off x="166609" y="-381895"/>
              <a:ext cx="1038773" cy="1063260"/>
              <a:chOff x="166609" y="-495975"/>
              <a:chExt cx="1038773" cy="1063260"/>
            </a:xfrm>
          </p:grpSpPr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48E39F14-BD2B-9B8C-8765-D13A919D2B70}"/>
                  </a:ext>
                </a:extLst>
              </p:cNvPr>
              <p:cNvSpPr/>
              <p:nvPr userDrawn="1"/>
            </p:nvSpPr>
            <p:spPr>
              <a:xfrm>
                <a:off x="559877" y="-223750"/>
                <a:ext cx="457200" cy="457201"/>
              </a:xfrm>
              <a:prstGeom prst="cube">
                <a:avLst>
                  <a:gd name="adj" fmla="val 31936"/>
                </a:avLst>
              </a:prstGeom>
              <a:solidFill>
                <a:srgbClr val="92D050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id="{30E66CCF-CD0D-D8EF-5269-DE354B69FF4D}"/>
                  </a:ext>
                </a:extLst>
              </p:cNvPr>
              <p:cNvSpPr/>
              <p:nvPr userDrawn="1"/>
            </p:nvSpPr>
            <p:spPr>
              <a:xfrm rot="794880">
                <a:off x="166609" y="-495975"/>
                <a:ext cx="457200" cy="457199"/>
              </a:xfrm>
              <a:prstGeom prst="cube">
                <a:avLst>
                  <a:gd name="adj" fmla="val 31936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7B09B529-C5E8-F391-B8A7-A6BF77D10180}"/>
                  </a:ext>
                </a:extLst>
              </p:cNvPr>
              <p:cNvSpPr/>
              <p:nvPr userDrawn="1"/>
            </p:nvSpPr>
            <p:spPr>
              <a:xfrm rot="1131280">
                <a:off x="748182" y="110085"/>
                <a:ext cx="457200" cy="457200"/>
              </a:xfrm>
              <a:prstGeom prst="cube">
                <a:avLst>
                  <a:gd name="adj" fmla="val 3193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</a:t>
                </a:r>
              </a:p>
            </p:txBody>
          </p:sp>
        </p:grp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D5F07A2B-DE2A-319E-84C6-129A949B2F8A}"/>
                </a:ext>
              </a:extLst>
            </p:cNvPr>
            <p:cNvSpPr/>
            <p:nvPr userDrawn="1"/>
          </p:nvSpPr>
          <p:spPr>
            <a:xfrm rot="20039975">
              <a:off x="-119918" y="70898"/>
              <a:ext cx="457202" cy="457200"/>
            </a:xfrm>
            <a:prstGeom prst="cube">
              <a:avLst>
                <a:gd name="adj" fmla="val 3193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1067"/>
                </a:spcAft>
              </a:pPr>
              <a:r>
                <a:rPr lang="fr-FR" sz="1467" kern="100" dirty="0">
                  <a:effectLst/>
                  <a:latin typeface="Mulish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96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466467" y="3071000"/>
            <a:ext cx="56060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tx2">
                    <a:lumMod val="75000"/>
                  </a:schemeClr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466467" y="4631233"/>
            <a:ext cx="5606000" cy="6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30" name="Google Shape;30;p3"/>
          <p:cNvGrpSpPr/>
          <p:nvPr userDrawn="1"/>
        </p:nvGrpSpPr>
        <p:grpSpPr>
          <a:xfrm>
            <a:off x="11580651" y="5928243"/>
            <a:ext cx="514400" cy="508000"/>
            <a:chOff x="6069775" y="4352925"/>
            <a:chExt cx="385800" cy="381000"/>
          </a:xfrm>
          <a:solidFill>
            <a:srgbClr val="FFC000"/>
          </a:solidFill>
        </p:grpSpPr>
        <p:sp>
          <p:nvSpPr>
            <p:cNvPr id="31" name="Google Shape;31;p3"/>
            <p:cNvSpPr/>
            <p:nvPr/>
          </p:nvSpPr>
          <p:spPr>
            <a:xfrm>
              <a:off x="6182425" y="4452875"/>
              <a:ext cx="160500" cy="16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32" name="Google Shape;32;p3"/>
            <p:cNvCxnSpPr/>
            <p:nvPr/>
          </p:nvCxnSpPr>
          <p:spPr>
            <a:xfrm>
              <a:off x="6262675" y="4352925"/>
              <a:ext cx="0" cy="3810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 rot="10800000">
              <a:off x="6069775" y="4535225"/>
              <a:ext cx="3858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4" name="Google Shape;34;p3"/>
          <p:cNvGrpSpPr/>
          <p:nvPr userDrawn="1"/>
        </p:nvGrpSpPr>
        <p:grpSpPr>
          <a:xfrm>
            <a:off x="-916896" y="592394"/>
            <a:ext cx="2521567" cy="1693317"/>
            <a:chOff x="-792175" y="1876250"/>
            <a:chExt cx="1891175" cy="1269988"/>
          </a:xfrm>
        </p:grpSpPr>
        <p:sp>
          <p:nvSpPr>
            <p:cNvPr id="35" name="Google Shape;35;p3"/>
            <p:cNvSpPr/>
            <p:nvPr/>
          </p:nvSpPr>
          <p:spPr>
            <a:xfrm>
              <a:off x="-406400" y="23207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792175" y="1876250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792175" y="2765238"/>
              <a:ext cx="1505400" cy="38100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9BF1713-A66D-1F3F-A581-8F341E72D47A}"/>
              </a:ext>
            </a:extLst>
          </p:cNvPr>
          <p:cNvGrpSpPr/>
          <p:nvPr userDrawn="1"/>
        </p:nvGrpSpPr>
        <p:grpSpPr>
          <a:xfrm rot="978607">
            <a:off x="108617" y="6061168"/>
            <a:ext cx="1052528" cy="735937"/>
            <a:chOff x="0" y="0"/>
            <a:chExt cx="1091466" cy="752090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7BF1971-E582-3D06-BBD4-9F2C29CD96BB}"/>
                </a:ext>
              </a:extLst>
            </p:cNvPr>
            <p:cNvGrpSpPr/>
            <p:nvPr userDrawn="1"/>
          </p:nvGrpSpPr>
          <p:grpSpPr>
            <a:xfrm>
              <a:off x="0" y="114080"/>
              <a:ext cx="1091466" cy="638010"/>
              <a:chOff x="0" y="0"/>
              <a:chExt cx="1091466" cy="638010"/>
            </a:xfrm>
          </p:grpSpPr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E068F605-799E-7A47-17D6-418BFE40B483}"/>
                  </a:ext>
                </a:extLst>
              </p:cNvPr>
              <p:cNvSpPr/>
              <p:nvPr userDrawn="1"/>
            </p:nvSpPr>
            <p:spPr>
              <a:xfrm>
                <a:off x="462926" y="0"/>
                <a:ext cx="457200" cy="457200"/>
              </a:xfrm>
              <a:prstGeom prst="cube">
                <a:avLst>
                  <a:gd name="adj" fmla="val 31936"/>
                </a:avLst>
              </a:prstGeom>
              <a:solidFill>
                <a:srgbClr val="92D050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596B0FDD-BC98-A272-50BE-A4212821FBA2}"/>
                  </a:ext>
                </a:extLst>
              </p:cNvPr>
              <p:cNvSpPr/>
              <p:nvPr userDrawn="1"/>
            </p:nvSpPr>
            <p:spPr>
              <a:xfrm rot="794880">
                <a:off x="0" y="112098"/>
                <a:ext cx="457200" cy="457200"/>
              </a:xfrm>
              <a:prstGeom prst="cube">
                <a:avLst>
                  <a:gd name="adj" fmla="val 31936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0346B208-65B7-BA3B-858B-CCAD82E4468A}"/>
                  </a:ext>
                </a:extLst>
              </p:cNvPr>
              <p:cNvSpPr/>
              <p:nvPr userDrawn="1"/>
            </p:nvSpPr>
            <p:spPr>
              <a:xfrm rot="1131280">
                <a:off x="634266" y="180810"/>
                <a:ext cx="457200" cy="457200"/>
              </a:xfrm>
              <a:prstGeom prst="cube">
                <a:avLst>
                  <a:gd name="adj" fmla="val 3193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</a:pPr>
                <a:r>
                  <a:rPr lang="fr-FR" sz="1467" kern="100" dirty="0">
                    <a:effectLst/>
                    <a:latin typeface="Mulish" pitchFamily="2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</a:t>
                </a:r>
              </a:p>
            </p:txBody>
          </p:sp>
        </p:grp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C4A28C6E-2025-F7E3-0D79-0EC5C93666C6}"/>
                </a:ext>
              </a:extLst>
            </p:cNvPr>
            <p:cNvSpPr/>
            <p:nvPr userDrawn="1"/>
          </p:nvSpPr>
          <p:spPr>
            <a:xfrm rot="20432602">
              <a:off x="115181" y="0"/>
              <a:ext cx="457200" cy="457200"/>
            </a:xfrm>
            <a:prstGeom prst="cube">
              <a:avLst>
                <a:gd name="adj" fmla="val 3193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1067"/>
                </a:spcAft>
              </a:pPr>
              <a:r>
                <a:rPr lang="fr-FR" sz="1467" kern="100" dirty="0">
                  <a:effectLst/>
                  <a:latin typeface="Mulish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9336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49DD570-FC25-150A-F814-3B55BDF3B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A74C82-DB71-C17B-4DB3-562C6065B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2A3C4-9FDE-3D93-91C9-5FB629FFFF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5/8/2024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AA0DAD-E906-2B63-3F9A-04077A1AE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E48770-69EA-3CE4-A97D-85A7A6FB0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825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3" r:id="rId2"/>
    <p:sldLayoutId id="2147483752" r:id="rId3"/>
    <p:sldLayoutId id="2147483746" r:id="rId4"/>
    <p:sldLayoutId id="2147483749" r:id="rId5"/>
    <p:sldLayoutId id="2147483750" r:id="rId6"/>
    <p:sldLayoutId id="214748374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q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https://www.fefco.org/technical-information/fefco-code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hyperlink" Target="https://www.fefco.org/technical-information/fefco-code" TargetMode="External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referezlesboisdefrance.fr/wp-content/uploads/2018/02/Fiches-C7-LPDEF_2-pages.pdf" TargetMode="External"/><Relationship Id="rId12" Type="http://schemas.openxmlformats.org/officeDocument/2006/relationships/image" Target="../media/image1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11" Type="http://schemas.openxmlformats.org/officeDocument/2006/relationships/hyperlink" Target="https://preferezlesboisdefrance.fr/wp-content/uploads/2019/03/Fiches-C9-LCSDR_6-pages.pdf" TargetMode="External"/><Relationship Id="rId5" Type="http://schemas.openxmlformats.org/officeDocument/2006/relationships/hyperlink" Target="https://preferezlesboisdefrance.fr/publications/" TargetMode="External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7.xml"/><Relationship Id="rId9" Type="http://schemas.openxmlformats.org/officeDocument/2006/relationships/hyperlink" Target="https://www.francebois2024.com/wp-content/uploads/FichesC6-LDCDB_4pages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0"/>
          <p:cNvSpPr txBox="1">
            <a:spLocks noGrp="1"/>
          </p:cNvSpPr>
          <p:nvPr>
            <p:ph type="title"/>
          </p:nvPr>
        </p:nvSpPr>
        <p:spPr>
          <a:xfrm>
            <a:off x="2466467" y="3071000"/>
            <a:ext cx="5977992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Les matières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6" name="Google Shape;446;p30"/>
          <p:cNvSpPr txBox="1">
            <a:spLocks noGrp="1"/>
          </p:cNvSpPr>
          <p:nvPr>
            <p:ph type="subTitle" idx="4294967295"/>
          </p:nvPr>
        </p:nvSpPr>
        <p:spPr>
          <a:xfrm>
            <a:off x="2466466" y="4631233"/>
            <a:ext cx="7049493" cy="61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FR" dirty="0"/>
              <a:t>Bois, Contreplaqués, Osb, Cartons, clous</a:t>
            </a:r>
          </a:p>
          <a:p>
            <a:pPr marL="0" indent="0">
              <a:spcBef>
                <a:spcPts val="0"/>
              </a:spcBef>
              <a:buNone/>
            </a:pPr>
            <a:endParaRPr lang="fr-FR" dirty="0"/>
          </a:p>
        </p:txBody>
      </p:sp>
      <p:sp>
        <p:nvSpPr>
          <p:cNvPr id="447" name="Google Shape;447;p30"/>
          <p:cNvSpPr txBox="1">
            <a:spLocks noGrp="1"/>
          </p:cNvSpPr>
          <p:nvPr>
            <p:ph type="title"/>
          </p:nvPr>
        </p:nvSpPr>
        <p:spPr>
          <a:xfrm>
            <a:off x="2118597" y="1480923"/>
            <a:ext cx="2270000" cy="152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03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48" name="Google Shape;448;p30"/>
          <p:cNvGrpSpPr/>
          <p:nvPr/>
        </p:nvGrpSpPr>
        <p:grpSpPr>
          <a:xfrm>
            <a:off x="1845883" y="4969568"/>
            <a:ext cx="945420" cy="802193"/>
            <a:chOff x="8076238" y="467775"/>
            <a:chExt cx="709065" cy="601645"/>
          </a:xfrm>
        </p:grpSpPr>
        <p:sp>
          <p:nvSpPr>
            <p:cNvPr id="449" name="Google Shape;449;p30"/>
            <p:cNvSpPr/>
            <p:nvPr/>
          </p:nvSpPr>
          <p:spPr>
            <a:xfrm>
              <a:off x="8076238" y="467775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8727403" y="1016920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451" name="Google Shape;451;p30"/>
            <p:cNvCxnSpPr>
              <a:stCxn id="449" idx="2"/>
              <a:endCxn id="450" idx="1"/>
            </p:cNvCxnSpPr>
            <p:nvPr/>
          </p:nvCxnSpPr>
          <p:spPr>
            <a:xfrm rot="-5400000" flipH="1">
              <a:off x="8154838" y="470625"/>
              <a:ext cx="522900" cy="622200"/>
            </a:xfrm>
            <a:prstGeom prst="curvedConnector2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52" name="Google Shape;452;p30"/>
          <p:cNvCxnSpPr/>
          <p:nvPr/>
        </p:nvCxnSpPr>
        <p:spPr>
          <a:xfrm>
            <a:off x="2350353" y="4326355"/>
            <a:ext cx="975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53" name="Google Shape;453;p30"/>
          <p:cNvGrpSpPr/>
          <p:nvPr/>
        </p:nvGrpSpPr>
        <p:grpSpPr>
          <a:xfrm rot="10800000">
            <a:off x="8234751" y="1349568"/>
            <a:ext cx="945420" cy="802193"/>
            <a:chOff x="8076238" y="467775"/>
            <a:chExt cx="709065" cy="601645"/>
          </a:xfrm>
        </p:grpSpPr>
        <p:sp>
          <p:nvSpPr>
            <p:cNvPr id="454" name="Google Shape;454;p30"/>
            <p:cNvSpPr/>
            <p:nvPr/>
          </p:nvSpPr>
          <p:spPr>
            <a:xfrm>
              <a:off x="8076238" y="467775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8727403" y="1016920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456" name="Google Shape;456;p30"/>
            <p:cNvCxnSpPr>
              <a:stCxn id="454" idx="2"/>
              <a:endCxn id="455" idx="1"/>
            </p:cNvCxnSpPr>
            <p:nvPr/>
          </p:nvCxnSpPr>
          <p:spPr>
            <a:xfrm rot="-5400000" flipH="1">
              <a:off x="8154838" y="470625"/>
              <a:ext cx="522900" cy="622200"/>
            </a:xfrm>
            <a:prstGeom prst="curvedConnector2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1119597-5104-F984-E8DF-FA04217E9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8841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3"/>
    </mc:Choice>
    <mc:Fallback>
      <p:transition spd="slow" advTm="3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37"/>
          <p:cNvPicPr preferRelativeResize="0">
            <a:picLocks noGrp="1"/>
          </p:cNvPicPr>
          <p:nvPr>
            <p:ph type="pic" idx="2"/>
          </p:nvPr>
        </p:nvPicPr>
        <p:blipFill>
          <a:blip r:embed="rId5"/>
          <a:srcRect l="1738" r="17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7" name="Google Shape;557;p37"/>
          <p:cNvSpPr txBox="1">
            <a:spLocks noGrp="1"/>
          </p:cNvSpPr>
          <p:nvPr>
            <p:ph type="title"/>
          </p:nvPr>
        </p:nvSpPr>
        <p:spPr>
          <a:xfrm>
            <a:off x="0" y="4019295"/>
            <a:ext cx="12192000" cy="7636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chemeClr val="bg1"/>
                </a:solidFill>
              </a:rPr>
              <a:t>Le Contreplaqué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558" name="Google Shape;558;p37"/>
          <p:cNvGrpSpPr/>
          <p:nvPr/>
        </p:nvGrpSpPr>
        <p:grpSpPr>
          <a:xfrm>
            <a:off x="11585855" y="74847"/>
            <a:ext cx="514400" cy="508000"/>
            <a:chOff x="6069775" y="4352925"/>
            <a:chExt cx="385800" cy="381000"/>
          </a:xfrm>
        </p:grpSpPr>
        <p:sp>
          <p:nvSpPr>
            <p:cNvPr id="559" name="Google Shape;559;p37"/>
            <p:cNvSpPr/>
            <p:nvPr/>
          </p:nvSpPr>
          <p:spPr>
            <a:xfrm>
              <a:off x="6182425" y="4452875"/>
              <a:ext cx="160500" cy="164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560" name="Google Shape;560;p37"/>
            <p:cNvCxnSpPr/>
            <p:nvPr/>
          </p:nvCxnSpPr>
          <p:spPr>
            <a:xfrm>
              <a:off x="6262675" y="4352925"/>
              <a:ext cx="0" cy="38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37"/>
            <p:cNvCxnSpPr/>
            <p:nvPr/>
          </p:nvCxnSpPr>
          <p:spPr>
            <a:xfrm rot="10800000">
              <a:off x="6069775" y="4535225"/>
              <a:ext cx="385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B285F3-AD10-59AB-ED06-2F8FF3EB4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59416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389">
        <p15:prstTrans prst="fallOver"/>
      </p:transition>
    </mc:Choice>
    <mc:Fallback>
      <p:transition spd="slow" advTm="13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5"/>
          <p:cNvSpPr txBox="1">
            <a:spLocks noGrp="1"/>
          </p:cNvSpPr>
          <p:nvPr>
            <p:ph type="title"/>
          </p:nvPr>
        </p:nvSpPr>
        <p:spPr>
          <a:xfrm>
            <a:off x="1510833" y="1129259"/>
            <a:ext cx="4213200" cy="105001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Le Contreplaqué d’emballage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1" name="Google Shape;521;p35"/>
          <p:cNvSpPr txBox="1">
            <a:spLocks noGrp="1"/>
          </p:cNvSpPr>
          <p:nvPr>
            <p:ph type="subTitle" idx="1"/>
          </p:nvPr>
        </p:nvSpPr>
        <p:spPr>
          <a:xfrm>
            <a:off x="725697" y="2570113"/>
            <a:ext cx="5756671" cy="93758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fr-FR" sz="2133" b="1" dirty="0">
                <a:solidFill>
                  <a:schemeClr val="accent1">
                    <a:lumMod val="75000"/>
                  </a:schemeClr>
                </a:solidFill>
              </a:rPr>
              <a:t>Sa composition à fils croisés et la qualité des collages garantissent :</a:t>
            </a:r>
          </a:p>
          <a:p>
            <a:pPr marL="0" indent="0">
              <a:buNone/>
            </a:pPr>
            <a:endParaRPr lang="fr-FR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80990" indent="-380990">
              <a:lnSpc>
                <a:spcPct val="100000"/>
              </a:lnSpc>
              <a:spcAft>
                <a:spcPts val="800"/>
              </a:spcAft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Excellente isotropie,</a:t>
            </a:r>
          </a:p>
          <a:p>
            <a:pPr marL="380990" indent="-380990">
              <a:lnSpc>
                <a:spcPct val="100000"/>
              </a:lnSpc>
              <a:spcAft>
                <a:spcPts val="800"/>
              </a:spcAft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Stabilité dimensionnelle,</a:t>
            </a:r>
          </a:p>
          <a:p>
            <a:pPr marL="380990" indent="-380990">
              <a:lnSpc>
                <a:spcPct val="100000"/>
              </a:lnSpc>
              <a:spcAft>
                <a:spcPts val="800"/>
              </a:spcAft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Bonne résistance en extérieur,</a:t>
            </a:r>
          </a:p>
          <a:p>
            <a:pPr marL="380990" indent="-380990">
              <a:lnSpc>
                <a:spcPct val="100000"/>
              </a:lnSpc>
              <a:spcAft>
                <a:spcPts val="800"/>
              </a:spcAft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Facilité à mettre en œuvre,</a:t>
            </a:r>
          </a:p>
          <a:p>
            <a:pPr marL="380990" indent="-380990">
              <a:lnSpc>
                <a:spcPct val="100000"/>
              </a:lnSpc>
              <a:spcAft>
                <a:spcPts val="800"/>
              </a:spcAft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Allègement de la masse de l’emballage.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23" name="Google Shape;523;p35"/>
          <p:cNvCxnSpPr/>
          <p:nvPr/>
        </p:nvCxnSpPr>
        <p:spPr>
          <a:xfrm>
            <a:off x="0" y="2449643"/>
            <a:ext cx="596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4" name="Google Shape;524;p35"/>
          <p:cNvGrpSpPr/>
          <p:nvPr/>
        </p:nvGrpSpPr>
        <p:grpSpPr>
          <a:xfrm>
            <a:off x="11345384" y="5930600"/>
            <a:ext cx="514400" cy="508000"/>
            <a:chOff x="6069775" y="4352925"/>
            <a:chExt cx="385800" cy="381000"/>
          </a:xfrm>
          <a:solidFill>
            <a:srgbClr val="FFC000"/>
          </a:solidFill>
        </p:grpSpPr>
        <p:sp>
          <p:nvSpPr>
            <p:cNvPr id="525" name="Google Shape;525;p35"/>
            <p:cNvSpPr/>
            <p:nvPr/>
          </p:nvSpPr>
          <p:spPr>
            <a:xfrm>
              <a:off x="6182425" y="4452875"/>
              <a:ext cx="160500" cy="16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526" name="Google Shape;526;p35"/>
            <p:cNvCxnSpPr/>
            <p:nvPr/>
          </p:nvCxnSpPr>
          <p:spPr>
            <a:xfrm>
              <a:off x="6262675" y="4352925"/>
              <a:ext cx="0" cy="3810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7" name="Google Shape;527;p35"/>
            <p:cNvCxnSpPr/>
            <p:nvPr/>
          </p:nvCxnSpPr>
          <p:spPr>
            <a:xfrm rot="10800000">
              <a:off x="6069775" y="4535225"/>
              <a:ext cx="3858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2" name="Google Shape;522;p35"/>
          <p:cNvPicPr preferRelativeResize="0">
            <a:picLocks noGrp="1"/>
          </p:cNvPicPr>
          <p:nvPr>
            <p:ph type="pic" idx="2"/>
          </p:nvPr>
        </p:nvPicPr>
        <p:blipFill>
          <a:blip r:embed="rId5"/>
          <a:srcRect l="33797" r="33797"/>
          <a:stretch/>
        </p:blipFill>
        <p:spPr>
          <a:xfrm>
            <a:off x="7309344" y="982765"/>
            <a:ext cx="3711600" cy="4833600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37AA86-4B83-F6F0-C3B8-70B7741981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9566" y="3324789"/>
            <a:ext cx="4498820" cy="311381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6819F9-60E0-8D40-CB74-AD23A016B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43700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7"/>
    </mc:Choice>
    <mc:Fallback>
      <p:transition spd="slow" advTm="10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2"/>
          <p:cNvSpPr/>
          <p:nvPr/>
        </p:nvSpPr>
        <p:spPr>
          <a:xfrm flipH="1">
            <a:off x="8722637" y="3437767"/>
            <a:ext cx="2880000" cy="102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7030A0"/>
              </a:solidFill>
            </a:endParaRPr>
          </a:p>
        </p:txBody>
      </p:sp>
      <p:sp>
        <p:nvSpPr>
          <p:cNvPr id="641" name="Google Shape;641;p42"/>
          <p:cNvSpPr txBox="1">
            <a:spLocks noGrp="1"/>
          </p:cNvSpPr>
          <p:nvPr>
            <p:ph type="title"/>
          </p:nvPr>
        </p:nvSpPr>
        <p:spPr>
          <a:xfrm>
            <a:off x="960000" y="211200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Le Contreplaqué d’emballage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42" name="Google Shape;642;p42"/>
          <p:cNvSpPr/>
          <p:nvPr/>
        </p:nvSpPr>
        <p:spPr>
          <a:xfrm flipH="1">
            <a:off x="5889153" y="3437767"/>
            <a:ext cx="2832000" cy="10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7030A0"/>
              </a:solidFill>
            </a:endParaRPr>
          </a:p>
        </p:txBody>
      </p:sp>
      <p:sp>
        <p:nvSpPr>
          <p:cNvPr id="643" name="Google Shape;643;p42"/>
          <p:cNvSpPr/>
          <p:nvPr/>
        </p:nvSpPr>
        <p:spPr>
          <a:xfrm flipH="1">
            <a:off x="3011004" y="3437767"/>
            <a:ext cx="2880000" cy="102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4" name="Google Shape;644;p42"/>
          <p:cNvSpPr/>
          <p:nvPr/>
        </p:nvSpPr>
        <p:spPr>
          <a:xfrm flipH="1">
            <a:off x="447857" y="3234983"/>
            <a:ext cx="2294973" cy="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FR" sz="2667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Les  normes </a:t>
            </a:r>
          </a:p>
          <a:p>
            <a:pPr algn="ctr">
              <a:lnSpc>
                <a:spcPct val="115000"/>
              </a:lnSpc>
            </a:pPr>
            <a:r>
              <a:rPr lang="fr-FR" sz="2667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NF EN 314-1 &amp; </a:t>
            </a:r>
          </a:p>
          <a:p>
            <a:pPr algn="ctr">
              <a:lnSpc>
                <a:spcPct val="115000"/>
              </a:lnSpc>
            </a:pPr>
            <a:r>
              <a:rPr lang="fr-FR" sz="2667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NF EN 314-2 définissent </a:t>
            </a:r>
          </a:p>
          <a:p>
            <a:pPr algn="ctr">
              <a:lnSpc>
                <a:spcPct val="115000"/>
              </a:lnSpc>
            </a:pPr>
            <a:r>
              <a:rPr lang="fr-FR" sz="2667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3 classes de collage</a:t>
            </a:r>
          </a:p>
        </p:txBody>
      </p:sp>
      <p:sp>
        <p:nvSpPr>
          <p:cNvPr id="652" name="Google Shape;652;p42"/>
          <p:cNvSpPr txBox="1"/>
          <p:nvPr/>
        </p:nvSpPr>
        <p:spPr>
          <a:xfrm>
            <a:off x="6077071" y="4011733"/>
            <a:ext cx="1912800" cy="1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115000"/>
              </a:lnSpc>
            </a:pPr>
            <a:endParaRPr sz="2400" dirty="0">
              <a:solidFill>
                <a:srgbClr val="7030A0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656" name="Google Shape;656;p42"/>
          <p:cNvSpPr txBox="1"/>
          <p:nvPr/>
        </p:nvSpPr>
        <p:spPr>
          <a:xfrm>
            <a:off x="3233529" y="4658498"/>
            <a:ext cx="8593364" cy="2026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380990" indent="-380990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r-FR" sz="2000" b="1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Les classes 1 et 2</a:t>
            </a:r>
            <a:r>
              <a:rPr lang="fr-FR" sz="2000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 sont suffisantes pour l’emballage pendant sa durée de vie.</a:t>
            </a:r>
          </a:p>
          <a:p>
            <a:pPr marL="380990" indent="-380990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" sz="2000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La classe </a:t>
            </a:r>
            <a:r>
              <a:rPr lang="en" sz="2000" b="1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3</a:t>
            </a:r>
            <a:r>
              <a:rPr lang="en" sz="2000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 pour des emballage devant subir un stockage de longue durée dans des conditions extremes.</a:t>
            </a:r>
          </a:p>
          <a:p>
            <a:pPr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endParaRPr lang="en" sz="2000" dirty="0">
              <a:solidFill>
                <a:srgbClr val="7030A0"/>
              </a:solidFill>
              <a:latin typeface="Mulish Medium"/>
              <a:ea typeface="Mulish Medium"/>
              <a:cs typeface="Mulish Medium"/>
              <a:sym typeface="Mulish Medium"/>
            </a:endParaRPr>
          </a:p>
          <a:p>
            <a:pPr marL="380990" indent="-380990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FF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Le contreplaqué marine répond à la norme </a:t>
            </a:r>
            <a:r>
              <a:rPr lang="fr-FR" sz="2000" b="1" dirty="0">
                <a:solidFill>
                  <a:srgbClr val="FF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NF EN 636-3 contreplaqué extérieur CTB-X </a:t>
            </a:r>
            <a:r>
              <a:rPr lang="fr-FR" sz="2000" dirty="0">
                <a:solidFill>
                  <a:srgbClr val="FF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qui est plus restrictive que ces normes</a:t>
            </a:r>
            <a:r>
              <a:rPr lang="fr-FR" sz="2000" b="1" dirty="0">
                <a:solidFill>
                  <a:srgbClr val="FF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.</a:t>
            </a:r>
            <a:endParaRPr lang="fr-FR" sz="2000" dirty="0">
              <a:solidFill>
                <a:srgbClr val="FF0000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cxnSp>
        <p:nvCxnSpPr>
          <p:cNvPr id="657" name="Google Shape;657;p42"/>
          <p:cNvCxnSpPr/>
          <p:nvPr/>
        </p:nvCxnSpPr>
        <p:spPr>
          <a:xfrm>
            <a:off x="3010267" y="1883767"/>
            <a:ext cx="0" cy="299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656;p42">
            <a:extLst>
              <a:ext uri="{FF2B5EF4-FFF2-40B4-BE49-F238E27FC236}">
                <a16:creationId xmlns:a16="http://schemas.microsoft.com/office/drawing/2014/main" id="{43DAF5A0-FC6D-6C59-AA75-7985B8BF4821}"/>
              </a:ext>
            </a:extLst>
          </p:cNvPr>
          <p:cNvSpPr txBox="1"/>
          <p:nvPr/>
        </p:nvSpPr>
        <p:spPr>
          <a:xfrm>
            <a:off x="352888" y="3526062"/>
            <a:ext cx="2706116" cy="226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tx2">
                  <a:lumMod val="75000"/>
                </a:schemeClr>
              </a:buClr>
            </a:pPr>
            <a:r>
              <a:rPr lang="fr-FR" sz="2400" b="1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Chapitre 5 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fr-FR" sz="2400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P</a:t>
            </a:r>
            <a:r>
              <a:rPr lang="en" sz="2400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ages 97 des spécifications Techniques</a:t>
            </a:r>
          </a:p>
        </p:txBody>
      </p:sp>
      <p:sp>
        <p:nvSpPr>
          <p:cNvPr id="2" name="Google Shape;656;p42">
            <a:extLst>
              <a:ext uri="{FF2B5EF4-FFF2-40B4-BE49-F238E27FC236}">
                <a16:creationId xmlns:a16="http://schemas.microsoft.com/office/drawing/2014/main" id="{FFF28358-D5A1-2465-C23D-2FBC05D1C08A}"/>
              </a:ext>
            </a:extLst>
          </p:cNvPr>
          <p:cNvSpPr txBox="1"/>
          <p:nvPr/>
        </p:nvSpPr>
        <p:spPr>
          <a:xfrm>
            <a:off x="3234214" y="1917004"/>
            <a:ext cx="2111193" cy="147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115000"/>
              </a:lnSpc>
              <a:buClr>
                <a:schemeClr val="tx2">
                  <a:lumMod val="75000"/>
                </a:schemeClr>
              </a:buClr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intérieur sec</a:t>
            </a:r>
            <a:endParaRPr lang="en" sz="2133" b="1" dirty="0">
              <a:solidFill>
                <a:schemeClr val="accent1">
                  <a:lumMod val="75000"/>
                </a:schemeClr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5" name="Google Shape;645;p42">
            <a:extLst>
              <a:ext uri="{FF2B5EF4-FFF2-40B4-BE49-F238E27FC236}">
                <a16:creationId xmlns:a16="http://schemas.microsoft.com/office/drawing/2014/main" id="{2D924045-26D9-2E73-EC14-56312A8A0208}"/>
              </a:ext>
            </a:extLst>
          </p:cNvPr>
          <p:cNvSpPr txBox="1"/>
          <p:nvPr/>
        </p:nvSpPr>
        <p:spPr>
          <a:xfrm>
            <a:off x="3133186" y="2344367"/>
            <a:ext cx="2313247" cy="6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133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Classe 1</a:t>
            </a:r>
          </a:p>
        </p:txBody>
      </p:sp>
      <p:sp>
        <p:nvSpPr>
          <p:cNvPr id="9" name="Google Shape;656;p42">
            <a:extLst>
              <a:ext uri="{FF2B5EF4-FFF2-40B4-BE49-F238E27FC236}">
                <a16:creationId xmlns:a16="http://schemas.microsoft.com/office/drawing/2014/main" id="{497A24A1-3CEF-5BB1-AB56-A5109EB9B4FE}"/>
              </a:ext>
            </a:extLst>
          </p:cNvPr>
          <p:cNvSpPr txBox="1"/>
          <p:nvPr/>
        </p:nvSpPr>
        <p:spPr>
          <a:xfrm>
            <a:off x="6285874" y="2607342"/>
            <a:ext cx="2389852" cy="77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115000"/>
              </a:lnSpc>
              <a:buClr>
                <a:schemeClr val="tx2">
                  <a:lumMod val="75000"/>
                </a:schemeClr>
              </a:buClr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intérieur humide.</a:t>
            </a:r>
            <a:endParaRPr lang="en" sz="2133" b="1" dirty="0">
              <a:solidFill>
                <a:schemeClr val="accent1">
                  <a:lumMod val="75000"/>
                </a:schemeClr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11" name="Google Shape;645;p42">
            <a:extLst>
              <a:ext uri="{FF2B5EF4-FFF2-40B4-BE49-F238E27FC236}">
                <a16:creationId xmlns:a16="http://schemas.microsoft.com/office/drawing/2014/main" id="{61A74872-4C9A-887A-2A6E-FE9FF5CE95CC}"/>
              </a:ext>
            </a:extLst>
          </p:cNvPr>
          <p:cNvSpPr txBox="1"/>
          <p:nvPr/>
        </p:nvSpPr>
        <p:spPr>
          <a:xfrm>
            <a:off x="6124962" y="2362709"/>
            <a:ext cx="2313247" cy="6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133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Classe 2</a:t>
            </a:r>
          </a:p>
        </p:txBody>
      </p:sp>
      <p:sp>
        <p:nvSpPr>
          <p:cNvPr id="15" name="Google Shape;656;p42">
            <a:extLst>
              <a:ext uri="{FF2B5EF4-FFF2-40B4-BE49-F238E27FC236}">
                <a16:creationId xmlns:a16="http://schemas.microsoft.com/office/drawing/2014/main" id="{F04DB829-8312-5FED-01E7-828D22FD99AE}"/>
              </a:ext>
            </a:extLst>
          </p:cNvPr>
          <p:cNvSpPr txBox="1"/>
          <p:nvPr/>
        </p:nvSpPr>
        <p:spPr>
          <a:xfrm>
            <a:off x="9270326" y="2553905"/>
            <a:ext cx="2218463" cy="77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115000"/>
              </a:lnSpc>
              <a:buClr>
                <a:schemeClr val="tx2">
                  <a:lumMod val="75000"/>
                </a:schemeClr>
              </a:buClr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extérieur</a:t>
            </a:r>
          </a:p>
        </p:txBody>
      </p:sp>
      <p:sp>
        <p:nvSpPr>
          <p:cNvPr id="16" name="Google Shape;645;p42">
            <a:extLst>
              <a:ext uri="{FF2B5EF4-FFF2-40B4-BE49-F238E27FC236}">
                <a16:creationId xmlns:a16="http://schemas.microsoft.com/office/drawing/2014/main" id="{FF7FDD92-C342-FE1E-4A7F-1AA06BA370F3}"/>
              </a:ext>
            </a:extLst>
          </p:cNvPr>
          <p:cNvSpPr txBox="1"/>
          <p:nvPr/>
        </p:nvSpPr>
        <p:spPr>
          <a:xfrm>
            <a:off x="8860619" y="2374548"/>
            <a:ext cx="2313247" cy="6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133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Classe 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DC4C42B-A3BB-CD91-E8E3-F6245D97B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284" y="1051767"/>
            <a:ext cx="1890837" cy="18908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DBCCC40-AB4C-CC91-C623-F1C0BAA44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368" y="1111127"/>
            <a:ext cx="1770641" cy="18090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1B8E5E7-615F-A452-7BB3-4F25EF9A8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9611" y="593000"/>
            <a:ext cx="3213505" cy="19692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088DBFA-8E05-1BBF-AB41-09FCAB306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8884" y="313863"/>
            <a:ext cx="3213505" cy="19692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DFBD1D6-ECEA-B113-D3E3-D249AB0604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419490" y="692277"/>
            <a:ext cx="1679927" cy="221129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407292-CC16-990A-6C9B-F8D14D144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9027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23"/>
    </mc:Choice>
    <mc:Fallback>
      <p:transition spd="slow" advTm="18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9F8C1367-B5E3-A23E-C1A3-1DFFA15EC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561" y="1169907"/>
            <a:ext cx="8981439" cy="802400"/>
          </a:xfrm>
        </p:spPr>
        <p:txBody>
          <a:bodyPr/>
          <a:lstStyle/>
          <a:p>
            <a:pPr marL="567252" indent="-38099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Dimensions des panneaux de contreplaqué , 244 x 122 cm , 250 x 122 cm, 250 x 125 cm 250 x 153 cm,  </a:t>
            </a:r>
          </a:p>
          <a:p>
            <a:pPr marL="567252" indent="-38099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Grands formats 310 x 153 cm, 310 x 183 cm</a:t>
            </a:r>
          </a:p>
          <a:p>
            <a:pPr marL="567252" indent="-38099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Fabrication possible pour quantité importante de formats spécifiques.</a:t>
            </a:r>
          </a:p>
          <a:p>
            <a:pPr marL="186262" indent="0">
              <a:buNone/>
            </a:pP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F50D483-A288-E23C-2E38-4D15E46F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560" y="230215"/>
            <a:ext cx="10272000" cy="763600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Le contreplaqué d’emballage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18E45B0-F2D9-0403-2E55-D9A10AC95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280" y="3338342"/>
            <a:ext cx="8981440" cy="309470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D94B7C-C877-D46C-47AF-BEB91C915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023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2"/>
    </mc:Choice>
    <mc:Fallback>
      <p:transition spd="slow" advTm="7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F2B870-1604-0EFC-54E7-05A641E4F12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Les masses volumiques du contreplaqué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55EF78-3308-6ED2-B4E3-835D6101B8B0}"/>
              </a:ext>
            </a:extLst>
          </p:cNvPr>
          <p:cNvSpPr txBox="1"/>
          <p:nvPr/>
        </p:nvSpPr>
        <p:spPr>
          <a:xfrm>
            <a:off x="1565661" y="6104825"/>
            <a:ext cx="8836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Mulish Medium" pitchFamily="2" charset="0"/>
              </a:rPr>
              <a:t>Source : CTBA                                       Bois à 20% d’humidité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54D8821-50ED-37FF-ABFE-A1F7F2CDA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95" y="44689"/>
            <a:ext cx="11664691" cy="51535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D38239-8E75-5844-02ED-D6A76B820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538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3"/>
    </mc:Choice>
    <mc:Fallback>
      <p:transition spd="slow" advTm="8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37"/>
          <p:cNvPicPr preferRelativeResize="0">
            <a:picLocks noGrp="1"/>
          </p:cNvPicPr>
          <p:nvPr>
            <p:ph type="pic" idx="2"/>
          </p:nvPr>
        </p:nvPicPr>
        <p:blipFill>
          <a:blip r:embed="rId5"/>
          <a:srcRect l="12777" r="127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7" name="Google Shape;557;p37"/>
          <p:cNvSpPr txBox="1">
            <a:spLocks noGrp="1"/>
          </p:cNvSpPr>
          <p:nvPr>
            <p:ph type="title"/>
          </p:nvPr>
        </p:nvSpPr>
        <p:spPr>
          <a:xfrm>
            <a:off x="0" y="2824357"/>
            <a:ext cx="12192000" cy="763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chemeClr val="bg1"/>
                </a:solidFill>
              </a:rPr>
              <a:t>L’Osb 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558" name="Google Shape;558;p37"/>
          <p:cNvGrpSpPr/>
          <p:nvPr/>
        </p:nvGrpSpPr>
        <p:grpSpPr>
          <a:xfrm>
            <a:off x="11585855" y="74847"/>
            <a:ext cx="514400" cy="508000"/>
            <a:chOff x="6069775" y="4352925"/>
            <a:chExt cx="385800" cy="381000"/>
          </a:xfrm>
        </p:grpSpPr>
        <p:sp>
          <p:nvSpPr>
            <p:cNvPr id="559" name="Google Shape;559;p37"/>
            <p:cNvSpPr/>
            <p:nvPr/>
          </p:nvSpPr>
          <p:spPr>
            <a:xfrm>
              <a:off x="6182425" y="4452875"/>
              <a:ext cx="160500" cy="164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560" name="Google Shape;560;p37"/>
            <p:cNvCxnSpPr/>
            <p:nvPr/>
          </p:nvCxnSpPr>
          <p:spPr>
            <a:xfrm>
              <a:off x="6262675" y="4352925"/>
              <a:ext cx="0" cy="38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37"/>
            <p:cNvCxnSpPr/>
            <p:nvPr/>
          </p:nvCxnSpPr>
          <p:spPr>
            <a:xfrm rot="10800000">
              <a:off x="6069775" y="4535225"/>
              <a:ext cx="385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F91E71-F509-2F21-56AD-ECE954323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0641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555">
        <p15:prstTrans prst="fallOver"/>
      </p:transition>
    </mc:Choice>
    <mc:Fallback>
      <p:transition spd="slow" advTm="15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5"/>
          <p:cNvSpPr txBox="1">
            <a:spLocks noGrp="1"/>
          </p:cNvSpPr>
          <p:nvPr>
            <p:ph type="title"/>
          </p:nvPr>
        </p:nvSpPr>
        <p:spPr>
          <a:xfrm>
            <a:off x="1510833" y="1129259"/>
            <a:ext cx="4213200" cy="105001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L’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osb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    d’emballage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1" name="Google Shape;521;p35"/>
          <p:cNvSpPr txBox="1">
            <a:spLocks noGrp="1"/>
          </p:cNvSpPr>
          <p:nvPr>
            <p:ph type="subTitle" idx="1"/>
          </p:nvPr>
        </p:nvSpPr>
        <p:spPr>
          <a:xfrm>
            <a:off x="666701" y="2261021"/>
            <a:ext cx="5849988" cy="93758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fr-FR" sz="2133" b="1" dirty="0">
                <a:solidFill>
                  <a:schemeClr val="accent1">
                    <a:lumMod val="75000"/>
                  </a:schemeClr>
                </a:solidFill>
              </a:rPr>
              <a:t>L’OSB (</a:t>
            </a:r>
            <a:r>
              <a:rPr lang="fr-FR" sz="2133" b="1" dirty="0" err="1">
                <a:solidFill>
                  <a:schemeClr val="accent1">
                    <a:lumMod val="75000"/>
                  </a:schemeClr>
                </a:solidFill>
              </a:rPr>
              <a:t>Oriented</a:t>
            </a:r>
            <a:r>
              <a:rPr lang="fr-FR" sz="2133" b="1" dirty="0">
                <a:solidFill>
                  <a:schemeClr val="accent1">
                    <a:lumMod val="75000"/>
                  </a:schemeClr>
                </a:solidFill>
              </a:rPr>
              <a:t> Strand </a:t>
            </a:r>
            <a:r>
              <a:rPr lang="fr-FR" sz="2133" b="1" dirty="0" err="1">
                <a:solidFill>
                  <a:schemeClr val="accent1">
                    <a:lumMod val="75000"/>
                  </a:schemeClr>
                </a:solidFill>
              </a:rPr>
              <a:t>Board</a:t>
            </a:r>
            <a:r>
              <a:rPr lang="fr-FR" sz="2133" b="1" dirty="0">
                <a:solidFill>
                  <a:schemeClr val="accent1">
                    <a:lumMod val="75000"/>
                  </a:schemeClr>
                </a:solidFill>
              </a:rPr>
              <a:t>) est l’appellation anglaise d’un panneau de longues lamelles orientées</a:t>
            </a:r>
          </a:p>
          <a:p>
            <a:pPr marL="380990" indent="-380990">
              <a:lnSpc>
                <a:spcPct val="100000"/>
              </a:lnSpc>
              <a:spcAft>
                <a:spcPts val="800"/>
              </a:spcAft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Obtenu par l’assemblage de longues lamelles de bois résineux (0,5m à 1,5m) assemblées sous formes de couches orientées.</a:t>
            </a:r>
          </a:p>
          <a:p>
            <a:pPr marL="380990" indent="-380990">
              <a:lnSpc>
                <a:spcPct val="100000"/>
              </a:lnSpc>
              <a:spcAft>
                <a:spcPts val="800"/>
              </a:spcAft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Les lamelles sont compressées en trois couches, puis encollées dans le même sens à l’aide d’une résine synthétique et d’une cire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23" name="Google Shape;523;p35"/>
          <p:cNvCxnSpPr/>
          <p:nvPr/>
        </p:nvCxnSpPr>
        <p:spPr>
          <a:xfrm>
            <a:off x="0" y="2299743"/>
            <a:ext cx="596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4" name="Google Shape;524;p35"/>
          <p:cNvGrpSpPr/>
          <p:nvPr/>
        </p:nvGrpSpPr>
        <p:grpSpPr>
          <a:xfrm>
            <a:off x="11345384" y="5930600"/>
            <a:ext cx="514400" cy="508000"/>
            <a:chOff x="6069775" y="4352925"/>
            <a:chExt cx="385800" cy="381000"/>
          </a:xfrm>
        </p:grpSpPr>
        <p:sp>
          <p:nvSpPr>
            <p:cNvPr id="525" name="Google Shape;525;p35"/>
            <p:cNvSpPr/>
            <p:nvPr/>
          </p:nvSpPr>
          <p:spPr>
            <a:xfrm>
              <a:off x="6182425" y="4452875"/>
              <a:ext cx="160500" cy="164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526" name="Google Shape;526;p35"/>
            <p:cNvCxnSpPr/>
            <p:nvPr/>
          </p:nvCxnSpPr>
          <p:spPr>
            <a:xfrm>
              <a:off x="6262675" y="4352925"/>
              <a:ext cx="0" cy="38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7" name="Google Shape;527;p35"/>
            <p:cNvCxnSpPr/>
            <p:nvPr/>
          </p:nvCxnSpPr>
          <p:spPr>
            <a:xfrm rot="10800000">
              <a:off x="6069775" y="4535225"/>
              <a:ext cx="385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2" name="Google Shape;522;p35"/>
          <p:cNvPicPr preferRelativeResize="0">
            <a:picLocks noGrp="1"/>
          </p:cNvPicPr>
          <p:nvPr>
            <p:ph type="pic" idx="2"/>
          </p:nvPr>
        </p:nvPicPr>
        <p:blipFill>
          <a:blip r:embed="rId5"/>
          <a:srcRect l="33922" r="33922"/>
          <a:stretch/>
        </p:blipFill>
        <p:spPr>
          <a:xfrm>
            <a:off x="7309344" y="982765"/>
            <a:ext cx="3711600" cy="4833600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CDC57C5-A5BE-FD99-FE0A-8553A7771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3152" y="2860770"/>
            <a:ext cx="5006432" cy="342269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AE0B09-6B3C-8288-2E0B-6D45EC635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971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7"/>
    </mc:Choice>
    <mc:Fallback>
      <p:transition spd="slow" advTm="7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2"/>
          <p:cNvSpPr/>
          <p:nvPr/>
        </p:nvSpPr>
        <p:spPr>
          <a:xfrm flipH="1">
            <a:off x="8716287" y="3710295"/>
            <a:ext cx="2880000" cy="102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7030A0"/>
              </a:solidFill>
            </a:endParaRPr>
          </a:p>
        </p:txBody>
      </p:sp>
      <p:sp>
        <p:nvSpPr>
          <p:cNvPr id="641" name="Google Shape;641;p42"/>
          <p:cNvSpPr txBox="1">
            <a:spLocks noGrp="1"/>
          </p:cNvSpPr>
          <p:nvPr>
            <p:ph type="title"/>
          </p:nvPr>
        </p:nvSpPr>
        <p:spPr>
          <a:xfrm>
            <a:off x="960000" y="211200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L’ Oriented Strand Board d’emballage (OSB)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42" name="Google Shape;642;p42"/>
          <p:cNvSpPr/>
          <p:nvPr/>
        </p:nvSpPr>
        <p:spPr>
          <a:xfrm flipH="1">
            <a:off x="5889153" y="3707587"/>
            <a:ext cx="2832000" cy="10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7030A0"/>
              </a:solidFill>
            </a:endParaRPr>
          </a:p>
        </p:txBody>
      </p:sp>
      <p:sp>
        <p:nvSpPr>
          <p:cNvPr id="643" name="Google Shape;643;p42"/>
          <p:cNvSpPr/>
          <p:nvPr/>
        </p:nvSpPr>
        <p:spPr>
          <a:xfrm flipH="1">
            <a:off x="3011004" y="3707587"/>
            <a:ext cx="2880000" cy="10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4" name="Google Shape;644;p42"/>
          <p:cNvSpPr/>
          <p:nvPr/>
        </p:nvSpPr>
        <p:spPr>
          <a:xfrm flipH="1">
            <a:off x="440396" y="3069950"/>
            <a:ext cx="2159693" cy="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fr-FR" sz="2667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La  norme</a:t>
            </a:r>
          </a:p>
          <a:p>
            <a:pPr algn="ctr">
              <a:lnSpc>
                <a:spcPct val="115000"/>
              </a:lnSpc>
            </a:pPr>
            <a:r>
              <a:rPr lang="fr-FR" sz="2667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 NF EN 300 définie 4 classes </a:t>
            </a:r>
          </a:p>
        </p:txBody>
      </p:sp>
      <p:sp>
        <p:nvSpPr>
          <p:cNvPr id="652" name="Google Shape;652;p42"/>
          <p:cNvSpPr txBox="1"/>
          <p:nvPr/>
        </p:nvSpPr>
        <p:spPr>
          <a:xfrm>
            <a:off x="6077071" y="4011733"/>
            <a:ext cx="1912800" cy="1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115000"/>
              </a:lnSpc>
            </a:pPr>
            <a:endParaRPr sz="2400" dirty="0">
              <a:solidFill>
                <a:srgbClr val="7030A0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656" name="Google Shape;656;p42"/>
          <p:cNvSpPr txBox="1"/>
          <p:nvPr/>
        </p:nvSpPr>
        <p:spPr>
          <a:xfrm>
            <a:off x="3255190" y="4394752"/>
            <a:ext cx="8586026" cy="225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380990" indent="-380990">
              <a:lnSpc>
                <a:spcPct val="15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r-FR" sz="2133" b="1" dirty="0">
                <a:solidFill>
                  <a:srgbClr val="FF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OSB3 &amp; OSB4 </a:t>
            </a:r>
            <a:r>
              <a:rPr lang="fr-FR" sz="2133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pour l’emballage</a:t>
            </a:r>
          </a:p>
          <a:p>
            <a:pPr marL="380990" indent="-38099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r-FR" sz="2133" b="1" dirty="0">
                <a:solidFill>
                  <a:srgbClr val="FF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Pas d’OSB </a:t>
            </a:r>
            <a:r>
              <a:rPr lang="fr-FR" sz="2133" dirty="0">
                <a:solidFill>
                  <a:srgbClr val="FF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pour les couvercles</a:t>
            </a:r>
          </a:p>
          <a:p>
            <a:pPr marL="380990" indent="-38099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" sz="2133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L’</a:t>
            </a:r>
            <a:r>
              <a:rPr lang="en" sz="2133" b="1" dirty="0">
                <a:solidFill>
                  <a:srgbClr val="FF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OSB4</a:t>
            </a:r>
            <a:r>
              <a:rPr lang="en" sz="2133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  stockage de longue durée dans des conditions difficiles.</a:t>
            </a:r>
            <a:r>
              <a:rPr lang="fr-FR" sz="2133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 </a:t>
            </a:r>
          </a:p>
          <a:p>
            <a:pPr marL="380990" indent="-380990">
              <a:lnSpc>
                <a:spcPct val="115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r-FR" sz="2133" b="1" dirty="0">
                <a:solidFill>
                  <a:srgbClr val="FF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OSB </a:t>
            </a:r>
            <a:r>
              <a:rPr lang="fr-FR" sz="2133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plus lourd que le contreplaqué avec une masse volumique 650 Kg/m3.</a:t>
            </a:r>
          </a:p>
          <a:p>
            <a:pPr marL="380990" indent="-380990">
              <a:lnSpc>
                <a:spcPct val="115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r-FR" sz="2133" b="1" dirty="0">
                <a:solidFill>
                  <a:srgbClr val="FF0000"/>
                </a:solidFill>
                <a:latin typeface="Mulish Medium"/>
                <a:ea typeface="Mulish Medium"/>
                <a:cs typeface="Mulish Medium"/>
                <a:sym typeface="Mulish Medium"/>
              </a:rPr>
              <a:t>OSB</a:t>
            </a:r>
            <a:r>
              <a:rPr lang="fr-FR" sz="2133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 plus fragile que le CP à la perforation </a:t>
            </a:r>
            <a:endParaRPr lang="en" sz="2133" dirty="0">
              <a:solidFill>
                <a:srgbClr val="7030A0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cxnSp>
        <p:nvCxnSpPr>
          <p:cNvPr id="657" name="Google Shape;657;p42"/>
          <p:cNvCxnSpPr/>
          <p:nvPr/>
        </p:nvCxnSpPr>
        <p:spPr>
          <a:xfrm>
            <a:off x="3010267" y="2153587"/>
            <a:ext cx="0" cy="299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656;p42">
            <a:extLst>
              <a:ext uri="{FF2B5EF4-FFF2-40B4-BE49-F238E27FC236}">
                <a16:creationId xmlns:a16="http://schemas.microsoft.com/office/drawing/2014/main" id="{43DAF5A0-FC6D-6C59-AA75-7985B8BF4821}"/>
              </a:ext>
            </a:extLst>
          </p:cNvPr>
          <p:cNvSpPr txBox="1"/>
          <p:nvPr/>
        </p:nvSpPr>
        <p:spPr>
          <a:xfrm>
            <a:off x="180855" y="3262316"/>
            <a:ext cx="2916167" cy="226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tx2">
                  <a:lumMod val="75000"/>
                </a:schemeClr>
              </a:buClr>
            </a:pPr>
            <a:r>
              <a:rPr lang="fr-FR" sz="2000" b="1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Chapitre 5  </a:t>
            </a:r>
            <a:r>
              <a:rPr lang="fr-FR" sz="2000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P</a:t>
            </a:r>
            <a:r>
              <a:rPr lang="en" sz="2000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ages 98 </a:t>
            </a:r>
          </a:p>
          <a:p>
            <a:pPr>
              <a:lnSpc>
                <a:spcPct val="115000"/>
              </a:lnSpc>
              <a:buClr>
                <a:schemeClr val="tx2">
                  <a:lumMod val="75000"/>
                </a:schemeClr>
              </a:buClr>
            </a:pPr>
            <a:r>
              <a:rPr lang="en" sz="2000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des spécifications Techniques</a:t>
            </a:r>
          </a:p>
        </p:txBody>
      </p:sp>
      <p:sp>
        <p:nvSpPr>
          <p:cNvPr id="2" name="Google Shape;656;p42">
            <a:extLst>
              <a:ext uri="{FF2B5EF4-FFF2-40B4-BE49-F238E27FC236}">
                <a16:creationId xmlns:a16="http://schemas.microsoft.com/office/drawing/2014/main" id="{FFF28358-D5A1-2465-C23D-2FBC05D1C08A}"/>
              </a:ext>
            </a:extLst>
          </p:cNvPr>
          <p:cNvSpPr txBox="1"/>
          <p:nvPr/>
        </p:nvSpPr>
        <p:spPr>
          <a:xfrm>
            <a:off x="3109577" y="2032569"/>
            <a:ext cx="2036187" cy="147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115000"/>
              </a:lnSpc>
              <a:buClr>
                <a:schemeClr val="tx2">
                  <a:lumMod val="75000"/>
                </a:schemeClr>
              </a:buClr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Usage général en milieu sec</a:t>
            </a:r>
            <a:endParaRPr lang="en" sz="2133" b="1" dirty="0">
              <a:solidFill>
                <a:schemeClr val="accent1">
                  <a:lumMod val="75000"/>
                </a:schemeClr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5" name="Google Shape;645;p42">
            <a:extLst>
              <a:ext uri="{FF2B5EF4-FFF2-40B4-BE49-F238E27FC236}">
                <a16:creationId xmlns:a16="http://schemas.microsoft.com/office/drawing/2014/main" id="{2D924045-26D9-2E73-EC14-56312A8A0208}"/>
              </a:ext>
            </a:extLst>
          </p:cNvPr>
          <p:cNvSpPr txBox="1"/>
          <p:nvPr/>
        </p:nvSpPr>
        <p:spPr>
          <a:xfrm>
            <a:off x="3133189" y="1492434"/>
            <a:ext cx="2313247" cy="6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133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OSB 1</a:t>
            </a:r>
          </a:p>
        </p:txBody>
      </p:sp>
      <p:sp>
        <p:nvSpPr>
          <p:cNvPr id="3" name="Google Shape;656;p42">
            <a:extLst>
              <a:ext uri="{FF2B5EF4-FFF2-40B4-BE49-F238E27FC236}">
                <a16:creationId xmlns:a16="http://schemas.microsoft.com/office/drawing/2014/main" id="{1E5FD4C7-ACA2-36AF-701C-A7E8C34BD06F}"/>
              </a:ext>
            </a:extLst>
          </p:cNvPr>
          <p:cNvSpPr txBox="1"/>
          <p:nvPr/>
        </p:nvSpPr>
        <p:spPr>
          <a:xfrm>
            <a:off x="5240342" y="2032569"/>
            <a:ext cx="2036187" cy="147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115000"/>
              </a:lnSpc>
              <a:buClr>
                <a:schemeClr val="tx2">
                  <a:lumMod val="75000"/>
                </a:schemeClr>
              </a:buClr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Usage travaillant en milieu sec</a:t>
            </a:r>
            <a:endParaRPr lang="en" sz="2133" b="1" dirty="0">
              <a:solidFill>
                <a:schemeClr val="accent1">
                  <a:lumMod val="75000"/>
                </a:schemeClr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4" name="Google Shape;645;p42">
            <a:extLst>
              <a:ext uri="{FF2B5EF4-FFF2-40B4-BE49-F238E27FC236}">
                <a16:creationId xmlns:a16="http://schemas.microsoft.com/office/drawing/2014/main" id="{6E6A2F94-64DF-C66E-49C6-A3A0C84B5934}"/>
              </a:ext>
            </a:extLst>
          </p:cNvPr>
          <p:cNvSpPr txBox="1"/>
          <p:nvPr/>
        </p:nvSpPr>
        <p:spPr>
          <a:xfrm>
            <a:off x="5246523" y="1489233"/>
            <a:ext cx="2313247" cy="6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133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OSB 2</a:t>
            </a:r>
          </a:p>
        </p:txBody>
      </p:sp>
      <p:sp>
        <p:nvSpPr>
          <p:cNvPr id="7" name="Google Shape;645;p42">
            <a:extLst>
              <a:ext uri="{FF2B5EF4-FFF2-40B4-BE49-F238E27FC236}">
                <a16:creationId xmlns:a16="http://schemas.microsoft.com/office/drawing/2014/main" id="{8AB3A030-EF56-041B-4D6F-863ABC95A0FF}"/>
              </a:ext>
            </a:extLst>
          </p:cNvPr>
          <p:cNvSpPr txBox="1"/>
          <p:nvPr/>
        </p:nvSpPr>
        <p:spPr>
          <a:xfrm>
            <a:off x="7356846" y="1489233"/>
            <a:ext cx="2313247" cy="6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133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OSB 3</a:t>
            </a:r>
          </a:p>
        </p:txBody>
      </p:sp>
      <p:sp>
        <p:nvSpPr>
          <p:cNvPr id="8" name="Google Shape;656;p42">
            <a:extLst>
              <a:ext uri="{FF2B5EF4-FFF2-40B4-BE49-F238E27FC236}">
                <a16:creationId xmlns:a16="http://schemas.microsoft.com/office/drawing/2014/main" id="{BF1F56B2-B204-E621-38E9-1B68A9F52D6A}"/>
              </a:ext>
            </a:extLst>
          </p:cNvPr>
          <p:cNvSpPr txBox="1"/>
          <p:nvPr/>
        </p:nvSpPr>
        <p:spPr>
          <a:xfrm>
            <a:off x="9510249" y="2325628"/>
            <a:ext cx="2241355" cy="147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Usage travaillant sous contrainte élevée en milieu humide</a:t>
            </a:r>
            <a:endParaRPr lang="en" sz="2133" b="1" dirty="0">
              <a:solidFill>
                <a:schemeClr val="accent1">
                  <a:lumMod val="75000"/>
                </a:schemeClr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10" name="Google Shape;645;p42">
            <a:extLst>
              <a:ext uri="{FF2B5EF4-FFF2-40B4-BE49-F238E27FC236}">
                <a16:creationId xmlns:a16="http://schemas.microsoft.com/office/drawing/2014/main" id="{CEAC412B-30D4-250D-DD2C-1589AB33E1CF}"/>
              </a:ext>
            </a:extLst>
          </p:cNvPr>
          <p:cNvSpPr txBox="1"/>
          <p:nvPr/>
        </p:nvSpPr>
        <p:spPr>
          <a:xfrm>
            <a:off x="9538750" y="1495714"/>
            <a:ext cx="2313247" cy="6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133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OSB 4</a:t>
            </a:r>
          </a:p>
        </p:txBody>
      </p:sp>
      <p:sp>
        <p:nvSpPr>
          <p:cNvPr id="12" name="Google Shape;656;p42">
            <a:extLst>
              <a:ext uri="{FF2B5EF4-FFF2-40B4-BE49-F238E27FC236}">
                <a16:creationId xmlns:a16="http://schemas.microsoft.com/office/drawing/2014/main" id="{B53F28AF-DA69-B570-5F35-55ECB370372D}"/>
              </a:ext>
            </a:extLst>
          </p:cNvPr>
          <p:cNvSpPr txBox="1"/>
          <p:nvPr/>
        </p:nvSpPr>
        <p:spPr>
          <a:xfrm>
            <a:off x="7352371" y="2032569"/>
            <a:ext cx="2036187" cy="147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115000"/>
              </a:lnSpc>
              <a:buClr>
                <a:schemeClr val="tx2">
                  <a:lumMod val="75000"/>
                </a:schemeClr>
              </a:buClr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Usage travaillant en milieu humide</a:t>
            </a:r>
            <a:endParaRPr lang="en" sz="2133" b="1" dirty="0">
              <a:solidFill>
                <a:schemeClr val="accent1">
                  <a:lumMod val="75000"/>
                </a:schemeClr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447A1E6-AB2E-339E-EB63-77124E1F6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2673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76"/>
    </mc:Choice>
    <mc:Fallback>
      <p:transition spd="slow" advTm="11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9F8C1367-B5E3-A23E-C1A3-1DFFA15EC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560" y="1080455"/>
            <a:ext cx="8981439" cy="802400"/>
          </a:xfrm>
        </p:spPr>
        <p:txBody>
          <a:bodyPr/>
          <a:lstStyle/>
          <a:p>
            <a:pPr marL="186262" indent="0">
              <a:spcAft>
                <a:spcPts val="1600"/>
              </a:spcAft>
              <a:buClr>
                <a:schemeClr val="tx2">
                  <a:lumMod val="75000"/>
                </a:schemeClr>
              </a:buClr>
              <a:buNone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Les  dimensions courantes des panneaux d’OSB </a:t>
            </a:r>
          </a:p>
          <a:p>
            <a:pPr marL="567252" indent="-380990">
              <a:lnSpc>
                <a:spcPct val="100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Epaisseurs : 6 mm, 8 mm, 10 mm, 12 mm, 15 mm, 18 mm, 22 mm</a:t>
            </a:r>
          </a:p>
          <a:p>
            <a:pPr marL="567252" indent="-380990">
              <a:lnSpc>
                <a:spcPct val="100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Largeur : 1,20 m , 2, 50 m</a:t>
            </a:r>
          </a:p>
          <a:p>
            <a:pPr marL="567252" indent="-380990">
              <a:lnSpc>
                <a:spcPct val="100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Longueur : 2,50 m, 5,00 m.</a:t>
            </a:r>
          </a:p>
          <a:p>
            <a:pPr marL="186262" indent="0">
              <a:buNone/>
            </a:pPr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F50D483-A288-E23C-2E38-4D15E46F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560" y="230215"/>
            <a:ext cx="10272000" cy="763600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L’OSB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5A5A573-7CDA-BCE7-34BF-0042E9E9750C}"/>
              </a:ext>
            </a:extLst>
          </p:cNvPr>
          <p:cNvSpPr/>
          <p:nvPr/>
        </p:nvSpPr>
        <p:spPr>
          <a:xfrm>
            <a:off x="2737950" y="3822093"/>
            <a:ext cx="7411841" cy="2561585"/>
          </a:xfrm>
          <a:prstGeom prst="roundRect">
            <a:avLst>
              <a:gd name="adj" fmla="val 37041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0E7BC3A-D4E3-DF00-F20D-B814D9370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5109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5"/>
    </mc:Choice>
    <mc:Fallback>
      <p:transition spd="slow" advTm="8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37"/>
          <p:cNvPicPr preferRelativeResize="0">
            <a:picLocks noGrp="1"/>
          </p:cNvPicPr>
          <p:nvPr>
            <p:ph type="pic" idx="2"/>
          </p:nvPr>
        </p:nvPicPr>
        <p:blipFill>
          <a:blip r:embed="rId5"/>
          <a:srcRect t="946" b="9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7" name="Google Shape;557;p37"/>
          <p:cNvSpPr txBox="1">
            <a:spLocks noGrp="1"/>
          </p:cNvSpPr>
          <p:nvPr>
            <p:ph type="title"/>
          </p:nvPr>
        </p:nvSpPr>
        <p:spPr>
          <a:xfrm>
            <a:off x="0" y="2956823"/>
            <a:ext cx="12192000" cy="763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chemeClr val="bg1"/>
                </a:solidFill>
              </a:rPr>
              <a:t>Panneaux de Particules &amp; Panneaux de Fibres 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558" name="Google Shape;558;p37"/>
          <p:cNvGrpSpPr/>
          <p:nvPr/>
        </p:nvGrpSpPr>
        <p:grpSpPr>
          <a:xfrm>
            <a:off x="11585855" y="74847"/>
            <a:ext cx="514400" cy="508000"/>
            <a:chOff x="6069775" y="4352925"/>
            <a:chExt cx="385800" cy="381000"/>
          </a:xfrm>
        </p:grpSpPr>
        <p:sp>
          <p:nvSpPr>
            <p:cNvPr id="559" name="Google Shape;559;p37"/>
            <p:cNvSpPr/>
            <p:nvPr/>
          </p:nvSpPr>
          <p:spPr>
            <a:xfrm>
              <a:off x="6182425" y="4452875"/>
              <a:ext cx="160500" cy="164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560" name="Google Shape;560;p37"/>
            <p:cNvCxnSpPr/>
            <p:nvPr/>
          </p:nvCxnSpPr>
          <p:spPr>
            <a:xfrm>
              <a:off x="6262675" y="4352925"/>
              <a:ext cx="0" cy="38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37"/>
            <p:cNvCxnSpPr/>
            <p:nvPr/>
          </p:nvCxnSpPr>
          <p:spPr>
            <a:xfrm rot="10800000">
              <a:off x="6069775" y="4535225"/>
              <a:ext cx="385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D9B6CD6-9F62-087A-2D8B-7300AB31B28B}"/>
              </a:ext>
            </a:extLst>
          </p:cNvPr>
          <p:cNvCxnSpPr>
            <a:cxnSpLocks/>
          </p:cNvCxnSpPr>
          <p:nvPr/>
        </p:nvCxnSpPr>
        <p:spPr>
          <a:xfrm>
            <a:off x="3150704" y="5390321"/>
            <a:ext cx="0" cy="1467679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D45EF10-C3D1-967B-9AA3-D27F1FE02E20}"/>
              </a:ext>
            </a:extLst>
          </p:cNvPr>
          <p:cNvCxnSpPr/>
          <p:nvPr/>
        </p:nvCxnSpPr>
        <p:spPr>
          <a:xfrm>
            <a:off x="5554353" y="4234068"/>
            <a:ext cx="0" cy="1749287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CD45590-C27D-E825-A7E2-7CCD0286821E}"/>
              </a:ext>
            </a:extLst>
          </p:cNvPr>
          <p:cNvCxnSpPr>
            <a:cxnSpLocks/>
          </p:cNvCxnSpPr>
          <p:nvPr/>
        </p:nvCxnSpPr>
        <p:spPr>
          <a:xfrm>
            <a:off x="8335618" y="5390321"/>
            <a:ext cx="0" cy="1467679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0BC711F-2C6D-7700-5C12-67DAE2C3A395}"/>
              </a:ext>
            </a:extLst>
          </p:cNvPr>
          <p:cNvCxnSpPr/>
          <p:nvPr/>
        </p:nvCxnSpPr>
        <p:spPr>
          <a:xfrm>
            <a:off x="10793896" y="4234069"/>
            <a:ext cx="0" cy="1749287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BB9B8D1-9BE9-C07C-0E29-5D6ECF2EBF5E}"/>
              </a:ext>
            </a:extLst>
          </p:cNvPr>
          <p:cNvCxnSpPr>
            <a:cxnSpLocks/>
          </p:cNvCxnSpPr>
          <p:nvPr/>
        </p:nvCxnSpPr>
        <p:spPr>
          <a:xfrm flipH="1">
            <a:off x="3628345" y="5983355"/>
            <a:ext cx="1913584" cy="87464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F03DD55-866F-732E-9E53-08A528F68C11}"/>
              </a:ext>
            </a:extLst>
          </p:cNvPr>
          <p:cNvCxnSpPr>
            <a:cxnSpLocks/>
          </p:cNvCxnSpPr>
          <p:nvPr/>
        </p:nvCxnSpPr>
        <p:spPr>
          <a:xfrm flipH="1">
            <a:off x="8852170" y="5983355"/>
            <a:ext cx="1941726" cy="933878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11D7828-FCEA-337F-992C-87922E90D6A3}"/>
              </a:ext>
            </a:extLst>
          </p:cNvPr>
          <p:cNvCxnSpPr>
            <a:cxnSpLocks/>
          </p:cNvCxnSpPr>
          <p:nvPr/>
        </p:nvCxnSpPr>
        <p:spPr>
          <a:xfrm flipH="1" flipV="1">
            <a:off x="5559287" y="5983356"/>
            <a:ext cx="2193658" cy="874644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22A0EAA-768A-3AD8-7C61-10ECFF454CDC}"/>
              </a:ext>
            </a:extLst>
          </p:cNvPr>
          <p:cNvCxnSpPr>
            <a:cxnSpLocks/>
          </p:cNvCxnSpPr>
          <p:nvPr/>
        </p:nvCxnSpPr>
        <p:spPr>
          <a:xfrm flipH="1" flipV="1">
            <a:off x="10769047" y="5983356"/>
            <a:ext cx="1422953" cy="640481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40F8BB00-92EA-B2F7-11B7-D2AE7B12C79B}"/>
              </a:ext>
            </a:extLst>
          </p:cNvPr>
          <p:cNvCxnSpPr>
            <a:cxnSpLocks/>
          </p:cNvCxnSpPr>
          <p:nvPr/>
        </p:nvCxnSpPr>
        <p:spPr>
          <a:xfrm flipH="1" flipV="1">
            <a:off x="0" y="5476672"/>
            <a:ext cx="3150704" cy="1381328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D48FFA-C906-67DB-BE1D-73BD1F912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7919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652">
        <p15:prstTrans prst="fallOver"/>
      </p:transition>
    </mc:Choice>
    <mc:Fallback>
      <p:transition spd="slow" advTm="5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37"/>
          <p:cNvPicPr preferRelativeResize="0">
            <a:picLocks noGrp="1"/>
          </p:cNvPicPr>
          <p:nvPr>
            <p:ph type="pic" idx="2"/>
          </p:nvPr>
        </p:nvPicPr>
        <p:blipFill>
          <a:blip r:embed="rId5"/>
          <a:srcRect l="16" r="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7" name="Google Shape;557;p37"/>
          <p:cNvSpPr txBox="1">
            <a:spLocks noGrp="1"/>
          </p:cNvSpPr>
          <p:nvPr>
            <p:ph type="title"/>
          </p:nvPr>
        </p:nvSpPr>
        <p:spPr>
          <a:xfrm>
            <a:off x="0" y="5381167"/>
            <a:ext cx="12192000" cy="763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chemeClr val="bg1"/>
                </a:solidFill>
              </a:rPr>
              <a:t>Le Bois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558" name="Google Shape;558;p37"/>
          <p:cNvGrpSpPr/>
          <p:nvPr/>
        </p:nvGrpSpPr>
        <p:grpSpPr>
          <a:xfrm>
            <a:off x="11595848" y="84840"/>
            <a:ext cx="514400" cy="508000"/>
            <a:chOff x="6069775" y="4352925"/>
            <a:chExt cx="385800" cy="381000"/>
          </a:xfrm>
        </p:grpSpPr>
        <p:sp>
          <p:nvSpPr>
            <p:cNvPr id="559" name="Google Shape;559;p37"/>
            <p:cNvSpPr/>
            <p:nvPr/>
          </p:nvSpPr>
          <p:spPr>
            <a:xfrm>
              <a:off x="6182425" y="4452875"/>
              <a:ext cx="160500" cy="164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560" name="Google Shape;560;p37"/>
            <p:cNvCxnSpPr/>
            <p:nvPr/>
          </p:nvCxnSpPr>
          <p:spPr>
            <a:xfrm>
              <a:off x="6262675" y="4352925"/>
              <a:ext cx="0" cy="38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37"/>
            <p:cNvCxnSpPr/>
            <p:nvPr/>
          </p:nvCxnSpPr>
          <p:spPr>
            <a:xfrm rot="10800000">
              <a:off x="6069775" y="4535225"/>
              <a:ext cx="385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5AB5BB0-6524-B90A-0379-9FFFBA638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21700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976">
        <p15:prstTrans prst="fallOver"/>
      </p:transition>
    </mc:Choice>
    <mc:Fallback>
      <p:transition spd="slow" advTm="19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9F8C1367-B5E3-A23E-C1A3-1DFFA15EC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561" y="1169907"/>
            <a:ext cx="8981439" cy="802400"/>
          </a:xfrm>
        </p:spPr>
        <p:txBody>
          <a:bodyPr/>
          <a:lstStyle/>
          <a:p>
            <a:pPr marL="186262" indent="0">
              <a:spcAft>
                <a:spcPts val="1600"/>
              </a:spcAft>
              <a:buClr>
                <a:schemeClr val="tx2">
                  <a:lumMod val="75000"/>
                </a:schemeClr>
              </a:buClr>
              <a:buNone/>
            </a:pPr>
            <a:r>
              <a:rPr lang="fr-FR" sz="2133" b="1" dirty="0">
                <a:solidFill>
                  <a:schemeClr val="accent1">
                    <a:lumMod val="75000"/>
                  </a:schemeClr>
                </a:solidFill>
              </a:rPr>
              <a:t>Ces panneaux ont peu d’ utilisation dans l’emballage</a:t>
            </a:r>
          </a:p>
          <a:p>
            <a:pPr marL="567252" indent="-380990">
              <a:spcAft>
                <a:spcPts val="1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Quelques doublages de couvercle</a:t>
            </a:r>
          </a:p>
          <a:p>
            <a:pPr marL="567252" indent="-380990">
              <a:spcAft>
                <a:spcPts val="1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Calages intermédiaires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F50D483-A288-E23C-2E38-4D15E46F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560" y="230215"/>
            <a:ext cx="10272000" cy="763600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Panneaux agglomérés et MDF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F06A09-034B-1F1D-9C29-F02201ED42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11049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5"/>
    </mc:Choice>
    <mc:Fallback>
      <p:transition spd="slow" advTm="6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9F8C1367-B5E3-A23E-C1A3-1DFFA15EC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681" y="1454387"/>
            <a:ext cx="4201280" cy="802400"/>
          </a:xfrm>
        </p:spPr>
        <p:txBody>
          <a:bodyPr/>
          <a:lstStyle/>
          <a:p>
            <a:pPr marL="186262" indent="0">
              <a:spcAft>
                <a:spcPts val="1600"/>
              </a:spcAft>
              <a:buClr>
                <a:schemeClr val="tx2">
                  <a:lumMod val="75000"/>
                </a:schemeClr>
              </a:buClr>
              <a:buNone/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Bois / Contreplaqué / Osb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F50D483-A288-E23C-2E38-4D15E46F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560" y="230215"/>
            <a:ext cx="10272000" cy="763600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Comparatif des caractéristiques mécaniques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D1165D-8324-29AC-49E7-3274251E9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81" y="2418081"/>
            <a:ext cx="11683483" cy="2716807"/>
          </a:xfrm>
          <a:prstGeom prst="rect">
            <a:avLst/>
          </a:prstGeom>
        </p:spPr>
      </p:pic>
      <p:sp>
        <p:nvSpPr>
          <p:cNvPr id="5" name="Google Shape;656;p42">
            <a:extLst>
              <a:ext uri="{FF2B5EF4-FFF2-40B4-BE49-F238E27FC236}">
                <a16:creationId xmlns:a16="http://schemas.microsoft.com/office/drawing/2014/main" id="{58C83285-9804-5041-7001-FC8258C76D3E}"/>
              </a:ext>
            </a:extLst>
          </p:cNvPr>
          <p:cNvSpPr txBox="1"/>
          <p:nvPr/>
        </p:nvSpPr>
        <p:spPr>
          <a:xfrm>
            <a:off x="2431915" y="5675987"/>
            <a:ext cx="9144000" cy="56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115000"/>
              </a:lnSpc>
              <a:buClr>
                <a:schemeClr val="tx2">
                  <a:lumMod val="75000"/>
                </a:schemeClr>
              </a:buClr>
            </a:pP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*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Contraintes admissibles 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e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nviron 5 fois moins que les contraintes de rupture</a:t>
            </a:r>
            <a:endParaRPr lang="en" sz="2000" dirty="0">
              <a:solidFill>
                <a:schemeClr val="accent1">
                  <a:lumMod val="75000"/>
                </a:schemeClr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B682520-1F16-6260-E779-44DA9C6EC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385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75"/>
    </mc:Choice>
    <mc:Fallback>
      <p:transition spd="slow" advTm="14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9F8C1367-B5E3-A23E-C1A3-1DFFA15EC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3280" y="1486813"/>
            <a:ext cx="4201280" cy="802400"/>
          </a:xfrm>
        </p:spPr>
        <p:txBody>
          <a:bodyPr/>
          <a:lstStyle/>
          <a:p>
            <a:pPr marL="186262" indent="0">
              <a:spcAft>
                <a:spcPts val="1600"/>
              </a:spcAft>
              <a:buClr>
                <a:schemeClr val="tx2">
                  <a:lumMod val="75000"/>
                </a:schemeClr>
              </a:buClr>
              <a:buNone/>
            </a:pPr>
            <a:r>
              <a:rPr lang="fr-FR" sz="2133" dirty="0">
                <a:solidFill>
                  <a:srgbClr val="7030A0"/>
                </a:solidFill>
              </a:rPr>
              <a:t>Bois / Contreplaqué / Osb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F50D483-A288-E23C-2E38-4D15E46F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560" y="230215"/>
            <a:ext cx="10272000" cy="763600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Comparatif des épaisseurs en fonction du poids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1F9787-C2CA-CA51-4F3B-997382B9B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60" y="2053563"/>
            <a:ext cx="11049120" cy="3097509"/>
          </a:xfrm>
          <a:prstGeom prst="rect">
            <a:avLst/>
          </a:prstGeom>
        </p:spPr>
      </p:pic>
      <p:sp>
        <p:nvSpPr>
          <p:cNvPr id="6" name="Sous-titre 1">
            <a:extLst>
              <a:ext uri="{FF2B5EF4-FFF2-40B4-BE49-F238E27FC236}">
                <a16:creationId xmlns:a16="http://schemas.microsoft.com/office/drawing/2014/main" id="{3CF6C8E1-F272-7557-06B0-A86E6E4E1E67}"/>
              </a:ext>
            </a:extLst>
          </p:cNvPr>
          <p:cNvSpPr txBox="1">
            <a:spLocks/>
          </p:cNvSpPr>
          <p:nvPr/>
        </p:nvSpPr>
        <p:spPr>
          <a:xfrm>
            <a:off x="926161" y="5079976"/>
            <a:ext cx="10429359" cy="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 Medium"/>
              <a:buAutoNum type="arabicPeriod"/>
              <a:defRPr sz="1400" b="0" i="0" u="none" strike="noStrike" cap="none">
                <a:solidFill>
                  <a:schemeClr val="tx2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alphaLcPeriod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romanLcPeriod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arabicPeriod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AutoNum type="alphaLcPeriod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AutoNum type="romanLcPeriod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AutoNum type="arabicPeriod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AutoNum type="alphaLcPeriod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AutoNum type="romanLcPeriod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9pPr>
          </a:lstStyle>
          <a:p>
            <a:pPr marL="186262" indent="0">
              <a:spcAft>
                <a:spcPts val="1600"/>
              </a:spcAft>
              <a:buClr>
                <a:schemeClr val="tx2">
                  <a:lumMod val="75000"/>
                </a:schemeClr>
              </a:buClr>
              <a:buNone/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Les  épaisseurs de bois, contreplaqué et OSB sont données à titre indicatif, elles peuvent être modifiées en cas d’étude réalisée par l’emballeur, cette étude devra être documentée.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3C0FC93-9791-29E6-CCF7-605D3940B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5173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94"/>
    </mc:Choice>
    <mc:Fallback>
      <p:transition spd="slow" advTm="22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37"/>
          <p:cNvPicPr preferRelativeResize="0">
            <a:picLocks noGrp="1"/>
          </p:cNvPicPr>
          <p:nvPr>
            <p:ph type="pic" idx="2"/>
          </p:nvPr>
        </p:nvPicPr>
        <p:blipFill>
          <a:blip r:embed="rId5"/>
          <a:srcRect t="21875" b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7" name="Google Shape;557;p37"/>
          <p:cNvSpPr txBox="1">
            <a:spLocks noGrp="1"/>
          </p:cNvSpPr>
          <p:nvPr>
            <p:ph type="title"/>
          </p:nvPr>
        </p:nvSpPr>
        <p:spPr>
          <a:xfrm>
            <a:off x="0" y="2956823"/>
            <a:ext cx="12192000" cy="763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chemeClr val="bg1"/>
                </a:solidFill>
              </a:rPr>
              <a:t>Le carton ondulé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558" name="Google Shape;558;p37"/>
          <p:cNvGrpSpPr/>
          <p:nvPr/>
        </p:nvGrpSpPr>
        <p:grpSpPr>
          <a:xfrm>
            <a:off x="11585855" y="74847"/>
            <a:ext cx="514400" cy="508000"/>
            <a:chOff x="6069775" y="4352925"/>
            <a:chExt cx="385800" cy="381000"/>
          </a:xfrm>
        </p:grpSpPr>
        <p:sp>
          <p:nvSpPr>
            <p:cNvPr id="559" name="Google Shape;559;p37"/>
            <p:cNvSpPr/>
            <p:nvPr/>
          </p:nvSpPr>
          <p:spPr>
            <a:xfrm>
              <a:off x="6182425" y="4452875"/>
              <a:ext cx="160500" cy="164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560" name="Google Shape;560;p37"/>
            <p:cNvCxnSpPr/>
            <p:nvPr/>
          </p:nvCxnSpPr>
          <p:spPr>
            <a:xfrm>
              <a:off x="6262675" y="4352925"/>
              <a:ext cx="0" cy="38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37"/>
            <p:cNvCxnSpPr/>
            <p:nvPr/>
          </p:nvCxnSpPr>
          <p:spPr>
            <a:xfrm rot="10800000">
              <a:off x="6069775" y="4535225"/>
              <a:ext cx="385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9DDB6E-94B7-B096-B3CD-F18B90B4D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767717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927">
        <p15:prstTrans prst="fallOver"/>
      </p:transition>
    </mc:Choice>
    <mc:Fallback>
      <p:transition spd="slow" advTm="39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5"/>
          <p:cNvSpPr txBox="1">
            <a:spLocks noGrp="1"/>
          </p:cNvSpPr>
          <p:nvPr>
            <p:ph type="title"/>
          </p:nvPr>
        </p:nvSpPr>
        <p:spPr>
          <a:xfrm>
            <a:off x="1510833" y="1129259"/>
            <a:ext cx="4213200" cy="105001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Le carton ondulé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1" name="Google Shape;521;p35"/>
          <p:cNvSpPr txBox="1">
            <a:spLocks noGrp="1"/>
          </p:cNvSpPr>
          <p:nvPr>
            <p:ph type="subTitle" idx="1"/>
          </p:nvPr>
        </p:nvSpPr>
        <p:spPr>
          <a:xfrm>
            <a:off x="725697" y="2570113"/>
            <a:ext cx="5598467" cy="93758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Le carton est un papier dont, la masse au mètre carré est supérieure à 224 </a:t>
            </a:r>
          </a:p>
          <a:p>
            <a:pPr marL="0" indent="0">
              <a:buNone/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Il est constitué de 2 feuilles planes extérieures appelées « </a:t>
            </a:r>
            <a:r>
              <a:rPr lang="fr-FR" sz="2133" b="1" dirty="0">
                <a:solidFill>
                  <a:schemeClr val="accent1">
                    <a:lumMod val="75000"/>
                  </a:schemeClr>
                </a:solidFill>
              </a:rPr>
              <a:t>Couverture</a:t>
            </a: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 », </a:t>
            </a:r>
          </a:p>
          <a:p>
            <a:pPr marL="0" indent="0">
              <a:buNone/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de feuilles planes intermédiaires appelées « </a:t>
            </a:r>
            <a:r>
              <a:rPr lang="fr-FR" sz="2133" b="1" dirty="0">
                <a:solidFill>
                  <a:schemeClr val="accent1">
                    <a:lumMod val="75000"/>
                  </a:schemeClr>
                </a:solidFill>
              </a:rPr>
              <a:t>Médianes</a:t>
            </a: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 » et </a:t>
            </a:r>
          </a:p>
          <a:p>
            <a:pPr marL="0" indent="0">
              <a:buNone/>
            </a:pP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de feuilles ondulées formant des entretoises appelées « </a:t>
            </a:r>
            <a:r>
              <a:rPr lang="fr-FR" sz="2133" b="1" dirty="0">
                <a:solidFill>
                  <a:schemeClr val="accent1">
                    <a:lumMod val="75000"/>
                  </a:schemeClr>
                </a:solidFill>
              </a:rPr>
              <a:t>Cannelures</a:t>
            </a:r>
            <a:r>
              <a:rPr lang="fr-FR" sz="2133" dirty="0">
                <a:solidFill>
                  <a:schemeClr val="accent1">
                    <a:lumMod val="75000"/>
                  </a:schemeClr>
                </a:solidFill>
              </a:rPr>
              <a:t> ».</a:t>
            </a:r>
          </a:p>
        </p:txBody>
      </p:sp>
      <p:cxnSp>
        <p:nvCxnSpPr>
          <p:cNvPr id="523" name="Google Shape;523;p35"/>
          <p:cNvCxnSpPr/>
          <p:nvPr/>
        </p:nvCxnSpPr>
        <p:spPr>
          <a:xfrm>
            <a:off x="0" y="2449643"/>
            <a:ext cx="596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4" name="Google Shape;524;p35"/>
          <p:cNvGrpSpPr/>
          <p:nvPr/>
        </p:nvGrpSpPr>
        <p:grpSpPr>
          <a:xfrm>
            <a:off x="11345384" y="5930600"/>
            <a:ext cx="514400" cy="508000"/>
            <a:chOff x="6069775" y="4352925"/>
            <a:chExt cx="385800" cy="381000"/>
          </a:xfrm>
        </p:grpSpPr>
        <p:sp>
          <p:nvSpPr>
            <p:cNvPr id="525" name="Google Shape;525;p35"/>
            <p:cNvSpPr/>
            <p:nvPr/>
          </p:nvSpPr>
          <p:spPr>
            <a:xfrm>
              <a:off x="6182425" y="4452875"/>
              <a:ext cx="160500" cy="164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526" name="Google Shape;526;p35"/>
            <p:cNvCxnSpPr/>
            <p:nvPr/>
          </p:nvCxnSpPr>
          <p:spPr>
            <a:xfrm>
              <a:off x="6262675" y="4352925"/>
              <a:ext cx="0" cy="38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7" name="Google Shape;527;p35"/>
            <p:cNvCxnSpPr/>
            <p:nvPr/>
          </p:nvCxnSpPr>
          <p:spPr>
            <a:xfrm rot="10800000">
              <a:off x="6069775" y="4535225"/>
              <a:ext cx="385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2" name="Google Shape;522;p35"/>
          <p:cNvPicPr preferRelativeResize="0">
            <a:picLocks noGrp="1"/>
          </p:cNvPicPr>
          <p:nvPr>
            <p:ph type="pic" idx="2"/>
          </p:nvPr>
        </p:nvPicPr>
        <p:blipFill>
          <a:blip r:embed="rId5"/>
          <a:srcRect l="11606" r="11606"/>
          <a:stretch/>
        </p:blipFill>
        <p:spPr>
          <a:xfrm>
            <a:off x="7508240" y="982765"/>
            <a:ext cx="3512704" cy="4833600"/>
          </a:xfrm>
          <a:prstGeom prst="round2SameRect">
            <a:avLst>
              <a:gd name="adj1" fmla="val 50000"/>
              <a:gd name="adj2" fmla="val 0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B823D0B-0DEF-5345-0DC2-6519ED2415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95" r="15212"/>
          <a:stretch/>
        </p:blipFill>
        <p:spPr>
          <a:xfrm>
            <a:off x="7000240" y="2710599"/>
            <a:ext cx="4213745" cy="33532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175199-BF26-EDCB-DDB8-A7869F7E6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89568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5"/>
    </mc:Choice>
    <mc:Fallback>
      <p:transition spd="slow" advTm="8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F50D483-A288-E23C-2E38-4D15E46F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560" y="230215"/>
            <a:ext cx="10272000" cy="763600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Le carton ondulé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CE1157-A44C-0810-1C42-951951AA6E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6" r="2500"/>
          <a:stretch/>
        </p:blipFill>
        <p:spPr>
          <a:xfrm>
            <a:off x="868560" y="1280344"/>
            <a:ext cx="9306560" cy="279941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6BAE12C-3DBD-5B2A-A6D6-075DF1A00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334" y="4295173"/>
            <a:ext cx="9601892" cy="241347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9D8D4A-02A8-5653-E1D5-7C23DA8BF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85385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7"/>
    </mc:Choice>
    <mc:Fallback>
      <p:transition spd="slow" advTm="7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F50D483-A288-E23C-2E38-4D15E46F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560" y="230215"/>
            <a:ext cx="10272000" cy="763600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Le carton ondulé codification FEFCO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F0BABFE-E519-6165-1DA0-1AAF948F8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960" y="1843902"/>
            <a:ext cx="7597533" cy="1671457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C801F13C-5605-D735-6943-AC191C05DE61}"/>
              </a:ext>
            </a:extLst>
          </p:cNvPr>
          <p:cNvGrpSpPr/>
          <p:nvPr/>
        </p:nvGrpSpPr>
        <p:grpSpPr>
          <a:xfrm>
            <a:off x="1072611" y="1062405"/>
            <a:ext cx="5521229" cy="665571"/>
            <a:chOff x="804458" y="796804"/>
            <a:chExt cx="4140922" cy="499178"/>
          </a:xfrm>
        </p:grpSpPr>
        <p:sp>
          <p:nvSpPr>
            <p:cNvPr id="4" name="Google Shape;656;p42">
              <a:extLst>
                <a:ext uri="{FF2B5EF4-FFF2-40B4-BE49-F238E27FC236}">
                  <a16:creationId xmlns:a16="http://schemas.microsoft.com/office/drawing/2014/main" id="{659F5B2D-76CF-7397-B1D2-8CFED824C17B}"/>
                </a:ext>
              </a:extLst>
            </p:cNvPr>
            <p:cNvSpPr txBox="1"/>
            <p:nvPr/>
          </p:nvSpPr>
          <p:spPr>
            <a:xfrm>
              <a:off x="1737360" y="821382"/>
              <a:ext cx="3208020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chemeClr val="tx2">
                    <a:lumMod val="75000"/>
                  </a:schemeClr>
                </a:buClr>
              </a:pPr>
              <a:r>
                <a:rPr lang="fr-FR" sz="2133" dirty="0">
                  <a:solidFill>
                    <a:schemeClr val="accent1">
                      <a:lumMod val="75000"/>
                    </a:schemeClr>
                  </a:solidFill>
                  <a:latin typeface="Mulish Medium"/>
                  <a:ea typeface="Mulish Medium"/>
                  <a:cs typeface="Mulish Medium"/>
                  <a:sym typeface="Mulish Medium"/>
                </a:rPr>
                <a:t>Bobines, feuilles, plaques</a:t>
              </a:r>
              <a:endParaRPr lang="en" sz="2133" b="1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5" name="Google Shape;645;p42">
              <a:extLst>
                <a:ext uri="{FF2B5EF4-FFF2-40B4-BE49-F238E27FC236}">
                  <a16:creationId xmlns:a16="http://schemas.microsoft.com/office/drawing/2014/main" id="{484F0691-1673-55B4-0D71-7535EC472B0B}"/>
                </a:ext>
              </a:extLst>
            </p:cNvPr>
            <p:cNvSpPr txBox="1"/>
            <p:nvPr/>
          </p:nvSpPr>
          <p:spPr>
            <a:xfrm>
              <a:off x="804458" y="796804"/>
              <a:ext cx="1734935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r>
                <a:rPr lang="en" sz="2133" b="1" dirty="0">
                  <a:solidFill>
                    <a:schemeClr val="accent1">
                      <a:lumMod val="75000"/>
                    </a:schemeClr>
                  </a:solidFill>
                  <a:latin typeface="Fjalla One"/>
                  <a:ea typeface="Fjalla One"/>
                  <a:cs typeface="Fjalla One"/>
                  <a:sym typeface="Fjalla One"/>
                </a:rPr>
                <a:t>Code O100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41B37E71-D916-3577-10BC-3070AA28D461}"/>
              </a:ext>
            </a:extLst>
          </p:cNvPr>
          <p:cNvGrpSpPr/>
          <p:nvPr/>
        </p:nvGrpSpPr>
        <p:grpSpPr>
          <a:xfrm>
            <a:off x="1072611" y="3620509"/>
            <a:ext cx="5521229" cy="665571"/>
            <a:chOff x="804458" y="796804"/>
            <a:chExt cx="4140922" cy="499178"/>
          </a:xfrm>
        </p:grpSpPr>
        <p:sp>
          <p:nvSpPr>
            <p:cNvPr id="8" name="Google Shape;656;p42">
              <a:extLst>
                <a:ext uri="{FF2B5EF4-FFF2-40B4-BE49-F238E27FC236}">
                  <a16:creationId xmlns:a16="http://schemas.microsoft.com/office/drawing/2014/main" id="{34264F3F-4B5C-E75D-06E4-0C255F839E2E}"/>
                </a:ext>
              </a:extLst>
            </p:cNvPr>
            <p:cNvSpPr txBox="1"/>
            <p:nvPr/>
          </p:nvSpPr>
          <p:spPr>
            <a:xfrm>
              <a:off x="1737360" y="821382"/>
              <a:ext cx="3208020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chemeClr val="tx2">
                    <a:lumMod val="75000"/>
                  </a:schemeClr>
                </a:buClr>
              </a:pPr>
              <a:r>
                <a:rPr lang="fr-FR" sz="2133" dirty="0">
                  <a:solidFill>
                    <a:schemeClr val="accent1">
                      <a:lumMod val="75000"/>
                    </a:schemeClr>
                  </a:solidFill>
                  <a:latin typeface="Mulish Medium"/>
                  <a:ea typeface="Mulish Medium"/>
                  <a:cs typeface="Mulish Medium"/>
                  <a:sym typeface="Mulish Medium"/>
                </a:rPr>
                <a:t>Caisses à rabat</a:t>
              </a:r>
              <a:endParaRPr lang="en" sz="2133" b="1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9" name="Google Shape;645;p42">
              <a:extLst>
                <a:ext uri="{FF2B5EF4-FFF2-40B4-BE49-F238E27FC236}">
                  <a16:creationId xmlns:a16="http://schemas.microsoft.com/office/drawing/2014/main" id="{3E654537-15AA-7206-1467-E76A8D00044F}"/>
                </a:ext>
              </a:extLst>
            </p:cNvPr>
            <p:cNvSpPr txBox="1"/>
            <p:nvPr/>
          </p:nvSpPr>
          <p:spPr>
            <a:xfrm>
              <a:off x="804458" y="796804"/>
              <a:ext cx="1734935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r>
                <a:rPr lang="en" sz="2133" b="1" dirty="0">
                  <a:solidFill>
                    <a:schemeClr val="accent1">
                      <a:lumMod val="75000"/>
                    </a:schemeClr>
                  </a:solidFill>
                  <a:latin typeface="Fjalla One"/>
                  <a:ea typeface="Fjalla One"/>
                  <a:cs typeface="Fjalla One"/>
                  <a:sym typeface="Fjalla One"/>
                </a:rPr>
                <a:t>Code 0200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1AA3BB66-01D6-7D43-DA2B-2C388C018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2960" y="4472271"/>
            <a:ext cx="7663731" cy="1686021"/>
          </a:xfrm>
          <a:prstGeom prst="rect">
            <a:avLst/>
          </a:prstGeom>
        </p:spPr>
      </p:pic>
      <p:pic>
        <p:nvPicPr>
          <p:cNvPr id="13" name="Image 12">
            <a:hlinkClick r:id="rId6"/>
            <a:extLst>
              <a:ext uri="{FF2B5EF4-FFF2-40B4-BE49-F238E27FC236}">
                <a16:creationId xmlns:a16="http://schemas.microsoft.com/office/drawing/2014/main" id="{5F19BD65-E58A-A4F1-9C61-9838AF588E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1715" y="2346960"/>
            <a:ext cx="2081735" cy="281432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B3006E2-B4E0-EA18-A41B-57F1C8493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7753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8"/>
    </mc:Choice>
    <mc:Fallback>
      <p:transition spd="slow" advTm="6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F50D483-A288-E23C-2E38-4D15E46F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560" y="230215"/>
            <a:ext cx="10272000" cy="763600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Le carton ondulé codification FEFCO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801F13C-5605-D735-6943-AC191C05DE61}"/>
              </a:ext>
            </a:extLst>
          </p:cNvPr>
          <p:cNvGrpSpPr/>
          <p:nvPr/>
        </p:nvGrpSpPr>
        <p:grpSpPr>
          <a:xfrm>
            <a:off x="1539969" y="1205847"/>
            <a:ext cx="5602505" cy="668935"/>
            <a:chOff x="804458" y="796804"/>
            <a:chExt cx="4201879" cy="498900"/>
          </a:xfrm>
        </p:grpSpPr>
        <p:sp>
          <p:nvSpPr>
            <p:cNvPr id="4" name="Google Shape;656;p42">
              <a:extLst>
                <a:ext uri="{FF2B5EF4-FFF2-40B4-BE49-F238E27FC236}">
                  <a16:creationId xmlns:a16="http://schemas.microsoft.com/office/drawing/2014/main" id="{659F5B2D-76CF-7397-B1D2-8CFED824C17B}"/>
                </a:ext>
              </a:extLst>
            </p:cNvPr>
            <p:cNvSpPr txBox="1"/>
            <p:nvPr/>
          </p:nvSpPr>
          <p:spPr>
            <a:xfrm>
              <a:off x="1798317" y="821104"/>
              <a:ext cx="3208020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chemeClr val="tx2">
                    <a:lumMod val="75000"/>
                  </a:schemeClr>
                </a:buClr>
              </a:pPr>
              <a:r>
                <a:rPr lang="fr-FR" sz="2133" dirty="0">
                  <a:solidFill>
                    <a:schemeClr val="accent1">
                      <a:lumMod val="75000"/>
                    </a:schemeClr>
                  </a:solidFill>
                  <a:latin typeface="Mulish Medium"/>
                  <a:ea typeface="Mulish Medium"/>
                  <a:cs typeface="Mulish Medium"/>
                  <a:sym typeface="Mulish Medium"/>
                </a:rPr>
                <a:t>Caisses télescopiques</a:t>
              </a:r>
              <a:endParaRPr lang="en" sz="2133" b="1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5" name="Google Shape;645;p42">
              <a:extLst>
                <a:ext uri="{FF2B5EF4-FFF2-40B4-BE49-F238E27FC236}">
                  <a16:creationId xmlns:a16="http://schemas.microsoft.com/office/drawing/2014/main" id="{484F0691-1673-55B4-0D71-7535EC472B0B}"/>
                </a:ext>
              </a:extLst>
            </p:cNvPr>
            <p:cNvSpPr txBox="1"/>
            <p:nvPr/>
          </p:nvSpPr>
          <p:spPr>
            <a:xfrm>
              <a:off x="804458" y="796804"/>
              <a:ext cx="1734935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r>
                <a:rPr lang="en" sz="2133" b="1" dirty="0">
                  <a:solidFill>
                    <a:schemeClr val="accent1">
                      <a:lumMod val="75000"/>
                    </a:schemeClr>
                  </a:solidFill>
                  <a:latin typeface="Fjalla One"/>
                  <a:ea typeface="Fjalla One"/>
                  <a:cs typeface="Fjalla One"/>
                  <a:sym typeface="Fjalla One"/>
                </a:rPr>
                <a:t>Code 0300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41B37E71-D916-3577-10BC-3070AA28D461}"/>
              </a:ext>
            </a:extLst>
          </p:cNvPr>
          <p:cNvGrpSpPr/>
          <p:nvPr/>
        </p:nvGrpSpPr>
        <p:grpSpPr>
          <a:xfrm>
            <a:off x="1539969" y="1882547"/>
            <a:ext cx="5602505" cy="665192"/>
            <a:chOff x="804458" y="796804"/>
            <a:chExt cx="4201879" cy="498894"/>
          </a:xfrm>
        </p:grpSpPr>
        <p:sp>
          <p:nvSpPr>
            <p:cNvPr id="8" name="Google Shape;656;p42">
              <a:extLst>
                <a:ext uri="{FF2B5EF4-FFF2-40B4-BE49-F238E27FC236}">
                  <a16:creationId xmlns:a16="http://schemas.microsoft.com/office/drawing/2014/main" id="{34264F3F-4B5C-E75D-06E4-0C255F839E2E}"/>
                </a:ext>
              </a:extLst>
            </p:cNvPr>
            <p:cNvSpPr txBox="1"/>
            <p:nvPr/>
          </p:nvSpPr>
          <p:spPr>
            <a:xfrm>
              <a:off x="1798317" y="821098"/>
              <a:ext cx="3208020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chemeClr val="tx2">
                    <a:lumMod val="75000"/>
                  </a:schemeClr>
                </a:buClr>
              </a:pPr>
              <a:r>
                <a:rPr lang="fr-FR" sz="2133" dirty="0">
                  <a:solidFill>
                    <a:schemeClr val="accent1">
                      <a:lumMod val="75000"/>
                    </a:schemeClr>
                  </a:solidFill>
                  <a:latin typeface="Mulish Medium"/>
                  <a:ea typeface="Mulish Medium"/>
                  <a:cs typeface="Mulish Medium"/>
                  <a:sym typeface="Mulish Medium"/>
                </a:rPr>
                <a:t>Enveloppe et plateaux</a:t>
              </a:r>
              <a:endParaRPr lang="en" sz="2133" b="1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9" name="Google Shape;645;p42">
              <a:extLst>
                <a:ext uri="{FF2B5EF4-FFF2-40B4-BE49-F238E27FC236}">
                  <a16:creationId xmlns:a16="http://schemas.microsoft.com/office/drawing/2014/main" id="{3E654537-15AA-7206-1467-E76A8D00044F}"/>
                </a:ext>
              </a:extLst>
            </p:cNvPr>
            <p:cNvSpPr txBox="1"/>
            <p:nvPr/>
          </p:nvSpPr>
          <p:spPr>
            <a:xfrm>
              <a:off x="804458" y="796804"/>
              <a:ext cx="1734935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r>
                <a:rPr lang="en" sz="2133" b="1" dirty="0">
                  <a:solidFill>
                    <a:schemeClr val="accent1">
                      <a:lumMod val="75000"/>
                    </a:schemeClr>
                  </a:solidFill>
                  <a:latin typeface="Fjalla One"/>
                  <a:ea typeface="Fjalla One"/>
                  <a:cs typeface="Fjalla One"/>
                  <a:sym typeface="Fjalla One"/>
                </a:rPr>
                <a:t>Code 0400</a:t>
              </a:r>
            </a:p>
          </p:txBody>
        </p:sp>
      </p:grpSp>
      <p:pic>
        <p:nvPicPr>
          <p:cNvPr id="11" name="Image 10">
            <a:hlinkClick r:id="rId4"/>
            <a:extLst>
              <a:ext uri="{FF2B5EF4-FFF2-40B4-BE49-F238E27FC236}">
                <a16:creationId xmlns:a16="http://schemas.microsoft.com/office/drawing/2014/main" id="{FFDD6DBB-B3B6-9DDC-9DA0-07F721420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715" y="2346960"/>
            <a:ext cx="2081735" cy="281432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F843A5A5-4D5E-3FA3-AE46-B1228A938AC1}"/>
              </a:ext>
            </a:extLst>
          </p:cNvPr>
          <p:cNvGrpSpPr/>
          <p:nvPr/>
        </p:nvGrpSpPr>
        <p:grpSpPr>
          <a:xfrm>
            <a:off x="1539969" y="2580510"/>
            <a:ext cx="5602505" cy="645897"/>
            <a:chOff x="804458" y="796804"/>
            <a:chExt cx="4201879" cy="484423"/>
          </a:xfrm>
        </p:grpSpPr>
        <p:sp>
          <p:nvSpPr>
            <p:cNvPr id="14" name="Google Shape;656;p42">
              <a:extLst>
                <a:ext uri="{FF2B5EF4-FFF2-40B4-BE49-F238E27FC236}">
                  <a16:creationId xmlns:a16="http://schemas.microsoft.com/office/drawing/2014/main" id="{3E640227-E614-25A0-4E8F-6D62D0A96D79}"/>
                </a:ext>
              </a:extLst>
            </p:cNvPr>
            <p:cNvSpPr txBox="1"/>
            <p:nvPr/>
          </p:nvSpPr>
          <p:spPr>
            <a:xfrm>
              <a:off x="1798317" y="806627"/>
              <a:ext cx="3208020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chemeClr val="tx2">
                    <a:lumMod val="75000"/>
                  </a:schemeClr>
                </a:buClr>
              </a:pPr>
              <a:r>
                <a:rPr lang="fr-FR" sz="2133" dirty="0">
                  <a:solidFill>
                    <a:schemeClr val="accent1">
                      <a:lumMod val="75000"/>
                    </a:schemeClr>
                  </a:solidFill>
                  <a:latin typeface="Mulish Medium"/>
                  <a:ea typeface="Mulish Medium"/>
                  <a:cs typeface="Mulish Medium"/>
                  <a:sym typeface="Mulish Medium"/>
                </a:rPr>
                <a:t>Boites coulissantes</a:t>
              </a:r>
              <a:endParaRPr lang="en" sz="2133" b="1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15" name="Google Shape;645;p42">
              <a:extLst>
                <a:ext uri="{FF2B5EF4-FFF2-40B4-BE49-F238E27FC236}">
                  <a16:creationId xmlns:a16="http://schemas.microsoft.com/office/drawing/2014/main" id="{F48763E6-CC20-84F8-EBCF-9D4072910EB9}"/>
                </a:ext>
              </a:extLst>
            </p:cNvPr>
            <p:cNvSpPr txBox="1"/>
            <p:nvPr/>
          </p:nvSpPr>
          <p:spPr>
            <a:xfrm>
              <a:off x="804458" y="796804"/>
              <a:ext cx="1734935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r>
                <a:rPr lang="en" sz="2133" b="1" dirty="0">
                  <a:solidFill>
                    <a:schemeClr val="accent1">
                      <a:lumMod val="75000"/>
                    </a:schemeClr>
                  </a:solidFill>
                  <a:latin typeface="Fjalla One"/>
                  <a:ea typeface="Fjalla One"/>
                  <a:cs typeface="Fjalla One"/>
                  <a:sym typeface="Fjalla One"/>
                </a:rPr>
                <a:t>Code 0500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4A51AAA-B4AB-4548-A4F8-1977F5DE81DE}"/>
              </a:ext>
            </a:extLst>
          </p:cNvPr>
          <p:cNvGrpSpPr/>
          <p:nvPr/>
        </p:nvGrpSpPr>
        <p:grpSpPr>
          <a:xfrm>
            <a:off x="1539967" y="3281900"/>
            <a:ext cx="5571715" cy="665381"/>
            <a:chOff x="804457" y="796804"/>
            <a:chExt cx="4178786" cy="499036"/>
          </a:xfrm>
        </p:grpSpPr>
        <p:sp>
          <p:nvSpPr>
            <p:cNvPr id="17" name="Google Shape;656;p42">
              <a:extLst>
                <a:ext uri="{FF2B5EF4-FFF2-40B4-BE49-F238E27FC236}">
                  <a16:creationId xmlns:a16="http://schemas.microsoft.com/office/drawing/2014/main" id="{1AD10A0A-8842-82D3-5E44-B26BE81CC2F7}"/>
                </a:ext>
              </a:extLst>
            </p:cNvPr>
            <p:cNvSpPr txBox="1"/>
            <p:nvPr/>
          </p:nvSpPr>
          <p:spPr>
            <a:xfrm>
              <a:off x="1775223" y="821240"/>
              <a:ext cx="3208020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chemeClr val="tx2">
                    <a:lumMod val="75000"/>
                  </a:schemeClr>
                </a:buClr>
              </a:pPr>
              <a:r>
                <a:rPr lang="fr-FR" sz="2133" dirty="0">
                  <a:solidFill>
                    <a:schemeClr val="accent1">
                      <a:lumMod val="75000"/>
                    </a:schemeClr>
                  </a:solidFill>
                  <a:latin typeface="Mulish Medium"/>
                  <a:ea typeface="Mulish Medium"/>
                  <a:cs typeface="Mulish Medium"/>
                  <a:sym typeface="Mulish Medium"/>
                </a:rPr>
                <a:t>Caisses rigides</a:t>
              </a:r>
              <a:endParaRPr lang="en" sz="2133" b="1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18" name="Google Shape;645;p42">
              <a:extLst>
                <a:ext uri="{FF2B5EF4-FFF2-40B4-BE49-F238E27FC236}">
                  <a16:creationId xmlns:a16="http://schemas.microsoft.com/office/drawing/2014/main" id="{C833D5EA-779E-65C6-0EBD-4055851507EE}"/>
                </a:ext>
              </a:extLst>
            </p:cNvPr>
            <p:cNvSpPr txBox="1"/>
            <p:nvPr/>
          </p:nvSpPr>
          <p:spPr>
            <a:xfrm>
              <a:off x="804457" y="796804"/>
              <a:ext cx="1734935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r>
                <a:rPr lang="en" sz="2133" b="1" dirty="0">
                  <a:solidFill>
                    <a:schemeClr val="accent1">
                      <a:lumMod val="75000"/>
                    </a:schemeClr>
                  </a:solidFill>
                  <a:latin typeface="Fjalla One"/>
                  <a:ea typeface="Fjalla One"/>
                  <a:cs typeface="Fjalla One"/>
                  <a:sym typeface="Fjalla One"/>
                </a:rPr>
                <a:t>Code 0600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7BBF2BC-21E1-B4AD-3394-5851ED1C62E0}"/>
              </a:ext>
            </a:extLst>
          </p:cNvPr>
          <p:cNvGrpSpPr/>
          <p:nvPr/>
        </p:nvGrpSpPr>
        <p:grpSpPr>
          <a:xfrm>
            <a:off x="1539969" y="3979863"/>
            <a:ext cx="5906996" cy="665381"/>
            <a:chOff x="804457" y="796804"/>
            <a:chExt cx="4430247" cy="499036"/>
          </a:xfrm>
        </p:grpSpPr>
        <p:sp>
          <p:nvSpPr>
            <p:cNvPr id="20" name="Google Shape;656;p42">
              <a:extLst>
                <a:ext uri="{FF2B5EF4-FFF2-40B4-BE49-F238E27FC236}">
                  <a16:creationId xmlns:a16="http://schemas.microsoft.com/office/drawing/2014/main" id="{A88352F5-F974-B1B0-3218-C86CBC289C02}"/>
                </a:ext>
              </a:extLst>
            </p:cNvPr>
            <p:cNvSpPr txBox="1"/>
            <p:nvPr/>
          </p:nvSpPr>
          <p:spPr>
            <a:xfrm>
              <a:off x="1767604" y="821240"/>
              <a:ext cx="3467100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chemeClr val="tx2">
                    <a:lumMod val="75000"/>
                  </a:schemeClr>
                </a:buClr>
              </a:pPr>
              <a:r>
                <a:rPr lang="fr-FR" sz="2133" dirty="0">
                  <a:solidFill>
                    <a:schemeClr val="accent1">
                      <a:lumMod val="75000"/>
                    </a:schemeClr>
                  </a:solidFill>
                  <a:latin typeface="Mulish Medium"/>
                  <a:ea typeface="Mulish Medium"/>
                  <a:cs typeface="Mulish Medium"/>
                  <a:sym typeface="Mulish Medium"/>
                </a:rPr>
                <a:t>Caisses collées prêtes à l’emploi</a:t>
              </a:r>
              <a:endParaRPr lang="en" sz="2133" b="1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21" name="Google Shape;645;p42">
              <a:extLst>
                <a:ext uri="{FF2B5EF4-FFF2-40B4-BE49-F238E27FC236}">
                  <a16:creationId xmlns:a16="http://schemas.microsoft.com/office/drawing/2014/main" id="{843C40C2-FE77-989F-16B5-D268BDDD2A3C}"/>
                </a:ext>
              </a:extLst>
            </p:cNvPr>
            <p:cNvSpPr txBox="1"/>
            <p:nvPr/>
          </p:nvSpPr>
          <p:spPr>
            <a:xfrm>
              <a:off x="804457" y="796804"/>
              <a:ext cx="1734935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r>
                <a:rPr lang="en" sz="2133" b="1" dirty="0">
                  <a:solidFill>
                    <a:schemeClr val="accent1">
                      <a:lumMod val="75000"/>
                    </a:schemeClr>
                  </a:solidFill>
                  <a:latin typeface="Fjalla One"/>
                  <a:ea typeface="Fjalla One"/>
                  <a:cs typeface="Fjalla One"/>
                  <a:sym typeface="Fjalla One"/>
                </a:rPr>
                <a:t>Code 0700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F5DF9D8-1B90-96B0-814C-3BB3E344DC7B}"/>
              </a:ext>
            </a:extLst>
          </p:cNvPr>
          <p:cNvGrpSpPr/>
          <p:nvPr/>
        </p:nvGrpSpPr>
        <p:grpSpPr>
          <a:xfrm>
            <a:off x="1539967" y="4677825"/>
            <a:ext cx="5927629" cy="999923"/>
            <a:chOff x="804456" y="541534"/>
            <a:chExt cx="4445722" cy="749942"/>
          </a:xfrm>
        </p:grpSpPr>
        <p:sp>
          <p:nvSpPr>
            <p:cNvPr id="23" name="Google Shape;656;p42">
              <a:extLst>
                <a:ext uri="{FF2B5EF4-FFF2-40B4-BE49-F238E27FC236}">
                  <a16:creationId xmlns:a16="http://schemas.microsoft.com/office/drawing/2014/main" id="{11ED4837-5790-A190-456F-F49B36BAF8B7}"/>
                </a:ext>
              </a:extLst>
            </p:cNvPr>
            <p:cNvSpPr txBox="1"/>
            <p:nvPr/>
          </p:nvSpPr>
          <p:spPr>
            <a:xfrm>
              <a:off x="1783078" y="816876"/>
              <a:ext cx="3467100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chemeClr val="tx2">
                    <a:lumMod val="75000"/>
                  </a:schemeClr>
                </a:buClr>
              </a:pPr>
              <a:r>
                <a:rPr lang="fr-FR" sz="2133" dirty="0">
                  <a:solidFill>
                    <a:schemeClr val="accent1">
                      <a:lumMod val="75000"/>
                    </a:schemeClr>
                  </a:solidFill>
                  <a:latin typeface="Mulish Medium"/>
                  <a:ea typeface="Mulish Medium"/>
                  <a:cs typeface="Mulish Medium"/>
                  <a:sym typeface="Mulish Medium"/>
                </a:rPr>
                <a:t>Emballage pour la vente au détail et commerce électronique </a:t>
              </a:r>
              <a:endParaRPr lang="en" sz="2133" b="1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24" name="Google Shape;645;p42">
              <a:extLst>
                <a:ext uri="{FF2B5EF4-FFF2-40B4-BE49-F238E27FC236}">
                  <a16:creationId xmlns:a16="http://schemas.microsoft.com/office/drawing/2014/main" id="{470A9D4E-1CD6-55DA-77EB-BB7AEDB77CCF}"/>
                </a:ext>
              </a:extLst>
            </p:cNvPr>
            <p:cNvSpPr txBox="1"/>
            <p:nvPr/>
          </p:nvSpPr>
          <p:spPr>
            <a:xfrm>
              <a:off x="804456" y="541534"/>
              <a:ext cx="1734935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r>
                <a:rPr lang="en" sz="2133" b="1" dirty="0">
                  <a:solidFill>
                    <a:schemeClr val="accent1">
                      <a:lumMod val="75000"/>
                    </a:schemeClr>
                  </a:solidFill>
                  <a:latin typeface="Fjalla One"/>
                  <a:ea typeface="Fjalla One"/>
                  <a:cs typeface="Fjalla One"/>
                  <a:sym typeface="Fjalla One"/>
                </a:rPr>
                <a:t>Code 0800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66B09C6-B498-146D-1910-51D4FD561BB9}"/>
              </a:ext>
            </a:extLst>
          </p:cNvPr>
          <p:cNvGrpSpPr/>
          <p:nvPr/>
        </p:nvGrpSpPr>
        <p:grpSpPr>
          <a:xfrm>
            <a:off x="1539967" y="5557115"/>
            <a:ext cx="5927631" cy="665571"/>
            <a:chOff x="804457" y="796804"/>
            <a:chExt cx="4445723" cy="499178"/>
          </a:xfrm>
        </p:grpSpPr>
        <p:sp>
          <p:nvSpPr>
            <p:cNvPr id="26" name="Google Shape;656;p42">
              <a:extLst>
                <a:ext uri="{FF2B5EF4-FFF2-40B4-BE49-F238E27FC236}">
                  <a16:creationId xmlns:a16="http://schemas.microsoft.com/office/drawing/2014/main" id="{D7BFF979-4CBE-C3FC-E7FB-56A6D7BED4B9}"/>
                </a:ext>
              </a:extLst>
            </p:cNvPr>
            <p:cNvSpPr txBox="1"/>
            <p:nvPr/>
          </p:nvSpPr>
          <p:spPr>
            <a:xfrm>
              <a:off x="1783080" y="821382"/>
              <a:ext cx="3467100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chemeClr val="tx2">
                    <a:lumMod val="75000"/>
                  </a:schemeClr>
                </a:buClr>
              </a:pPr>
              <a:r>
                <a:rPr lang="fr-FR" sz="2133" dirty="0">
                  <a:solidFill>
                    <a:schemeClr val="accent1">
                      <a:lumMod val="75000"/>
                    </a:schemeClr>
                  </a:solidFill>
                  <a:latin typeface="Mulish Medium"/>
                  <a:ea typeface="Mulish Medium"/>
                  <a:cs typeface="Mulish Medium"/>
                  <a:sym typeface="Mulish Medium"/>
                </a:rPr>
                <a:t>Conditionnement intérieur</a:t>
              </a:r>
              <a:endParaRPr lang="en" sz="2133" b="1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27" name="Google Shape;645;p42">
              <a:extLst>
                <a:ext uri="{FF2B5EF4-FFF2-40B4-BE49-F238E27FC236}">
                  <a16:creationId xmlns:a16="http://schemas.microsoft.com/office/drawing/2014/main" id="{9E16658C-3BEB-0E29-5E6C-734F5F08F98C}"/>
                </a:ext>
              </a:extLst>
            </p:cNvPr>
            <p:cNvSpPr txBox="1"/>
            <p:nvPr/>
          </p:nvSpPr>
          <p:spPr>
            <a:xfrm>
              <a:off x="804457" y="796804"/>
              <a:ext cx="1734935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r>
                <a:rPr lang="en" sz="2133" b="1" dirty="0">
                  <a:solidFill>
                    <a:schemeClr val="accent1">
                      <a:lumMod val="75000"/>
                    </a:schemeClr>
                  </a:solidFill>
                  <a:latin typeface="Fjalla One"/>
                  <a:ea typeface="Fjalla One"/>
                  <a:cs typeface="Fjalla One"/>
                  <a:sym typeface="Fjalla One"/>
                </a:rPr>
                <a:t>Code 0900</a:t>
              </a:r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6BB19892-A78C-3F2E-C71A-4F81E00A7A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593" r="63667" b="22312"/>
          <a:stretch/>
        </p:blipFill>
        <p:spPr>
          <a:xfrm>
            <a:off x="8388103" y="5264212"/>
            <a:ext cx="1182615" cy="128414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3129A2F-751F-432D-C3C2-B6476292A7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313" r="5583" b="15720"/>
          <a:stretch/>
        </p:blipFill>
        <p:spPr>
          <a:xfrm>
            <a:off x="7267664" y="4498464"/>
            <a:ext cx="1008365" cy="132563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99A2A64-1C02-9B15-1E46-749739644EC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167" r="4416" b="13826"/>
          <a:stretch/>
        </p:blipFill>
        <p:spPr>
          <a:xfrm>
            <a:off x="8469492" y="3724221"/>
            <a:ext cx="1019841" cy="134112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B0B75C1-BFFE-9A20-977F-C1311E4C71F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00" r="80405" b="15937"/>
          <a:stretch/>
        </p:blipFill>
        <p:spPr>
          <a:xfrm>
            <a:off x="6985318" y="2944295"/>
            <a:ext cx="1153653" cy="132563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A878B2C-ACD4-CE0A-93D4-8FE8A0F1543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168" r="62583" b="23757"/>
          <a:stretch/>
        </p:blipFill>
        <p:spPr>
          <a:xfrm>
            <a:off x="8271505" y="2187953"/>
            <a:ext cx="1167455" cy="128414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FDC19F8-314D-7651-3E21-B250F67F196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1081" r="25166" b="22159"/>
          <a:stretch/>
        </p:blipFill>
        <p:spPr>
          <a:xfrm>
            <a:off x="6782292" y="1452334"/>
            <a:ext cx="1116136" cy="1389833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F564F12-327D-EA52-3457-677790C0B17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0726" r="4113" b="15341"/>
          <a:stretch/>
        </p:blipFill>
        <p:spPr>
          <a:xfrm>
            <a:off x="8175615" y="761696"/>
            <a:ext cx="1151272" cy="141434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B76F646-F380-BA8F-8895-19B635719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43806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1"/>
    </mc:Choice>
    <mc:Fallback>
      <p:transition spd="slow" advTm="6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FF2510C-7D2C-3818-74AE-11F8D658C859}"/>
              </a:ext>
            </a:extLst>
          </p:cNvPr>
          <p:cNvGraphicFramePr>
            <a:graphicFrameLocks noGrp="1"/>
          </p:cNvGraphicFramePr>
          <p:nvPr/>
        </p:nvGraphicFramePr>
        <p:xfrm>
          <a:off x="625148" y="1333350"/>
          <a:ext cx="10941703" cy="4119376"/>
        </p:xfrm>
        <a:graphic>
          <a:graphicData uri="http://schemas.openxmlformats.org/drawingml/2006/table">
            <a:tbl>
              <a:tblPr firstRow="1" bandRow="1"/>
              <a:tblGrid>
                <a:gridCol w="9736660">
                  <a:extLst>
                    <a:ext uri="{9D8B030D-6E8A-4147-A177-3AD203B41FA5}">
                      <a16:colId xmlns:a16="http://schemas.microsoft.com/office/drawing/2014/main" val="3837289323"/>
                    </a:ext>
                  </a:extLst>
                </a:gridCol>
                <a:gridCol w="1205043">
                  <a:extLst>
                    <a:ext uri="{9D8B030D-6E8A-4147-A177-3AD203B41FA5}">
                      <a16:colId xmlns:a16="http://schemas.microsoft.com/office/drawing/2014/main" val="361265454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fr-FR" sz="2100" b="1" dirty="0">
                          <a:solidFill>
                            <a:schemeClr val="bg1"/>
                          </a:solidFill>
                          <a:latin typeface="Mulish" pitchFamily="2" charset="0"/>
                        </a:rPr>
                        <a:t>QUESTIONS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>
                        <a:latin typeface="Mulish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065479"/>
                  </a:ext>
                </a:extLst>
              </a:tr>
              <a:tr h="7189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" pitchFamily="2" charset="0"/>
                        </a:rPr>
                        <a:t>Le chêne à une masse volumique supérieure à l’épicéa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fr-FR" sz="24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54388721"/>
                  </a:ext>
                </a:extLst>
              </a:tr>
              <a:tr h="690664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" pitchFamily="2" charset="0"/>
                        </a:rPr>
                        <a:t>Le bois est une matière élastique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ulish" pitchFamily="2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49296596"/>
                  </a:ext>
                </a:extLst>
              </a:tr>
              <a:tr h="729574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" pitchFamily="2" charset="0"/>
                        </a:rPr>
                        <a:t>Il y a plus de nœuds sur un bois choix 3 que sur un bois choix 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ulish" pitchFamily="2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86166623"/>
                  </a:ext>
                </a:extLst>
              </a:tr>
              <a:tr h="632298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" pitchFamily="2" charset="0"/>
                        </a:rPr>
                        <a:t>Le contreplaqué a une masse volumique supérieure à celle du bois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ulish" pitchFamily="2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81600276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" pitchFamily="2" charset="0"/>
                        </a:rPr>
                        <a:t>Pour une commande importante, on peut faire fabriquer des panneaux de contreplaqué à dimension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fr-FR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ulish" pitchFamily="2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64707020"/>
                  </a:ext>
                </a:extLst>
              </a:tr>
            </a:tbl>
          </a:graphicData>
        </a:graphic>
      </p:graphicFrame>
      <p:grpSp>
        <p:nvGrpSpPr>
          <p:cNvPr id="464" name="Google Shape;464;p31"/>
          <p:cNvGrpSpPr/>
          <p:nvPr/>
        </p:nvGrpSpPr>
        <p:grpSpPr>
          <a:xfrm rot="10445721" flipH="1">
            <a:off x="444662" y="306528"/>
            <a:ext cx="945420" cy="802193"/>
            <a:chOff x="8076238" y="467775"/>
            <a:chExt cx="709065" cy="601645"/>
          </a:xfrm>
        </p:grpSpPr>
        <p:sp>
          <p:nvSpPr>
            <p:cNvPr id="465" name="Google Shape;465;p31"/>
            <p:cNvSpPr/>
            <p:nvPr/>
          </p:nvSpPr>
          <p:spPr>
            <a:xfrm>
              <a:off x="8076238" y="467775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466" name="Google Shape;466;p31"/>
            <p:cNvSpPr/>
            <p:nvPr/>
          </p:nvSpPr>
          <p:spPr>
            <a:xfrm>
              <a:off x="8727403" y="1016920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467" name="Google Shape;467;p31"/>
            <p:cNvCxnSpPr>
              <a:stCxn id="465" idx="2"/>
              <a:endCxn id="466" idx="1"/>
            </p:cNvCxnSpPr>
            <p:nvPr/>
          </p:nvCxnSpPr>
          <p:spPr>
            <a:xfrm rot="-5400000" flipH="1">
              <a:off x="8154838" y="470625"/>
              <a:ext cx="522900" cy="622200"/>
            </a:xfrm>
            <a:prstGeom prst="curvedConnector2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" name="Titre 1">
            <a:extLst>
              <a:ext uri="{FF2B5EF4-FFF2-40B4-BE49-F238E27FC236}">
                <a16:creationId xmlns:a16="http://schemas.microsoft.com/office/drawing/2014/main" id="{0A5690C9-0F01-06CE-C1E5-302EDF27C2F4}"/>
              </a:ext>
            </a:extLst>
          </p:cNvPr>
          <p:cNvSpPr txBox="1">
            <a:spLocks/>
          </p:cNvSpPr>
          <p:nvPr/>
        </p:nvSpPr>
        <p:spPr>
          <a:xfrm>
            <a:off x="2047487" y="138201"/>
            <a:ext cx="7508720" cy="1107996"/>
          </a:xfrm>
          <a:prstGeom prst="rect">
            <a:avLst/>
          </a:prstGeom>
          <a:noFill/>
        </p:spPr>
        <p:txBody>
          <a:bodyPr vert="horz" wrap="square" lIns="121920" tIns="60960" rIns="121920" bIns="6096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8530" algn="ctr">
              <a:lnSpc>
                <a:spcPct val="100000"/>
              </a:lnSpc>
            </a:pPr>
            <a:r>
              <a:rPr lang="fr-FR" sz="6400" b="1" dirty="0">
                <a:solidFill>
                  <a:schemeClr val="accent1">
                    <a:lumMod val="75000"/>
                  </a:schemeClr>
                </a:solidFill>
                <a:latin typeface="Fjalla One" panose="02000506040000020004" pitchFamily="2" charset="0"/>
                <a:cs typeface="Arial" panose="020B0604020202020204" pitchFamily="34" charset="0"/>
              </a:rPr>
              <a:t>Quizz Les matières</a:t>
            </a:r>
          </a:p>
        </p:txBody>
      </p:sp>
      <p:grpSp>
        <p:nvGrpSpPr>
          <p:cNvPr id="8" name="Google Shape;464;p31">
            <a:extLst>
              <a:ext uri="{FF2B5EF4-FFF2-40B4-BE49-F238E27FC236}">
                <a16:creationId xmlns:a16="http://schemas.microsoft.com/office/drawing/2014/main" id="{F7BA9F04-3348-09E5-51C0-2757751EEC58}"/>
              </a:ext>
            </a:extLst>
          </p:cNvPr>
          <p:cNvGrpSpPr/>
          <p:nvPr/>
        </p:nvGrpSpPr>
        <p:grpSpPr>
          <a:xfrm flipH="1">
            <a:off x="10886626" y="5444700"/>
            <a:ext cx="945420" cy="802193"/>
            <a:chOff x="8076238" y="467775"/>
            <a:chExt cx="709065" cy="601645"/>
          </a:xfrm>
        </p:grpSpPr>
        <p:sp>
          <p:nvSpPr>
            <p:cNvPr id="9" name="Google Shape;465;p31">
              <a:extLst>
                <a:ext uri="{FF2B5EF4-FFF2-40B4-BE49-F238E27FC236}">
                  <a16:creationId xmlns:a16="http://schemas.microsoft.com/office/drawing/2014/main" id="{44947EE0-EF0F-B9CA-C48E-E644B16572EF}"/>
                </a:ext>
              </a:extLst>
            </p:cNvPr>
            <p:cNvSpPr/>
            <p:nvPr/>
          </p:nvSpPr>
          <p:spPr>
            <a:xfrm>
              <a:off x="8076238" y="467775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11" name="Google Shape;466;p31">
              <a:extLst>
                <a:ext uri="{FF2B5EF4-FFF2-40B4-BE49-F238E27FC236}">
                  <a16:creationId xmlns:a16="http://schemas.microsoft.com/office/drawing/2014/main" id="{B50B0D49-30D7-597C-4A67-CA8EAA7B439B}"/>
                </a:ext>
              </a:extLst>
            </p:cNvPr>
            <p:cNvSpPr/>
            <p:nvPr/>
          </p:nvSpPr>
          <p:spPr>
            <a:xfrm>
              <a:off x="8727403" y="1016920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12" name="Google Shape;467;p31">
              <a:extLst>
                <a:ext uri="{FF2B5EF4-FFF2-40B4-BE49-F238E27FC236}">
                  <a16:creationId xmlns:a16="http://schemas.microsoft.com/office/drawing/2014/main" id="{C66255B8-AE70-ADA0-5619-D85674C53B8A}"/>
                </a:ext>
              </a:extLst>
            </p:cNvPr>
            <p:cNvCxnSpPr>
              <a:stCxn id="9" idx="2"/>
              <a:endCxn id="11" idx="1"/>
            </p:cNvCxnSpPr>
            <p:nvPr/>
          </p:nvCxnSpPr>
          <p:spPr>
            <a:xfrm rot="-5400000" flipH="1">
              <a:off x="8154838" y="470625"/>
              <a:ext cx="522900" cy="622200"/>
            </a:xfrm>
            <a:prstGeom prst="curvedConnector2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5233AFB5-8283-D3B2-085A-41B21C130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7538" y="1364429"/>
            <a:ext cx="367783" cy="43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6C36154-D9A5-45FB-3E62-2770657852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0274" y="1364429"/>
            <a:ext cx="378372" cy="432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731BFB13-01A0-D7B9-7018-91383EF0EECC}"/>
              </a:ext>
            </a:extLst>
          </p:cNvPr>
          <p:cNvSpPr/>
          <p:nvPr/>
        </p:nvSpPr>
        <p:spPr>
          <a:xfrm>
            <a:off x="4065500" y="5804144"/>
            <a:ext cx="3292693" cy="523753"/>
          </a:xfrm>
          <a:prstGeom prst="roundRect">
            <a:avLst>
              <a:gd name="adj" fmla="val 29825"/>
            </a:avLst>
          </a:prstGeom>
          <a:gradFill>
            <a:gsLst>
              <a:gs pos="0">
                <a:schemeClr val="tx2">
                  <a:lumMod val="96000"/>
                </a:schemeClr>
              </a:gs>
              <a:gs pos="100000">
                <a:schemeClr val="tx2">
                  <a:lumMod val="7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atin typeface="Mulish" pitchFamily="2" charset="0"/>
              </a:rPr>
              <a:t>Réponses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D7B0757-6F77-5009-93B0-E0329B380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1436" y="1932141"/>
            <a:ext cx="490379" cy="576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8941092-E685-BB3C-C8E8-DAADD22BC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1436" y="2627286"/>
            <a:ext cx="490379" cy="576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4BF3972-232D-AAC9-B17F-A76A7E097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1436" y="3328996"/>
            <a:ext cx="490379" cy="576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49FD714-E867-9F44-FFB5-5CC32C5E6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0709" y="4009889"/>
            <a:ext cx="504496" cy="576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1EF462-C908-E24D-09CB-8DCFC9B9D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0709" y="4672083"/>
            <a:ext cx="490379" cy="57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4E177B8-D5C4-9482-25CB-6E6580D7E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4034" y="15859"/>
            <a:ext cx="1819299" cy="1816287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C966A3D-9B6B-BDEA-B4C8-5AF5EF829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78367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28"/>
    </mc:Choice>
    <mc:Fallback>
      <p:transition spd="slow" advTm="51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6520" objId="20"/>
        <p14:triggerEvt type="onClick" time="11272" objId="20"/>
        <p14:triggerEvt type="onClick" time="17586" objId="20"/>
        <p14:triggerEvt type="onClick" time="25056" objId="20"/>
        <p14:triggerEvt type="onClick" time="37635" objId="20"/>
        <p14:triggerEvt type="onClick" time="42390" objId="20"/>
        <p14:triggerEvt type="onClick" time="45320" objId="20"/>
        <p14:triggerEvt type="onClick" time="46637" objId="20"/>
        <p14:triggerEvt type="onClick" time="48152" objId="20"/>
        <p14:triggerEvt type="onClick" time="49722" objId="20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FF2510C-7D2C-3818-74AE-11F8D658C859}"/>
              </a:ext>
            </a:extLst>
          </p:cNvPr>
          <p:cNvGraphicFramePr>
            <a:graphicFrameLocks noGrp="1"/>
          </p:cNvGraphicFramePr>
          <p:nvPr/>
        </p:nvGraphicFramePr>
        <p:xfrm>
          <a:off x="565223" y="1364430"/>
          <a:ext cx="10941703" cy="4761653"/>
        </p:xfrm>
        <a:graphic>
          <a:graphicData uri="http://schemas.openxmlformats.org/drawingml/2006/table">
            <a:tbl>
              <a:tblPr firstRow="1" bandRow="1"/>
              <a:tblGrid>
                <a:gridCol w="9736660">
                  <a:extLst>
                    <a:ext uri="{9D8B030D-6E8A-4147-A177-3AD203B41FA5}">
                      <a16:colId xmlns:a16="http://schemas.microsoft.com/office/drawing/2014/main" val="3837289323"/>
                    </a:ext>
                  </a:extLst>
                </a:gridCol>
                <a:gridCol w="1205043">
                  <a:extLst>
                    <a:ext uri="{9D8B030D-6E8A-4147-A177-3AD203B41FA5}">
                      <a16:colId xmlns:a16="http://schemas.microsoft.com/office/drawing/2014/main" val="361265454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fr-FR" sz="2100" b="1" dirty="0">
                          <a:solidFill>
                            <a:schemeClr val="bg1"/>
                          </a:solidFill>
                          <a:latin typeface="Mulish" pitchFamily="2" charset="0"/>
                        </a:rPr>
                        <a:t>QUESTIONS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>
                        <a:latin typeface="Mulish" pitchFamily="2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36065479"/>
                  </a:ext>
                </a:extLst>
              </a:tr>
              <a:tr h="6411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" pitchFamily="2" charset="0"/>
                        </a:rPr>
                        <a:t>L’OSB est fabriqué avec des fibres longues de bois résineux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fr-FR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ulish" pitchFamily="2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fr-FR" sz="2400" baseline="0" dirty="0">
                        <a:latin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54388721"/>
                  </a:ext>
                </a:extLst>
              </a:tr>
              <a:tr h="719846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" pitchFamily="2" charset="0"/>
                        </a:rPr>
                        <a:t>L’OSB est plus léger que le contreplaqué</a:t>
                      </a:r>
                    </a:p>
                    <a:p>
                      <a:endParaRPr lang="fr-FR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Mulish" pitchFamily="2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fr-FR" sz="2400" dirty="0">
                        <a:latin typeface="Mulish" pitchFamily="2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49296596"/>
                  </a:ext>
                </a:extLst>
              </a:tr>
              <a:tr h="747820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" pitchFamily="2" charset="0"/>
                        </a:rPr>
                        <a:t>Une caisse de masse nette 6 000 Kg sera en CP10 mm </a:t>
                      </a:r>
                    </a:p>
                    <a:p>
                      <a:r>
                        <a:rPr lang="fr-FR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" pitchFamily="2" charset="0"/>
                        </a:rPr>
                        <a:t>barrée 22 mm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fr-FR" sz="2400" dirty="0">
                        <a:latin typeface="Mulish" pitchFamily="2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86166623"/>
                  </a:ext>
                </a:extLst>
              </a:tr>
              <a:tr h="818719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" pitchFamily="2" charset="0"/>
                        </a:rPr>
                        <a:t>Une caisse de masse nette 12 000 Kg peut être en CP10 mm si une étude documentée est fournie par le bureau d’études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fr-FR" sz="2400" dirty="0">
                        <a:latin typeface="Mulish" pitchFamily="2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81600276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" pitchFamily="2" charset="0"/>
                        </a:rPr>
                        <a:t>Il est autorisé d’utiliser des caisses en carton pour effectuer des envois labélisés avec la marque SEI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fr-FR" sz="2400" dirty="0">
                        <a:latin typeface="Mulish" pitchFamily="2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64707020"/>
                  </a:ext>
                </a:extLst>
              </a:tr>
            </a:tbl>
          </a:graphicData>
        </a:graphic>
      </p:graphicFrame>
      <p:grpSp>
        <p:nvGrpSpPr>
          <p:cNvPr id="464" name="Google Shape;464;p31"/>
          <p:cNvGrpSpPr/>
          <p:nvPr/>
        </p:nvGrpSpPr>
        <p:grpSpPr>
          <a:xfrm rot="10445721" flipH="1">
            <a:off x="444662" y="306528"/>
            <a:ext cx="945420" cy="802193"/>
            <a:chOff x="8076238" y="467775"/>
            <a:chExt cx="709065" cy="601645"/>
          </a:xfrm>
        </p:grpSpPr>
        <p:sp>
          <p:nvSpPr>
            <p:cNvPr id="465" name="Google Shape;465;p31"/>
            <p:cNvSpPr/>
            <p:nvPr/>
          </p:nvSpPr>
          <p:spPr>
            <a:xfrm>
              <a:off x="8076238" y="467775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466" name="Google Shape;466;p31"/>
            <p:cNvSpPr/>
            <p:nvPr/>
          </p:nvSpPr>
          <p:spPr>
            <a:xfrm>
              <a:off x="8727403" y="1016920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467" name="Google Shape;467;p31"/>
            <p:cNvCxnSpPr>
              <a:stCxn id="465" idx="2"/>
              <a:endCxn id="466" idx="1"/>
            </p:cNvCxnSpPr>
            <p:nvPr/>
          </p:nvCxnSpPr>
          <p:spPr>
            <a:xfrm rot="-5400000" flipH="1">
              <a:off x="8154838" y="470625"/>
              <a:ext cx="522900" cy="622200"/>
            </a:xfrm>
            <a:prstGeom prst="curvedConnector2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" name="Titre 1">
            <a:extLst>
              <a:ext uri="{FF2B5EF4-FFF2-40B4-BE49-F238E27FC236}">
                <a16:creationId xmlns:a16="http://schemas.microsoft.com/office/drawing/2014/main" id="{0A5690C9-0F01-06CE-C1E5-302EDF27C2F4}"/>
              </a:ext>
            </a:extLst>
          </p:cNvPr>
          <p:cNvSpPr txBox="1">
            <a:spLocks/>
          </p:cNvSpPr>
          <p:nvPr/>
        </p:nvSpPr>
        <p:spPr>
          <a:xfrm>
            <a:off x="2047487" y="138201"/>
            <a:ext cx="7508720" cy="1107996"/>
          </a:xfrm>
          <a:prstGeom prst="rect">
            <a:avLst/>
          </a:prstGeom>
          <a:noFill/>
        </p:spPr>
        <p:txBody>
          <a:bodyPr vert="horz" wrap="square" lIns="121920" tIns="60960" rIns="121920" bIns="6096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8530" algn="ctr">
              <a:lnSpc>
                <a:spcPct val="100000"/>
              </a:lnSpc>
            </a:pPr>
            <a:r>
              <a:rPr lang="fr-FR" sz="6400" b="1" dirty="0">
                <a:solidFill>
                  <a:schemeClr val="accent1">
                    <a:lumMod val="75000"/>
                  </a:schemeClr>
                </a:solidFill>
                <a:latin typeface="Fjalla One" panose="02000506040000020004" pitchFamily="2" charset="0"/>
                <a:cs typeface="Arial" panose="020B0604020202020204" pitchFamily="34" charset="0"/>
              </a:rPr>
              <a:t>Quizz Les matières</a:t>
            </a:r>
          </a:p>
        </p:txBody>
      </p:sp>
      <p:grpSp>
        <p:nvGrpSpPr>
          <p:cNvPr id="8" name="Google Shape;464;p31">
            <a:extLst>
              <a:ext uri="{FF2B5EF4-FFF2-40B4-BE49-F238E27FC236}">
                <a16:creationId xmlns:a16="http://schemas.microsoft.com/office/drawing/2014/main" id="{F7BA9F04-3348-09E5-51C0-2757751EEC58}"/>
              </a:ext>
            </a:extLst>
          </p:cNvPr>
          <p:cNvGrpSpPr/>
          <p:nvPr/>
        </p:nvGrpSpPr>
        <p:grpSpPr>
          <a:xfrm flipH="1">
            <a:off x="10886626" y="5444700"/>
            <a:ext cx="945420" cy="802193"/>
            <a:chOff x="8076238" y="467775"/>
            <a:chExt cx="709065" cy="601645"/>
          </a:xfrm>
        </p:grpSpPr>
        <p:sp>
          <p:nvSpPr>
            <p:cNvPr id="9" name="Google Shape;465;p31">
              <a:extLst>
                <a:ext uri="{FF2B5EF4-FFF2-40B4-BE49-F238E27FC236}">
                  <a16:creationId xmlns:a16="http://schemas.microsoft.com/office/drawing/2014/main" id="{44947EE0-EF0F-B9CA-C48E-E644B16572EF}"/>
                </a:ext>
              </a:extLst>
            </p:cNvPr>
            <p:cNvSpPr/>
            <p:nvPr/>
          </p:nvSpPr>
          <p:spPr>
            <a:xfrm>
              <a:off x="8076238" y="467775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11" name="Google Shape;466;p31">
              <a:extLst>
                <a:ext uri="{FF2B5EF4-FFF2-40B4-BE49-F238E27FC236}">
                  <a16:creationId xmlns:a16="http://schemas.microsoft.com/office/drawing/2014/main" id="{B50B0D49-30D7-597C-4A67-CA8EAA7B439B}"/>
                </a:ext>
              </a:extLst>
            </p:cNvPr>
            <p:cNvSpPr/>
            <p:nvPr/>
          </p:nvSpPr>
          <p:spPr>
            <a:xfrm>
              <a:off x="8727403" y="1016920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12" name="Google Shape;467;p31">
              <a:extLst>
                <a:ext uri="{FF2B5EF4-FFF2-40B4-BE49-F238E27FC236}">
                  <a16:creationId xmlns:a16="http://schemas.microsoft.com/office/drawing/2014/main" id="{C66255B8-AE70-ADA0-5619-D85674C53B8A}"/>
                </a:ext>
              </a:extLst>
            </p:cNvPr>
            <p:cNvCxnSpPr>
              <a:stCxn id="9" idx="2"/>
              <a:endCxn id="11" idx="1"/>
            </p:cNvCxnSpPr>
            <p:nvPr/>
          </p:nvCxnSpPr>
          <p:spPr>
            <a:xfrm rot="-5400000" flipH="1">
              <a:off x="8154838" y="470625"/>
              <a:ext cx="522900" cy="622200"/>
            </a:xfrm>
            <a:prstGeom prst="curvedConnector2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5233AFB5-8283-D3B2-085A-41B21C130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7538" y="1364429"/>
            <a:ext cx="367783" cy="43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6C36154-D9A5-45FB-3E62-2770657852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0274" y="1364429"/>
            <a:ext cx="378372" cy="43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DEC4A89-E7A6-0172-CF7D-12E62FC37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7249" y="2823261"/>
            <a:ext cx="504496" cy="57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8CB7EDA-48FE-AA21-A128-555AE405C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4378" y="3605458"/>
            <a:ext cx="504496" cy="576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1389B20-F89F-4454-8631-B322F6190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1436" y="5368103"/>
            <a:ext cx="490379" cy="576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731BFB13-01A0-D7B9-7018-91383EF0EECC}"/>
              </a:ext>
            </a:extLst>
          </p:cNvPr>
          <p:cNvSpPr/>
          <p:nvPr/>
        </p:nvSpPr>
        <p:spPr>
          <a:xfrm>
            <a:off x="4389727" y="6256115"/>
            <a:ext cx="3292693" cy="523753"/>
          </a:xfrm>
          <a:prstGeom prst="roundRect">
            <a:avLst>
              <a:gd name="adj" fmla="val 29825"/>
            </a:avLst>
          </a:prstGeom>
          <a:gradFill>
            <a:gsLst>
              <a:gs pos="0">
                <a:schemeClr val="tx2">
                  <a:lumMod val="96000"/>
                </a:schemeClr>
              </a:gs>
              <a:gs pos="100000">
                <a:schemeClr val="tx2">
                  <a:lumMod val="7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atin typeface="Mulish" pitchFamily="2" charset="0"/>
              </a:rPr>
              <a:t>Réponses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A081270-EE46-AF1C-25F6-FA5926A3F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429" y="1918743"/>
            <a:ext cx="490379" cy="576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1AA049-04CE-B649-8C39-549B6D283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1366" y="4509297"/>
            <a:ext cx="490379" cy="576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853676E-FA55-D6C1-B896-C58DC3A1EE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4034" y="15859"/>
            <a:ext cx="1819299" cy="1816287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6AD185E-3BA4-EA1E-823A-2DA2713BC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2513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37"/>
    </mc:Choice>
    <mc:Fallback>
      <p:transition spd="slow" advTm="34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4366" objId="20"/>
        <p14:triggerEvt type="onClick" time="8266" objId="20"/>
        <p14:triggerEvt type="onClick" time="14615" objId="20"/>
        <p14:triggerEvt type="onClick" time="21311" objId="20"/>
        <p14:triggerEvt type="onClick" time="28609" objId="2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5"/>
          <p:cNvSpPr txBox="1">
            <a:spLocks noGrp="1"/>
          </p:cNvSpPr>
          <p:nvPr>
            <p:ph type="title"/>
          </p:nvPr>
        </p:nvSpPr>
        <p:spPr>
          <a:xfrm>
            <a:off x="1510833" y="1129259"/>
            <a:ext cx="4213200" cy="105001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Le Bois d’emballage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1" name="Google Shape;521;p35"/>
          <p:cNvSpPr txBox="1">
            <a:spLocks noGrp="1"/>
          </p:cNvSpPr>
          <p:nvPr>
            <p:ph type="subTitle" idx="1"/>
          </p:nvPr>
        </p:nvSpPr>
        <p:spPr>
          <a:xfrm>
            <a:off x="365935" y="2601867"/>
            <a:ext cx="4772595" cy="93758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 dirty="0">
                <a:solidFill>
                  <a:schemeClr val="accent1">
                    <a:lumMod val="75000"/>
                  </a:schemeClr>
                </a:solidFill>
              </a:rPr>
              <a:t>Les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résineux,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22" name="Google Shape;522;p35"/>
          <p:cNvPicPr preferRelativeResize="0">
            <a:picLocks noGrp="1"/>
          </p:cNvPicPr>
          <p:nvPr>
            <p:ph type="pic" idx="2"/>
          </p:nvPr>
        </p:nvPicPr>
        <p:blipFill>
          <a:blip r:embed="rId5"/>
          <a:srcRect l="28410" r="28410"/>
          <a:stretch/>
        </p:blipFill>
        <p:spPr>
          <a:xfrm>
            <a:off x="7353933" y="1012200"/>
            <a:ext cx="3711600" cy="4833600"/>
          </a:xfrm>
          <a:prstGeom prst="round2SameRect">
            <a:avLst>
              <a:gd name="adj1" fmla="val 40846"/>
              <a:gd name="adj2" fmla="val 0"/>
            </a:avLst>
          </a:prstGeom>
        </p:spPr>
      </p:pic>
      <p:cxnSp>
        <p:nvCxnSpPr>
          <p:cNvPr id="523" name="Google Shape;523;p35"/>
          <p:cNvCxnSpPr/>
          <p:nvPr/>
        </p:nvCxnSpPr>
        <p:spPr>
          <a:xfrm>
            <a:off x="0" y="2449643"/>
            <a:ext cx="5964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24" name="Google Shape;524;p35"/>
          <p:cNvGrpSpPr/>
          <p:nvPr/>
        </p:nvGrpSpPr>
        <p:grpSpPr>
          <a:xfrm>
            <a:off x="11345384" y="5930600"/>
            <a:ext cx="514400" cy="508000"/>
            <a:chOff x="6069775" y="4352925"/>
            <a:chExt cx="385800" cy="381000"/>
          </a:xfrm>
        </p:grpSpPr>
        <p:sp>
          <p:nvSpPr>
            <p:cNvPr id="525" name="Google Shape;525;p35"/>
            <p:cNvSpPr/>
            <p:nvPr/>
          </p:nvSpPr>
          <p:spPr>
            <a:xfrm>
              <a:off x="6182425" y="4452875"/>
              <a:ext cx="160500" cy="164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526" name="Google Shape;526;p35"/>
            <p:cNvCxnSpPr/>
            <p:nvPr/>
          </p:nvCxnSpPr>
          <p:spPr>
            <a:xfrm>
              <a:off x="6262675" y="4352925"/>
              <a:ext cx="0" cy="38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7" name="Google Shape;527;p35"/>
            <p:cNvCxnSpPr/>
            <p:nvPr/>
          </p:nvCxnSpPr>
          <p:spPr>
            <a:xfrm rot="10800000">
              <a:off x="6069775" y="4535225"/>
              <a:ext cx="385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Google Shape;521;p35">
            <a:extLst>
              <a:ext uri="{FF2B5EF4-FFF2-40B4-BE49-F238E27FC236}">
                <a16:creationId xmlns:a16="http://schemas.microsoft.com/office/drawing/2014/main" id="{09C6B57B-B38B-38EB-1588-CF5CB21B29D8}"/>
              </a:ext>
            </a:extLst>
          </p:cNvPr>
          <p:cNvSpPr txBox="1">
            <a:spLocks/>
          </p:cNvSpPr>
          <p:nvPr/>
        </p:nvSpPr>
        <p:spPr>
          <a:xfrm>
            <a:off x="365936" y="3222882"/>
            <a:ext cx="4772594" cy="93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400" b="0" i="0" u="none" strike="noStrike" cap="none">
                <a:solidFill>
                  <a:schemeClr val="tx2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Mulish Medium"/>
                <a:ea typeface="Mulish Medium"/>
                <a:cs typeface="Mulish Medium"/>
                <a:sym typeface="Mulish Medium"/>
              </a:defRPr>
            </a:lvl9pPr>
          </a:lstStyle>
          <a:p>
            <a:pPr marL="0" indent="0">
              <a:buNone/>
            </a:pP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Les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feuillus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Fira Sans" panose="020B0503050000020004" pitchFamily="34" charset="0"/>
              </a:rPr>
              <a:t>réservés pour l’emballage de colis lourd</a:t>
            </a:r>
            <a:endParaRPr lang="fr-FR" sz="1867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A7CCB1E-8437-1E63-F483-5D862C5217B2}"/>
              </a:ext>
            </a:extLst>
          </p:cNvPr>
          <p:cNvSpPr txBox="1"/>
          <p:nvPr/>
        </p:nvSpPr>
        <p:spPr>
          <a:xfrm>
            <a:off x="393189" y="4408357"/>
            <a:ext cx="6265977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Clr>
                <a:srgbClr val="999999"/>
              </a:buClr>
              <a:buSzPts val="800"/>
              <a:buFont typeface="Open Sans"/>
              <a:buNone/>
              <a:defRPr b="1">
                <a:solidFill>
                  <a:schemeClr val="tx2">
                    <a:lumMod val="75000"/>
                  </a:schemeClr>
                </a:solidFill>
                <a:latin typeface="Mulish Medium"/>
                <a:ea typeface="Mulish Medium"/>
                <a:cs typeface="Mulish Medium"/>
              </a:defRPr>
            </a:lvl1pPr>
            <a:lvl2pPr marL="914400" indent="-317500" algn="ctr">
              <a:lnSpc>
                <a:spcPct val="115000"/>
              </a:lnSpc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chemeClr val="dk1"/>
                </a:solidFill>
                <a:latin typeface="Mulish Medium"/>
                <a:ea typeface="Mulish Medium"/>
                <a:cs typeface="Mulish Medium"/>
              </a:defRPr>
            </a:lvl2pPr>
            <a:lvl3pPr marL="1371600" indent="-317500" algn="ctr">
              <a:lnSpc>
                <a:spcPct val="115000"/>
              </a:lnSpc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chemeClr val="dk1"/>
                </a:solidFill>
                <a:latin typeface="Mulish Medium"/>
                <a:ea typeface="Mulish Medium"/>
                <a:cs typeface="Mulish Medium"/>
              </a:defRPr>
            </a:lvl3pPr>
            <a:lvl4pPr marL="1828800" indent="-317500" algn="ctr">
              <a:lnSpc>
                <a:spcPct val="115000"/>
              </a:lnSpc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chemeClr val="dk1"/>
                </a:solidFill>
                <a:latin typeface="Mulish Medium"/>
                <a:ea typeface="Mulish Medium"/>
                <a:cs typeface="Mulish Medium"/>
              </a:defRPr>
            </a:lvl4pPr>
            <a:lvl5pPr marL="2286000" indent="-317500" algn="ctr">
              <a:lnSpc>
                <a:spcPct val="115000"/>
              </a:lnSpc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chemeClr val="dk1"/>
                </a:solidFill>
                <a:latin typeface="Mulish Medium"/>
                <a:ea typeface="Mulish Medium"/>
                <a:cs typeface="Mulish Medium"/>
              </a:defRPr>
            </a:lvl5pPr>
            <a:lvl6pPr marL="2743200" indent="-317500" algn="ctr">
              <a:lnSpc>
                <a:spcPct val="115000"/>
              </a:lnSpc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chemeClr val="dk1"/>
                </a:solidFill>
                <a:latin typeface="Mulish Medium"/>
                <a:ea typeface="Mulish Medium"/>
                <a:cs typeface="Mulish Medium"/>
              </a:defRPr>
            </a:lvl6pPr>
            <a:lvl7pPr marL="3200400" indent="-317500" algn="ctr">
              <a:lnSpc>
                <a:spcPct val="115000"/>
              </a:lnSpc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chemeClr val="dk1"/>
                </a:solidFill>
                <a:latin typeface="Mulish Medium"/>
                <a:ea typeface="Mulish Medium"/>
                <a:cs typeface="Mulish Medium"/>
              </a:defRPr>
            </a:lvl7pPr>
            <a:lvl8pPr marL="3657600" indent="-317500" algn="ctr">
              <a:lnSpc>
                <a:spcPct val="115000"/>
              </a:lnSpc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chemeClr val="dk1"/>
                </a:solidFill>
                <a:latin typeface="Mulish Medium"/>
                <a:ea typeface="Mulish Medium"/>
                <a:cs typeface="Mulish Medium"/>
              </a:defRPr>
            </a:lvl8pPr>
            <a:lvl9pPr marL="4114800" indent="-317500" algn="ctr">
              <a:lnSpc>
                <a:spcPct val="115000"/>
              </a:lnSpc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chemeClr val="dk1"/>
                </a:solidFill>
                <a:latin typeface="Mulish Medium"/>
                <a:ea typeface="Mulish Medium"/>
                <a:cs typeface="Mulish Medium"/>
              </a:defRPr>
            </a:lvl9pPr>
          </a:lstStyle>
          <a:p>
            <a:r>
              <a:rPr lang="fr-FR" sz="2400" b="0" dirty="0">
                <a:solidFill>
                  <a:schemeClr val="accent1">
                    <a:lumMod val="75000"/>
                  </a:schemeClr>
                </a:solidFill>
                <a:latin typeface="Mulish Medium" pitchFamily="2" charset="0"/>
              </a:rPr>
              <a:t>Le classement structurel des bois sciés résineux est normalisé au niveau français et européen au travers des normes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54C84A1-2B3F-A13E-DC43-5776BFF54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669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7"/>
    </mc:Choice>
    <mc:Fallback>
      <p:transition spd="slow" advTm="8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FF2510C-7D2C-3818-74AE-11F8D658C859}"/>
              </a:ext>
            </a:extLst>
          </p:cNvPr>
          <p:cNvGraphicFramePr>
            <a:graphicFrameLocks noGrp="1"/>
          </p:cNvGraphicFramePr>
          <p:nvPr/>
        </p:nvGraphicFramePr>
        <p:xfrm>
          <a:off x="527416" y="1288658"/>
          <a:ext cx="11137168" cy="4735672"/>
        </p:xfrm>
        <a:graphic>
          <a:graphicData uri="http://schemas.openxmlformats.org/drawingml/2006/table">
            <a:tbl>
              <a:tblPr firstRow="1" bandRow="1"/>
              <a:tblGrid>
                <a:gridCol w="9910599">
                  <a:extLst>
                    <a:ext uri="{9D8B030D-6E8A-4147-A177-3AD203B41FA5}">
                      <a16:colId xmlns:a16="http://schemas.microsoft.com/office/drawing/2014/main" val="3837289323"/>
                    </a:ext>
                  </a:extLst>
                </a:gridCol>
                <a:gridCol w="1226569">
                  <a:extLst>
                    <a:ext uri="{9D8B030D-6E8A-4147-A177-3AD203B41FA5}">
                      <a16:colId xmlns:a16="http://schemas.microsoft.com/office/drawing/2014/main" val="361265454"/>
                    </a:ext>
                  </a:extLst>
                </a:gridCol>
              </a:tblGrid>
              <a:tr h="509768">
                <a:tc>
                  <a:txBody>
                    <a:bodyPr/>
                    <a:lstStyle/>
                    <a:p>
                      <a:pPr algn="ctr"/>
                      <a:r>
                        <a:rPr lang="fr-FR" sz="2100" b="1" dirty="0">
                          <a:solidFill>
                            <a:schemeClr val="bg1"/>
                          </a:solidFill>
                          <a:latin typeface="Mulish" pitchFamily="2" charset="0"/>
                        </a:rPr>
                        <a:t>QUESTIONS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>
                        <a:latin typeface="Mulish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065479"/>
                  </a:ext>
                </a:extLst>
              </a:tr>
              <a:tr h="9066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" pitchFamily="2" charset="0"/>
                        </a:rPr>
                        <a:t>Un chevron de choix d’aspect visuel G4-4 peut être utilisé pour fabriquer un plateau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fr-FR" sz="2400" baseline="0" dirty="0">
                        <a:latin typeface="Wingdings" panose="05000000000000000000" pitchFamily="2" charset="2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54388721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" pitchFamily="2" charset="0"/>
                        </a:rPr>
                        <a:t>Un bois résineux de classement structurel C30, a une contrainte de rupture à la flexion de 30 Mpa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fr-FR" sz="2400" dirty="0">
                        <a:latin typeface="Mulish" pitchFamily="2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49296596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" pitchFamily="2" charset="0"/>
                        </a:rPr>
                        <a:t>On utilise des bois de classement C18 pour construire fabriquer des charpentes traditionnelles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fr-FR" sz="2400" dirty="0">
                        <a:latin typeface="Mulish" pitchFamily="2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86166623"/>
                  </a:ext>
                </a:extLst>
              </a:tr>
              <a:tr h="900133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" pitchFamily="2" charset="0"/>
                        </a:rPr>
                        <a:t>Le sapin avec une humidité de 20%, a une masse volumique de 650 Kg/M3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fr-FR" sz="2400" dirty="0">
                        <a:latin typeface="Mulish" pitchFamily="2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81600276"/>
                  </a:ext>
                </a:extLst>
              </a:tr>
              <a:tr h="712279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" pitchFamily="2" charset="0"/>
                        </a:rPr>
                        <a:t>Le Hêtre a une densité de 750 Kg/M3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fr-FR" sz="2400" dirty="0">
                        <a:latin typeface="Mulish" pitchFamily="2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64707020"/>
                  </a:ext>
                </a:extLst>
              </a:tr>
            </a:tbl>
          </a:graphicData>
        </a:graphic>
      </p:graphicFrame>
      <p:grpSp>
        <p:nvGrpSpPr>
          <p:cNvPr id="464" name="Google Shape;464;p31"/>
          <p:cNvGrpSpPr/>
          <p:nvPr/>
        </p:nvGrpSpPr>
        <p:grpSpPr>
          <a:xfrm rot="10445721" flipH="1">
            <a:off x="444662" y="306528"/>
            <a:ext cx="945420" cy="802193"/>
            <a:chOff x="8076238" y="467775"/>
            <a:chExt cx="709065" cy="601645"/>
          </a:xfrm>
        </p:grpSpPr>
        <p:sp>
          <p:nvSpPr>
            <p:cNvPr id="465" name="Google Shape;465;p31"/>
            <p:cNvSpPr/>
            <p:nvPr/>
          </p:nvSpPr>
          <p:spPr>
            <a:xfrm>
              <a:off x="8076238" y="467775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466" name="Google Shape;466;p31"/>
            <p:cNvSpPr/>
            <p:nvPr/>
          </p:nvSpPr>
          <p:spPr>
            <a:xfrm>
              <a:off x="8727403" y="1016920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467" name="Google Shape;467;p31"/>
            <p:cNvCxnSpPr>
              <a:stCxn id="465" idx="2"/>
              <a:endCxn id="466" idx="1"/>
            </p:cNvCxnSpPr>
            <p:nvPr/>
          </p:nvCxnSpPr>
          <p:spPr>
            <a:xfrm rot="-5400000" flipH="1">
              <a:off x="8154838" y="470625"/>
              <a:ext cx="522900" cy="622200"/>
            </a:xfrm>
            <a:prstGeom prst="curvedConnector2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" name="Titre 1">
            <a:extLst>
              <a:ext uri="{FF2B5EF4-FFF2-40B4-BE49-F238E27FC236}">
                <a16:creationId xmlns:a16="http://schemas.microsoft.com/office/drawing/2014/main" id="{0A5690C9-0F01-06CE-C1E5-302EDF27C2F4}"/>
              </a:ext>
            </a:extLst>
          </p:cNvPr>
          <p:cNvSpPr txBox="1">
            <a:spLocks/>
          </p:cNvSpPr>
          <p:nvPr/>
        </p:nvSpPr>
        <p:spPr>
          <a:xfrm>
            <a:off x="2047487" y="138201"/>
            <a:ext cx="7508720" cy="1107996"/>
          </a:xfrm>
          <a:prstGeom prst="rect">
            <a:avLst/>
          </a:prstGeom>
          <a:noFill/>
        </p:spPr>
        <p:txBody>
          <a:bodyPr vert="horz" wrap="square" lIns="121920" tIns="60960" rIns="121920" bIns="6096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8530" algn="ctr">
              <a:lnSpc>
                <a:spcPct val="100000"/>
              </a:lnSpc>
            </a:pPr>
            <a:r>
              <a:rPr lang="fr-FR" sz="6400" b="1" dirty="0">
                <a:solidFill>
                  <a:schemeClr val="accent1">
                    <a:lumMod val="75000"/>
                  </a:schemeClr>
                </a:solidFill>
                <a:latin typeface="Fjalla One" panose="02000506040000020004" pitchFamily="2" charset="0"/>
                <a:cs typeface="Arial" panose="020B0604020202020204" pitchFamily="34" charset="0"/>
              </a:rPr>
              <a:t>Quizz Le bois </a:t>
            </a:r>
          </a:p>
        </p:txBody>
      </p:sp>
      <p:grpSp>
        <p:nvGrpSpPr>
          <p:cNvPr id="8" name="Google Shape;464;p31">
            <a:extLst>
              <a:ext uri="{FF2B5EF4-FFF2-40B4-BE49-F238E27FC236}">
                <a16:creationId xmlns:a16="http://schemas.microsoft.com/office/drawing/2014/main" id="{F7BA9F04-3348-09E5-51C0-2757751EEC58}"/>
              </a:ext>
            </a:extLst>
          </p:cNvPr>
          <p:cNvGrpSpPr/>
          <p:nvPr/>
        </p:nvGrpSpPr>
        <p:grpSpPr>
          <a:xfrm flipH="1">
            <a:off x="10886626" y="5444700"/>
            <a:ext cx="945420" cy="802193"/>
            <a:chOff x="8076238" y="467775"/>
            <a:chExt cx="709065" cy="601645"/>
          </a:xfrm>
        </p:grpSpPr>
        <p:sp>
          <p:nvSpPr>
            <p:cNvPr id="9" name="Google Shape;465;p31">
              <a:extLst>
                <a:ext uri="{FF2B5EF4-FFF2-40B4-BE49-F238E27FC236}">
                  <a16:creationId xmlns:a16="http://schemas.microsoft.com/office/drawing/2014/main" id="{44947EE0-EF0F-B9CA-C48E-E644B16572EF}"/>
                </a:ext>
              </a:extLst>
            </p:cNvPr>
            <p:cNvSpPr/>
            <p:nvPr/>
          </p:nvSpPr>
          <p:spPr>
            <a:xfrm>
              <a:off x="8076238" y="467775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sp>
          <p:nvSpPr>
            <p:cNvPr id="11" name="Google Shape;466;p31">
              <a:extLst>
                <a:ext uri="{FF2B5EF4-FFF2-40B4-BE49-F238E27FC236}">
                  <a16:creationId xmlns:a16="http://schemas.microsoft.com/office/drawing/2014/main" id="{B50B0D49-30D7-597C-4A67-CA8EAA7B439B}"/>
                </a:ext>
              </a:extLst>
            </p:cNvPr>
            <p:cNvSpPr/>
            <p:nvPr/>
          </p:nvSpPr>
          <p:spPr>
            <a:xfrm>
              <a:off x="8727403" y="1016920"/>
              <a:ext cx="57900" cy="5250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dirty="0">
                <a:latin typeface="Mulish Medium"/>
                <a:ea typeface="Mulish Medium"/>
                <a:cs typeface="Mulish Medium"/>
                <a:sym typeface="Mulish Medium"/>
              </a:endParaRPr>
            </a:p>
          </p:txBody>
        </p:sp>
        <p:cxnSp>
          <p:nvCxnSpPr>
            <p:cNvPr id="12" name="Google Shape;467;p31">
              <a:extLst>
                <a:ext uri="{FF2B5EF4-FFF2-40B4-BE49-F238E27FC236}">
                  <a16:creationId xmlns:a16="http://schemas.microsoft.com/office/drawing/2014/main" id="{C66255B8-AE70-ADA0-5619-D85674C53B8A}"/>
                </a:ext>
              </a:extLst>
            </p:cNvPr>
            <p:cNvCxnSpPr>
              <a:stCxn id="9" idx="2"/>
              <a:endCxn id="11" idx="1"/>
            </p:cNvCxnSpPr>
            <p:nvPr/>
          </p:nvCxnSpPr>
          <p:spPr>
            <a:xfrm rot="-5400000" flipH="1">
              <a:off x="8154838" y="470625"/>
              <a:ext cx="522900" cy="622200"/>
            </a:xfrm>
            <a:prstGeom prst="curvedConnector2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5233AFB5-8283-D3B2-085A-41B21C130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2364" y="1315475"/>
            <a:ext cx="367783" cy="43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6C36154-D9A5-45FB-3E62-2770657852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5100" y="1315475"/>
            <a:ext cx="378372" cy="43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23A2D71-454E-9288-159D-BAD893CFF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3742" y="4492839"/>
            <a:ext cx="504496" cy="576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1389B20-F89F-4454-8631-B322F6190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5587" y="5391839"/>
            <a:ext cx="490379" cy="576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B2F6F71-71FC-9C94-3ED8-C0D21F9BF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2746" y="1907623"/>
            <a:ext cx="504496" cy="576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731BFB13-01A0-D7B9-7018-91383EF0EECC}"/>
              </a:ext>
            </a:extLst>
          </p:cNvPr>
          <p:cNvSpPr/>
          <p:nvPr/>
        </p:nvSpPr>
        <p:spPr>
          <a:xfrm>
            <a:off x="4581066" y="6066791"/>
            <a:ext cx="3292693" cy="523753"/>
          </a:xfrm>
          <a:prstGeom prst="roundRect">
            <a:avLst>
              <a:gd name="adj" fmla="val 29825"/>
            </a:avLst>
          </a:prstGeom>
          <a:gradFill>
            <a:gsLst>
              <a:gs pos="0">
                <a:schemeClr val="tx2">
                  <a:lumMod val="96000"/>
                </a:schemeClr>
              </a:gs>
              <a:gs pos="100000">
                <a:schemeClr val="tx2">
                  <a:lumMod val="7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atin typeface="Mulish" pitchFamily="2" charset="0"/>
              </a:rPr>
              <a:t>Réponses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12B725F-389F-CB6A-D784-2163E53E6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4117" y="2785099"/>
            <a:ext cx="490379" cy="576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FB7833E-C5B2-5126-385E-0AF73156A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3091" y="3648264"/>
            <a:ext cx="490379" cy="576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0CB5794-3B2A-1789-BE65-E967996D5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7775" y="-18719"/>
            <a:ext cx="1819299" cy="1816287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C3C1445D-C877-FAEC-37AB-8C47F1DE2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629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23"/>
    </mc:Choice>
    <mc:Fallback>
      <p:transition spd="slow" advTm="40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368" objId="20"/>
        <p14:triggerEvt type="onClick" time="14766" objId="20"/>
        <p14:triggerEvt type="onClick" time="23941" objId="20"/>
        <p14:triggerEvt type="onClick" time="29934" objId="20"/>
        <p14:triggerEvt type="onClick" time="36174" objId="2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2"/>
          <p:cNvSpPr/>
          <p:nvPr/>
        </p:nvSpPr>
        <p:spPr>
          <a:xfrm flipH="1">
            <a:off x="8722637" y="3437767"/>
            <a:ext cx="2880000" cy="102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7030A0"/>
              </a:solidFill>
            </a:endParaRPr>
          </a:p>
        </p:txBody>
      </p:sp>
      <p:sp>
        <p:nvSpPr>
          <p:cNvPr id="641" name="Google Shape;641;p42"/>
          <p:cNvSpPr txBox="1">
            <a:spLocks noGrp="1"/>
          </p:cNvSpPr>
          <p:nvPr>
            <p:ph type="title"/>
          </p:nvPr>
        </p:nvSpPr>
        <p:spPr>
          <a:xfrm>
            <a:off x="960000" y="211200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Le Bois d’emballage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42" name="Google Shape;642;p42"/>
          <p:cNvSpPr/>
          <p:nvPr/>
        </p:nvSpPr>
        <p:spPr>
          <a:xfrm flipH="1">
            <a:off x="5889153" y="3437767"/>
            <a:ext cx="2832000" cy="10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7030A0"/>
              </a:solidFill>
            </a:endParaRPr>
          </a:p>
        </p:txBody>
      </p:sp>
      <p:sp>
        <p:nvSpPr>
          <p:cNvPr id="643" name="Google Shape;643;p42"/>
          <p:cNvSpPr/>
          <p:nvPr/>
        </p:nvSpPr>
        <p:spPr>
          <a:xfrm flipH="1">
            <a:off x="2991548" y="3437767"/>
            <a:ext cx="2880000" cy="10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4" name="Google Shape;644;p42"/>
          <p:cNvSpPr/>
          <p:nvPr/>
        </p:nvSpPr>
        <p:spPr>
          <a:xfrm flipH="1">
            <a:off x="539102" y="2133600"/>
            <a:ext cx="2159693" cy="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2667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Le classement d’aspect visuel du bois NF EN 1611-1</a:t>
            </a:r>
            <a:endParaRPr sz="2667" b="1" dirty="0">
              <a:solidFill>
                <a:schemeClr val="accent1">
                  <a:lumMod val="75000"/>
                </a:schemeClr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652" name="Google Shape;652;p42"/>
          <p:cNvSpPr txBox="1"/>
          <p:nvPr/>
        </p:nvSpPr>
        <p:spPr>
          <a:xfrm>
            <a:off x="6077071" y="4011733"/>
            <a:ext cx="1912800" cy="1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lnSpc>
                <a:spcPct val="115000"/>
              </a:lnSpc>
            </a:pPr>
            <a:endParaRPr sz="2400" dirty="0">
              <a:solidFill>
                <a:srgbClr val="7030A0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656" name="Google Shape;656;p42"/>
          <p:cNvSpPr txBox="1"/>
          <p:nvPr/>
        </p:nvSpPr>
        <p:spPr>
          <a:xfrm>
            <a:off x="5623510" y="4634510"/>
            <a:ext cx="6452680" cy="226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380990" indent="-380990">
              <a:lnSpc>
                <a:spcPct val="115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" sz="2000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Les Choix </a:t>
            </a: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0-1</a:t>
            </a:r>
            <a:r>
              <a:rPr lang="en" sz="2000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 sont reservés aux 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emballages</a:t>
            </a:r>
            <a:r>
              <a:rPr lang="en" sz="2000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 de haute technicité</a:t>
            </a:r>
          </a:p>
          <a:p>
            <a:pPr marL="380990" indent="-380990">
              <a:lnSpc>
                <a:spcPct val="115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" sz="2000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Le choix </a:t>
            </a: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2</a:t>
            </a:r>
            <a:r>
              <a:rPr lang="en" sz="2000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 est preférable pour les bois de structure</a:t>
            </a:r>
          </a:p>
          <a:p>
            <a:pPr marL="380990" indent="-380990">
              <a:lnSpc>
                <a:spcPct val="115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" sz="2000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Le choix </a:t>
            </a: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3</a:t>
            </a:r>
            <a:r>
              <a:rPr lang="en" sz="2000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 est d’utilisation courante</a:t>
            </a:r>
          </a:p>
          <a:p>
            <a:pPr marL="380990" indent="-380990">
              <a:lnSpc>
                <a:spcPct val="115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" sz="2000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Le choix </a:t>
            </a: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4</a:t>
            </a:r>
            <a:r>
              <a:rPr lang="en" sz="2000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 ne correspond pas à nos besoins</a:t>
            </a:r>
          </a:p>
          <a:p>
            <a:pPr marL="380990" indent="-380990">
              <a:lnSpc>
                <a:spcPct val="115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Préfixe G2 pour 2 faces planches ou G4 pour 4 faces pour les sections</a:t>
            </a:r>
          </a:p>
          <a:p>
            <a:pPr marL="380990" indent="-380990">
              <a:lnSpc>
                <a:spcPct val="115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Marquage  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G4-3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Mulish Medium"/>
                <a:ea typeface="Mulish Medium"/>
                <a:cs typeface="Mulish Medium"/>
                <a:sym typeface="Mulish Medium"/>
              </a:rPr>
              <a:t> pour 4 faces choix 3  </a:t>
            </a:r>
            <a:endParaRPr sz="2000" dirty="0">
              <a:solidFill>
                <a:schemeClr val="accent1">
                  <a:lumMod val="75000"/>
                </a:schemeClr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cxnSp>
        <p:nvCxnSpPr>
          <p:cNvPr id="657" name="Google Shape;657;p42"/>
          <p:cNvCxnSpPr/>
          <p:nvPr/>
        </p:nvCxnSpPr>
        <p:spPr>
          <a:xfrm>
            <a:off x="2942171" y="1883767"/>
            <a:ext cx="0" cy="299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C5ED783E-F01B-B19F-8B77-D44A3C7247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21" t="14686" b="10304"/>
          <a:stretch/>
        </p:blipFill>
        <p:spPr>
          <a:xfrm>
            <a:off x="3052615" y="1250002"/>
            <a:ext cx="2533518" cy="2067825"/>
          </a:xfrm>
          <a:prstGeom prst="rect">
            <a:avLst/>
          </a:prstGeom>
        </p:spPr>
      </p:pic>
      <p:sp>
        <p:nvSpPr>
          <p:cNvPr id="4" name="Google Shape;648;p42">
            <a:extLst>
              <a:ext uri="{FF2B5EF4-FFF2-40B4-BE49-F238E27FC236}">
                <a16:creationId xmlns:a16="http://schemas.microsoft.com/office/drawing/2014/main" id="{8A055A86-8813-CF3E-8105-C0863EE52C5D}"/>
              </a:ext>
            </a:extLst>
          </p:cNvPr>
          <p:cNvSpPr txBox="1"/>
          <p:nvPr/>
        </p:nvSpPr>
        <p:spPr>
          <a:xfrm>
            <a:off x="3305267" y="974707"/>
            <a:ext cx="19128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2400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Choix 0</a:t>
            </a:r>
            <a:endParaRPr sz="2400" dirty="0">
              <a:solidFill>
                <a:srgbClr val="7030A0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149590B-79A2-E14C-B4A4-6EDEEC9A8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8049" y="1239592"/>
            <a:ext cx="2474745" cy="2067824"/>
          </a:xfrm>
          <a:prstGeom prst="rect">
            <a:avLst/>
          </a:prstGeom>
        </p:spPr>
      </p:pic>
      <p:sp>
        <p:nvSpPr>
          <p:cNvPr id="7" name="Google Shape;648;p42">
            <a:extLst>
              <a:ext uri="{FF2B5EF4-FFF2-40B4-BE49-F238E27FC236}">
                <a16:creationId xmlns:a16="http://schemas.microsoft.com/office/drawing/2014/main" id="{904854A7-7698-4467-7EAF-0857CF0604F2}"/>
              </a:ext>
            </a:extLst>
          </p:cNvPr>
          <p:cNvSpPr txBox="1"/>
          <p:nvPr/>
        </p:nvSpPr>
        <p:spPr>
          <a:xfrm>
            <a:off x="6268355" y="991417"/>
            <a:ext cx="19128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2400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Choix 1</a:t>
            </a:r>
            <a:endParaRPr sz="2400" dirty="0">
              <a:solidFill>
                <a:srgbClr val="7030A0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8" name="Google Shape;648;p42">
            <a:extLst>
              <a:ext uri="{FF2B5EF4-FFF2-40B4-BE49-F238E27FC236}">
                <a16:creationId xmlns:a16="http://schemas.microsoft.com/office/drawing/2014/main" id="{C2F53B17-9D46-A470-BCE2-950CB05E4E02}"/>
              </a:ext>
            </a:extLst>
          </p:cNvPr>
          <p:cNvSpPr txBox="1"/>
          <p:nvPr/>
        </p:nvSpPr>
        <p:spPr>
          <a:xfrm>
            <a:off x="9134643" y="1008643"/>
            <a:ext cx="19128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2400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Choix 2</a:t>
            </a:r>
            <a:endParaRPr sz="2400" dirty="0">
              <a:solidFill>
                <a:srgbClr val="7030A0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7020A86-FE8E-472D-CCD9-3BCF6F58EA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7125" y="1263851"/>
            <a:ext cx="2400633" cy="20401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3A285D6-3D3A-BDF9-DB8C-226F1C55F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4291" y="3713396"/>
            <a:ext cx="2454752" cy="2053976"/>
          </a:xfrm>
          <a:prstGeom prst="rect">
            <a:avLst/>
          </a:prstGeom>
        </p:spPr>
      </p:pic>
      <p:sp>
        <p:nvSpPr>
          <p:cNvPr id="13" name="Google Shape;648;p42">
            <a:extLst>
              <a:ext uri="{FF2B5EF4-FFF2-40B4-BE49-F238E27FC236}">
                <a16:creationId xmlns:a16="http://schemas.microsoft.com/office/drawing/2014/main" id="{653A0B26-EC88-FEAB-28A5-568357EA260E}"/>
              </a:ext>
            </a:extLst>
          </p:cNvPr>
          <p:cNvSpPr txBox="1"/>
          <p:nvPr/>
        </p:nvSpPr>
        <p:spPr>
          <a:xfrm>
            <a:off x="3305267" y="5940601"/>
            <a:ext cx="19128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2400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Choix 3</a:t>
            </a:r>
            <a:endParaRPr sz="2400" dirty="0">
              <a:solidFill>
                <a:srgbClr val="7030A0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14" name="Google Shape;656;p42">
            <a:extLst>
              <a:ext uri="{FF2B5EF4-FFF2-40B4-BE49-F238E27FC236}">
                <a16:creationId xmlns:a16="http://schemas.microsoft.com/office/drawing/2014/main" id="{43DAF5A0-FC6D-6C59-AA75-7985B8BF4821}"/>
              </a:ext>
            </a:extLst>
          </p:cNvPr>
          <p:cNvSpPr txBox="1"/>
          <p:nvPr/>
        </p:nvSpPr>
        <p:spPr>
          <a:xfrm>
            <a:off x="193708" y="3300799"/>
            <a:ext cx="2706116" cy="2264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tx2">
                  <a:lumMod val="75000"/>
                </a:schemeClr>
              </a:buClr>
            </a:pPr>
            <a:r>
              <a:rPr lang="fr-FR" sz="2400" b="1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Chapitre 5 </a:t>
            </a:r>
          </a:p>
          <a:p>
            <a:pPr>
              <a:lnSpc>
                <a:spcPct val="115000"/>
              </a:lnSpc>
              <a:buClr>
                <a:schemeClr val="tx2">
                  <a:lumMod val="75000"/>
                </a:schemeClr>
              </a:buClr>
            </a:pPr>
            <a:r>
              <a:rPr lang="fr-FR" sz="2400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P</a:t>
            </a:r>
            <a:r>
              <a:rPr lang="en" sz="2400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ages 94 &amp; 95 des spécifications Techniques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3816DA3-CE9D-5C08-9EF5-F382309E1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3295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21"/>
    </mc:Choice>
    <mc:Fallback>
      <p:transition spd="slow" advTm="24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42"/>
          <p:cNvSpPr txBox="1">
            <a:spLocks noGrp="1"/>
          </p:cNvSpPr>
          <p:nvPr>
            <p:ph type="title"/>
          </p:nvPr>
        </p:nvSpPr>
        <p:spPr>
          <a:xfrm>
            <a:off x="960000" y="211200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Le Bois d’emballage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44" name="Google Shape;644;p42"/>
          <p:cNvSpPr/>
          <p:nvPr/>
        </p:nvSpPr>
        <p:spPr>
          <a:xfrm flipH="1">
            <a:off x="194696" y="4763821"/>
            <a:ext cx="2714736" cy="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2667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Le classement de structure du bois Normes </a:t>
            </a:r>
          </a:p>
          <a:p>
            <a:pPr algn="ctr">
              <a:lnSpc>
                <a:spcPct val="115000"/>
              </a:lnSpc>
            </a:pPr>
            <a:r>
              <a:rPr lang="en" sz="2667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visuel </a:t>
            </a:r>
          </a:p>
          <a:p>
            <a:pPr algn="ctr">
              <a:lnSpc>
                <a:spcPct val="115000"/>
              </a:lnSpc>
            </a:pPr>
            <a:r>
              <a:rPr lang="en" sz="2667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NF B 52-001</a:t>
            </a:r>
          </a:p>
          <a:p>
            <a:pPr algn="ctr">
              <a:lnSpc>
                <a:spcPct val="115000"/>
              </a:lnSpc>
            </a:pPr>
            <a:r>
              <a:rPr lang="en" sz="2667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par machine</a:t>
            </a:r>
          </a:p>
          <a:p>
            <a:pPr algn="ctr">
              <a:lnSpc>
                <a:spcPct val="115000"/>
              </a:lnSpc>
            </a:pPr>
            <a:r>
              <a:rPr lang="en" sz="2667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NF EN 519</a:t>
            </a:r>
          </a:p>
          <a:p>
            <a:pPr algn="ctr">
              <a:lnSpc>
                <a:spcPct val="115000"/>
              </a:lnSpc>
            </a:pPr>
            <a:r>
              <a:rPr lang="en" sz="2667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NF EN 338</a:t>
            </a:r>
            <a:endParaRPr sz="2667" b="1" dirty="0">
              <a:solidFill>
                <a:schemeClr val="accent1">
                  <a:lumMod val="75000"/>
                </a:schemeClr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652" name="Google Shape;652;p42"/>
          <p:cNvSpPr txBox="1"/>
          <p:nvPr/>
        </p:nvSpPr>
        <p:spPr>
          <a:xfrm>
            <a:off x="3167508" y="3554229"/>
            <a:ext cx="3133492" cy="241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just" defTabSz="609585">
              <a:defRPr/>
            </a:pPr>
            <a:r>
              <a:rPr lang="fr-FR" sz="1867" dirty="0">
                <a:solidFill>
                  <a:srgbClr val="7030A0"/>
                </a:solidFill>
                <a:latin typeface="Mulish Medium" pitchFamily="2" charset="0"/>
              </a:rPr>
              <a:t>La norme EN 1912 associe chacune de ces classes visuelles à une classe de résistance mécanique : C30, C27, C24, C18, C14</a:t>
            </a:r>
            <a:endParaRPr lang="fr-FR" sz="1867" b="1" dirty="0">
              <a:solidFill>
                <a:srgbClr val="7030A0"/>
              </a:solidFill>
              <a:latin typeface="Mulish Medium" pitchFamily="2" charset="0"/>
            </a:endParaRPr>
          </a:p>
        </p:txBody>
      </p:sp>
      <p:cxnSp>
        <p:nvCxnSpPr>
          <p:cNvPr id="657" name="Google Shape;657;p42"/>
          <p:cNvCxnSpPr/>
          <p:nvPr/>
        </p:nvCxnSpPr>
        <p:spPr>
          <a:xfrm>
            <a:off x="3010267" y="2441115"/>
            <a:ext cx="0" cy="299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656;p42">
            <a:extLst>
              <a:ext uri="{FF2B5EF4-FFF2-40B4-BE49-F238E27FC236}">
                <a16:creationId xmlns:a16="http://schemas.microsoft.com/office/drawing/2014/main" id="{1BA40BDB-09B5-BA23-3F25-FF0A480CF393}"/>
              </a:ext>
            </a:extLst>
          </p:cNvPr>
          <p:cNvSpPr txBox="1"/>
          <p:nvPr/>
        </p:nvSpPr>
        <p:spPr>
          <a:xfrm>
            <a:off x="3268344" y="2169475"/>
            <a:ext cx="3698229" cy="147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fr-FR" sz="2000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Les classes sont au nombre de  4   </a:t>
            </a:r>
            <a:r>
              <a:rPr lang="fr-FR" sz="2000" b="1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ST I à ST IV.</a:t>
            </a:r>
            <a:endParaRPr lang="en" sz="2000" b="1" dirty="0">
              <a:solidFill>
                <a:srgbClr val="7030A0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5" name="Google Shape;645;p42">
            <a:extLst>
              <a:ext uri="{FF2B5EF4-FFF2-40B4-BE49-F238E27FC236}">
                <a16:creationId xmlns:a16="http://schemas.microsoft.com/office/drawing/2014/main" id="{906ED9F3-ACE6-C7AC-2AAC-FBA22F59B910}"/>
              </a:ext>
            </a:extLst>
          </p:cNvPr>
          <p:cNvSpPr txBox="1"/>
          <p:nvPr/>
        </p:nvSpPr>
        <p:spPr>
          <a:xfrm>
            <a:off x="3079961" y="1124040"/>
            <a:ext cx="2313247" cy="6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133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NF B 52-001</a:t>
            </a:r>
          </a:p>
        </p:txBody>
      </p:sp>
      <p:sp>
        <p:nvSpPr>
          <p:cNvPr id="9" name="Google Shape;656;p42">
            <a:extLst>
              <a:ext uri="{FF2B5EF4-FFF2-40B4-BE49-F238E27FC236}">
                <a16:creationId xmlns:a16="http://schemas.microsoft.com/office/drawing/2014/main" id="{B52AC00D-7287-00DA-5C11-ED3CC51142F7}"/>
              </a:ext>
            </a:extLst>
          </p:cNvPr>
          <p:cNvSpPr txBox="1"/>
          <p:nvPr/>
        </p:nvSpPr>
        <p:spPr>
          <a:xfrm>
            <a:off x="7084089" y="2388036"/>
            <a:ext cx="4940082" cy="147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fr-FR" sz="2000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Ce sont les machines qui attribuent des caractéristiques mécaniques. </a:t>
            </a:r>
            <a:r>
              <a:rPr lang="fr-FR" sz="2000" b="1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C18 – C24 – C30</a:t>
            </a:r>
            <a:r>
              <a:rPr lang="fr-FR" sz="2000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. 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fr-FR" sz="2000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Un bois C30 aura une contrainte de </a:t>
            </a:r>
            <a:r>
              <a:rPr lang="fr-FR" sz="2000" b="1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rupture</a:t>
            </a:r>
            <a:r>
              <a:rPr lang="fr-FR" sz="2000" dirty="0">
                <a:solidFill>
                  <a:srgbClr val="7030A0"/>
                </a:solidFill>
                <a:latin typeface="Mulish Medium"/>
                <a:ea typeface="Mulish Medium"/>
                <a:cs typeface="Mulish Medium"/>
                <a:sym typeface="Mulish Medium"/>
              </a:rPr>
              <a:t> en flexion équivalente à 30 Mpa. </a:t>
            </a:r>
            <a:endParaRPr lang="en" sz="2000" dirty="0">
              <a:solidFill>
                <a:srgbClr val="7030A0"/>
              </a:solidFill>
              <a:latin typeface="Mulish Medium"/>
              <a:ea typeface="Mulish Medium"/>
              <a:cs typeface="Mulish Medium"/>
              <a:sym typeface="Mulish Medium"/>
            </a:endParaRPr>
          </a:p>
        </p:txBody>
      </p:sp>
      <p:sp>
        <p:nvSpPr>
          <p:cNvPr id="11" name="Google Shape;645;p42">
            <a:extLst>
              <a:ext uri="{FF2B5EF4-FFF2-40B4-BE49-F238E27FC236}">
                <a16:creationId xmlns:a16="http://schemas.microsoft.com/office/drawing/2014/main" id="{8B87720B-7212-AC8A-61EF-EA2165EC6C1D}"/>
              </a:ext>
            </a:extLst>
          </p:cNvPr>
          <p:cNvSpPr txBox="1"/>
          <p:nvPr/>
        </p:nvSpPr>
        <p:spPr>
          <a:xfrm>
            <a:off x="6966573" y="384442"/>
            <a:ext cx="2313247" cy="6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133" b="1" dirty="0">
                <a:solidFill>
                  <a:schemeClr val="accent1">
                    <a:lumMod val="75000"/>
                  </a:schemeClr>
                </a:solidFill>
                <a:latin typeface="Fjalla One"/>
                <a:ea typeface="Fjalla One"/>
                <a:cs typeface="Fjalla One"/>
                <a:sym typeface="Fjalla One"/>
              </a:rPr>
              <a:t>NF EN 519 &amp; 338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58A207C-60A8-D057-CA2E-28BE36257E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34" t="12403" r="3900" b="10485"/>
          <a:stretch/>
        </p:blipFill>
        <p:spPr>
          <a:xfrm>
            <a:off x="6347277" y="3939715"/>
            <a:ext cx="5650027" cy="2297327"/>
          </a:xfrm>
          <a:prstGeom prst="rect">
            <a:avLst/>
          </a:prstGeom>
        </p:spPr>
      </p:pic>
      <p:sp>
        <p:nvSpPr>
          <p:cNvPr id="3" name="Google Shape;640;p42">
            <a:extLst>
              <a:ext uri="{FF2B5EF4-FFF2-40B4-BE49-F238E27FC236}">
                <a16:creationId xmlns:a16="http://schemas.microsoft.com/office/drawing/2014/main" id="{4AA055DB-3F35-4098-E74A-9676A7A2EB70}"/>
              </a:ext>
            </a:extLst>
          </p:cNvPr>
          <p:cNvSpPr/>
          <p:nvPr/>
        </p:nvSpPr>
        <p:spPr>
          <a:xfrm flipH="1">
            <a:off x="8734263" y="3726423"/>
            <a:ext cx="2880000" cy="102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7030A0"/>
              </a:solidFill>
            </a:endParaRPr>
          </a:p>
        </p:txBody>
      </p:sp>
      <p:sp>
        <p:nvSpPr>
          <p:cNvPr id="4" name="Google Shape;642;p42">
            <a:extLst>
              <a:ext uri="{FF2B5EF4-FFF2-40B4-BE49-F238E27FC236}">
                <a16:creationId xmlns:a16="http://schemas.microsoft.com/office/drawing/2014/main" id="{5C6532C1-5BDA-4777-592A-E3B246442358}"/>
              </a:ext>
            </a:extLst>
          </p:cNvPr>
          <p:cNvSpPr/>
          <p:nvPr/>
        </p:nvSpPr>
        <p:spPr>
          <a:xfrm flipH="1">
            <a:off x="5900779" y="3726423"/>
            <a:ext cx="2832000" cy="10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7030A0"/>
              </a:solidFill>
            </a:endParaRPr>
          </a:p>
        </p:txBody>
      </p:sp>
      <p:sp>
        <p:nvSpPr>
          <p:cNvPr id="6" name="Google Shape;643;p42">
            <a:extLst>
              <a:ext uri="{FF2B5EF4-FFF2-40B4-BE49-F238E27FC236}">
                <a16:creationId xmlns:a16="http://schemas.microsoft.com/office/drawing/2014/main" id="{85606376-5DA2-16F5-6CF9-906D2473785D}"/>
              </a:ext>
            </a:extLst>
          </p:cNvPr>
          <p:cNvSpPr/>
          <p:nvPr/>
        </p:nvSpPr>
        <p:spPr>
          <a:xfrm flipH="1">
            <a:off x="3003174" y="3726423"/>
            <a:ext cx="2880000" cy="10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41E08D-6E2A-D0ED-A760-20EC55E4C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378" y="958106"/>
            <a:ext cx="1569103" cy="18862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8F03C5F-20DB-780E-8160-E57BFF5A35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551" t="14686" r="6783" b="10304"/>
          <a:stretch/>
        </p:blipFill>
        <p:spPr>
          <a:xfrm rot="17116000">
            <a:off x="4061688" y="1494894"/>
            <a:ext cx="519798" cy="182878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AD313B6-E90D-E0A5-1B84-F11DE12231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551" t="14686" r="6783" b="10304"/>
          <a:stretch/>
        </p:blipFill>
        <p:spPr>
          <a:xfrm rot="19326768">
            <a:off x="9324254" y="168720"/>
            <a:ext cx="519798" cy="182878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C9D9F66-48CA-6CAC-B74A-0957D8A76A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9820" y="362576"/>
            <a:ext cx="2278355" cy="194419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CBACBE8-0D24-E653-A602-A71482BDA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444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98"/>
    </mc:Choice>
    <mc:Fallback>
      <p:transition spd="slow" advTm="28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F2B870-1604-0EFC-54E7-05A641E4F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Correspondance  entre le classement visuel et le classement par machine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D367A4-98DD-CAA3-7BDC-4A82893619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17" t="13536" r="3901" b="14549"/>
          <a:stretch/>
        </p:blipFill>
        <p:spPr>
          <a:xfrm>
            <a:off x="164685" y="237984"/>
            <a:ext cx="12179679" cy="468610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416C0E-86C9-CCF9-6EE7-CFF0916B0A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2" t="84500" r="25658"/>
          <a:stretch/>
        </p:blipFill>
        <p:spPr>
          <a:xfrm>
            <a:off x="1745255" y="5984480"/>
            <a:ext cx="9018540" cy="85092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7A90EEB-61D8-4633-99D5-79736C27C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9748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5"/>
    </mc:Choice>
    <mc:Fallback>
      <p:transition spd="slow" advTm="9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F2B870-1604-0EFC-54E7-05A641E4F12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Les masses volumiques des bois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994AA56-48FA-72B6-1A60-A54688B3E19F}"/>
              </a:ext>
            </a:extLst>
          </p:cNvPr>
          <p:cNvGraphicFramePr>
            <a:graphicFrameLocks noGrp="1"/>
          </p:cNvGraphicFramePr>
          <p:nvPr/>
        </p:nvGraphicFramePr>
        <p:xfrm>
          <a:off x="865920" y="211039"/>
          <a:ext cx="10460160" cy="483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0080">
                  <a:extLst>
                    <a:ext uri="{9D8B030D-6E8A-4147-A177-3AD203B41FA5}">
                      <a16:colId xmlns:a16="http://schemas.microsoft.com/office/drawing/2014/main" val="995241895"/>
                    </a:ext>
                  </a:extLst>
                </a:gridCol>
                <a:gridCol w="5230080">
                  <a:extLst>
                    <a:ext uri="{9D8B030D-6E8A-4147-A177-3AD203B41FA5}">
                      <a16:colId xmlns:a16="http://schemas.microsoft.com/office/drawing/2014/main" val="1125572427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algn="ctr"/>
                      <a:r>
                        <a:rPr lang="fr-FR" sz="3700" dirty="0">
                          <a:solidFill>
                            <a:schemeClr val="bg1"/>
                          </a:solidFill>
                          <a:latin typeface="Fjalla One" panose="02000506040000020004" pitchFamily="2" charset="0"/>
                        </a:rPr>
                        <a:t>Essence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700" dirty="0">
                          <a:solidFill>
                            <a:schemeClr val="bg1"/>
                          </a:solidFill>
                          <a:latin typeface="Fjalla One" panose="02000506040000020004" pitchFamily="2" charset="0"/>
                        </a:rPr>
                        <a:t>Densité</a:t>
                      </a:r>
                    </a:p>
                  </a:txBody>
                  <a:tcPr marL="121920" marR="121920" marT="60960" marB="6096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471352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r>
                        <a:rPr lang="fr-FR" sz="37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 Medium" pitchFamily="2" charset="0"/>
                        </a:rPr>
                        <a:t>Sapin, Epicéa</a:t>
                      </a:r>
                    </a:p>
                  </a:txBody>
                  <a:tcPr marL="121920" marR="121920" marT="60960" marB="60960">
                    <a:solidFill>
                      <a:srgbClr val="F2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7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 Medium" pitchFamily="2" charset="0"/>
                        </a:rPr>
                        <a:t>430 à 480 Kg/m3</a:t>
                      </a:r>
                    </a:p>
                  </a:txBody>
                  <a:tcPr marL="121920" marR="121920" marT="60960" marB="60960">
                    <a:solidFill>
                      <a:srgbClr val="F2F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355540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r>
                        <a:rPr lang="fr-FR" sz="37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 Medium" pitchFamily="2" charset="0"/>
                        </a:rPr>
                        <a:t>Pin Maritime</a:t>
                      </a:r>
                    </a:p>
                  </a:txBody>
                  <a:tcPr marL="121920" marR="121920" marT="60960" marB="609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7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 Medium" pitchFamily="2" charset="0"/>
                        </a:rPr>
                        <a:t>430 à 600 Kg/m3</a:t>
                      </a:r>
                    </a:p>
                  </a:txBody>
                  <a:tcPr marL="121920" marR="121920" marT="60960" marB="609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496144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r>
                        <a:rPr lang="fr-FR" sz="37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 Medium" pitchFamily="2" charset="0"/>
                        </a:rPr>
                        <a:t>Pin Sylvestre</a:t>
                      </a:r>
                    </a:p>
                  </a:txBody>
                  <a:tcPr marL="121920" marR="121920" marT="60960" marB="60960">
                    <a:solidFill>
                      <a:srgbClr val="F2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7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 Medium" pitchFamily="2" charset="0"/>
                        </a:rPr>
                        <a:t>510 à 550 Kg/m3</a:t>
                      </a:r>
                    </a:p>
                  </a:txBody>
                  <a:tcPr marL="121920" marR="121920" marT="60960" marB="60960">
                    <a:solidFill>
                      <a:srgbClr val="F2F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067755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r>
                        <a:rPr lang="fr-FR" sz="37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 Medium" pitchFamily="2" charset="0"/>
                        </a:rPr>
                        <a:t>Peuplier</a:t>
                      </a:r>
                    </a:p>
                  </a:txBody>
                  <a:tcPr marL="121920" marR="121920" marT="60960" marB="609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7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 Medium" pitchFamily="2" charset="0"/>
                        </a:rPr>
                        <a:t>430 à 490 Kg/m3</a:t>
                      </a:r>
                    </a:p>
                  </a:txBody>
                  <a:tcPr marL="121920" marR="121920" marT="60960" marB="609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8606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r>
                        <a:rPr lang="fr-FR" sz="37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 Medium" pitchFamily="2" charset="0"/>
                        </a:rPr>
                        <a:t>Chêne</a:t>
                      </a:r>
                    </a:p>
                  </a:txBody>
                  <a:tcPr marL="121920" marR="121920" marT="60960" marB="60960">
                    <a:solidFill>
                      <a:srgbClr val="F2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7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 Medium" pitchFamily="2" charset="0"/>
                        </a:rPr>
                        <a:t>650 à 760 Kg/m3</a:t>
                      </a:r>
                    </a:p>
                  </a:txBody>
                  <a:tcPr marL="121920" marR="121920" marT="60960" marB="60960">
                    <a:solidFill>
                      <a:srgbClr val="F2F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064875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r>
                        <a:rPr lang="fr-FR" sz="37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 Medium" pitchFamily="2" charset="0"/>
                        </a:rPr>
                        <a:t>Hêtre</a:t>
                      </a:r>
                    </a:p>
                  </a:txBody>
                  <a:tcPr marL="121920" marR="121920" marT="60960" marB="609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7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ulish Medium" pitchFamily="2" charset="0"/>
                        </a:rPr>
                        <a:t>700 à 790 Kg/m3</a:t>
                      </a:r>
                    </a:p>
                  </a:txBody>
                  <a:tcPr marL="121920" marR="121920" marT="60960" marB="6096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014735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5455EF78-3308-6ED2-B4E3-835D6101B8B0}"/>
              </a:ext>
            </a:extLst>
          </p:cNvPr>
          <p:cNvSpPr txBox="1"/>
          <p:nvPr/>
        </p:nvSpPr>
        <p:spPr>
          <a:xfrm>
            <a:off x="1677851" y="6185296"/>
            <a:ext cx="8836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  <a:latin typeface="Mulish Medium" pitchFamily="2" charset="0"/>
              </a:rPr>
              <a:t>Source : CTBA                                         Bois à 20% d’humidité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1A9D11-2F60-4CBD-D535-6FDCC5A12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4192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7"/>
    </mc:Choice>
    <mc:Fallback>
      <p:transition spd="slow" advTm="9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F2B870-1604-0EFC-54E7-05A641E4F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5025" y="1918868"/>
            <a:ext cx="12192000" cy="7636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Quelques liens en cliquant sur les photos</a:t>
            </a:r>
          </a:p>
        </p:txBody>
      </p:sp>
      <p:pic>
        <p:nvPicPr>
          <p:cNvPr id="6" name="Image 5">
            <a:hlinkClick r:id="rId5"/>
            <a:extLst>
              <a:ext uri="{FF2B5EF4-FFF2-40B4-BE49-F238E27FC236}">
                <a16:creationId xmlns:a16="http://schemas.microsoft.com/office/drawing/2014/main" id="{54800A93-D731-C46E-70C2-3E982918FF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459"/>
          <a:stretch/>
        </p:blipFill>
        <p:spPr>
          <a:xfrm>
            <a:off x="3980771" y="249962"/>
            <a:ext cx="3766948" cy="1676633"/>
          </a:xfrm>
          <a:prstGeom prst="rect">
            <a:avLst/>
          </a:prstGeom>
        </p:spPr>
      </p:pic>
      <p:pic>
        <p:nvPicPr>
          <p:cNvPr id="8" name="Image 7">
            <a:hlinkClick r:id="rId7"/>
            <a:extLst>
              <a:ext uri="{FF2B5EF4-FFF2-40B4-BE49-F238E27FC236}">
                <a16:creationId xmlns:a16="http://schemas.microsoft.com/office/drawing/2014/main" id="{3ACAFCAB-40B2-9447-59E1-5E370D5EFE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95" y="3046210"/>
            <a:ext cx="3252847" cy="2322287"/>
          </a:xfrm>
          <a:prstGeom prst="rect">
            <a:avLst/>
          </a:prstGeom>
        </p:spPr>
      </p:pic>
      <p:pic>
        <p:nvPicPr>
          <p:cNvPr id="10" name="Image 9">
            <a:hlinkClick r:id="rId9"/>
            <a:extLst>
              <a:ext uri="{FF2B5EF4-FFF2-40B4-BE49-F238E27FC236}">
                <a16:creationId xmlns:a16="http://schemas.microsoft.com/office/drawing/2014/main" id="{B837C5F5-106E-0784-0AEA-D90100D0BE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4637" y="3046210"/>
            <a:ext cx="3745929" cy="2322287"/>
          </a:xfrm>
          <a:prstGeom prst="rect">
            <a:avLst/>
          </a:prstGeom>
        </p:spPr>
      </p:pic>
      <p:pic>
        <p:nvPicPr>
          <p:cNvPr id="12" name="Image 11">
            <a:hlinkClick r:id="rId11"/>
            <a:extLst>
              <a:ext uri="{FF2B5EF4-FFF2-40B4-BE49-F238E27FC236}">
                <a16:creationId xmlns:a16="http://schemas.microsoft.com/office/drawing/2014/main" id="{35FE379F-55FD-B24B-C75C-7E83D7C94E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15962" y="3059427"/>
            <a:ext cx="3229644" cy="225666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A62889-DE57-9892-1155-8CBE6E0BA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248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83"/>
    </mc:Choice>
    <mc:Fallback>
      <p:transition spd="slow" advTm="19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le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ersonnalisé 1">
      <a:majorFont>
        <a:latin typeface="Fjalla One"/>
        <a:ea typeface=""/>
        <a:cs typeface=""/>
      </a:majorFont>
      <a:minorFont>
        <a:latin typeface="Mulish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1138</Words>
  <Application>Microsoft Office PowerPoint</Application>
  <PresentationFormat>Grand écran</PresentationFormat>
  <Paragraphs>177</Paragraphs>
  <Slides>29</Slides>
  <Notes>18</Notes>
  <HiddenSlides>0</HiddenSlides>
  <MMClips>29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8" baseType="lpstr">
      <vt:lpstr>Aptos</vt:lpstr>
      <vt:lpstr>Arial</vt:lpstr>
      <vt:lpstr>Fira Sans</vt:lpstr>
      <vt:lpstr>Fjalla One</vt:lpstr>
      <vt:lpstr>Mulish</vt:lpstr>
      <vt:lpstr>Mulish Medium</vt:lpstr>
      <vt:lpstr>Open Sans</vt:lpstr>
      <vt:lpstr>Wingdings</vt:lpstr>
      <vt:lpstr>Thème Office</vt:lpstr>
      <vt:lpstr>Les matières</vt:lpstr>
      <vt:lpstr>Le Bois</vt:lpstr>
      <vt:lpstr>Le Bois d’emballage</vt:lpstr>
      <vt:lpstr>Présentation PowerPoint</vt:lpstr>
      <vt:lpstr>Le Bois d’emballage</vt:lpstr>
      <vt:lpstr>Le Bois d’emballage</vt:lpstr>
      <vt:lpstr>Correspondance  entre le classement visuel et le classement par machine</vt:lpstr>
      <vt:lpstr>Les masses volumiques des bois</vt:lpstr>
      <vt:lpstr>Quelques liens en cliquant sur les photos</vt:lpstr>
      <vt:lpstr>Le Contreplaqué</vt:lpstr>
      <vt:lpstr>Le Contreplaqué d’emballage</vt:lpstr>
      <vt:lpstr>Le Contreplaqué d’emballage</vt:lpstr>
      <vt:lpstr>Le contreplaqué d’emballage</vt:lpstr>
      <vt:lpstr>Les masses volumiques du contreplaqué</vt:lpstr>
      <vt:lpstr>L’Osb </vt:lpstr>
      <vt:lpstr>L’osb     d’emballage</vt:lpstr>
      <vt:lpstr>L’ Oriented Strand Board d’emballage (OSB)</vt:lpstr>
      <vt:lpstr>L’OSB</vt:lpstr>
      <vt:lpstr>Panneaux de Particules &amp; Panneaux de Fibres </vt:lpstr>
      <vt:lpstr>Panneaux agglomérés et MDF</vt:lpstr>
      <vt:lpstr>Comparatif des caractéristiques mécaniques </vt:lpstr>
      <vt:lpstr>Comparatif des épaisseurs en fonction du poids</vt:lpstr>
      <vt:lpstr>Le carton ondulé</vt:lpstr>
      <vt:lpstr>Le carton ondulé</vt:lpstr>
      <vt:lpstr>Le carton ondulé</vt:lpstr>
      <vt:lpstr>Le carton ondulé codification FEFCO</vt:lpstr>
      <vt:lpstr>Le carton ondulé codification FEFCO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matières</dc:title>
  <dc:creator>Pascal RAFIN</dc:creator>
  <cp:lastModifiedBy>Pascal RAFIN</cp:lastModifiedBy>
  <cp:revision>1</cp:revision>
  <dcterms:created xsi:type="dcterms:W3CDTF">2024-05-08T14:49:08Z</dcterms:created>
  <dcterms:modified xsi:type="dcterms:W3CDTF">2024-05-08T15:19:06Z</dcterms:modified>
</cp:coreProperties>
</file>