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8"/>
  </p:notesMasterIdLst>
  <p:sldIdLst>
    <p:sldId id="257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AFIN" userId="048f1f18-226d-4ebb-a158-e49bed61c7a3" providerId="ADAL" clId="{1FC6DF36-8FA8-4238-A1F2-D0D910DD8D46}"/>
    <pc:docChg chg="delSld modSld">
      <pc:chgData name="Pascal RAFIN" userId="048f1f18-226d-4ebb-a158-e49bed61c7a3" providerId="ADAL" clId="{1FC6DF36-8FA8-4238-A1F2-D0D910DD8D46}" dt="2024-05-08T15:48:38.167" v="12" actId="14100"/>
      <pc:docMkLst>
        <pc:docMk/>
      </pc:docMkLst>
      <pc:sldChg chg="modSp mod">
        <pc:chgData name="Pascal RAFIN" userId="048f1f18-226d-4ebb-a158-e49bed61c7a3" providerId="ADAL" clId="{1FC6DF36-8FA8-4238-A1F2-D0D910DD8D46}" dt="2024-05-08T15:48:38.167" v="12" actId="14100"/>
        <pc:sldMkLst>
          <pc:docMk/>
          <pc:sldMk cId="488411836" sldId="257"/>
        </pc:sldMkLst>
        <pc:spChg chg="mod">
          <ac:chgData name="Pascal RAFIN" userId="048f1f18-226d-4ebb-a158-e49bed61c7a3" providerId="ADAL" clId="{1FC6DF36-8FA8-4238-A1F2-D0D910DD8D46}" dt="2024-05-08T15:46:18.210" v="6" actId="6549"/>
          <ac:spMkLst>
            <pc:docMk/>
            <pc:sldMk cId="488411836" sldId="257"/>
            <ac:spMk id="446" creationId="{00000000-0000-0000-0000-000000000000}"/>
          </ac:spMkLst>
        </pc:spChg>
        <pc:spChg chg="mod">
          <ac:chgData name="Pascal RAFIN" userId="048f1f18-226d-4ebb-a158-e49bed61c7a3" providerId="ADAL" clId="{1FC6DF36-8FA8-4238-A1F2-D0D910DD8D46}" dt="2024-05-08T15:48:38.167" v="12" actId="14100"/>
          <ac:spMkLst>
            <pc:docMk/>
            <pc:sldMk cId="488411836" sldId="257"/>
            <ac:spMk id="447" creationId="{00000000-0000-0000-0000-000000000000}"/>
          </ac:spMkLst>
        </pc:spChg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1721700134" sldId="258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2236695936" sldId="259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1756291890" sldId="260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1213295003" sldId="261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4264445212" sldId="262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2797484636" sldId="263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1841920039" sldId="264"/>
        </pc:sldMkLst>
      </pc:sldChg>
      <pc:sldChg chg="del">
        <pc:chgData name="Pascal RAFIN" userId="048f1f18-226d-4ebb-a158-e49bed61c7a3" providerId="ADAL" clId="{1FC6DF36-8FA8-4238-A1F2-D0D910DD8D46}" dt="2024-05-08T15:35:29.768" v="0" actId="47"/>
        <pc:sldMkLst>
          <pc:docMk/>
          <pc:sldMk cId="2472486124" sldId="265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670641816" sldId="271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679711398" sldId="272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2026736141" sldId="273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4151091111" sldId="274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2657919028" sldId="275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1811049242" sldId="276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4113859565" sldId="277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1235173251" sldId="278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1076771750" sldId="279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4289568958" sldId="280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3985385793" sldId="281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777533546" sldId="282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543806611" sldId="283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2878367478" sldId="284"/>
        </pc:sldMkLst>
      </pc:sldChg>
      <pc:sldChg chg="del">
        <pc:chgData name="Pascal RAFIN" userId="048f1f18-226d-4ebb-a158-e49bed61c7a3" providerId="ADAL" clId="{1FC6DF36-8FA8-4238-A1F2-D0D910DD8D46}" dt="2024-05-08T15:35:55.620" v="1" actId="47"/>
        <pc:sldMkLst>
          <pc:docMk/>
          <pc:sldMk cId="2682513456" sldId="285"/>
        </pc:sldMkLst>
      </pc:sldChg>
      <pc:sldMasterChg chg="delSldLayout">
        <pc:chgData name="Pascal RAFIN" userId="048f1f18-226d-4ebb-a158-e49bed61c7a3" providerId="ADAL" clId="{1FC6DF36-8FA8-4238-A1F2-D0D910DD8D46}" dt="2024-05-08T15:35:55.620" v="1" actId="47"/>
        <pc:sldMasterMkLst>
          <pc:docMk/>
          <pc:sldMasterMk cId="4173825790" sldId="2147483730"/>
        </pc:sldMasterMkLst>
        <pc:sldLayoutChg chg="del">
          <pc:chgData name="Pascal RAFIN" userId="048f1f18-226d-4ebb-a158-e49bed61c7a3" providerId="ADAL" clId="{1FC6DF36-8FA8-4238-A1F2-D0D910DD8D46}" dt="2024-05-08T15:35:55.620" v="1" actId="47"/>
          <pc:sldLayoutMkLst>
            <pc:docMk/>
            <pc:sldMasterMk cId="4173825790" sldId="2147483730"/>
            <pc:sldLayoutMk cId="1477082196" sldId="21474837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1BE2-935B-4565-A17E-264A00DF3ED4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1AAC4-6296-420F-B368-23C0D2C3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0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07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92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7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subTitle" idx="1"/>
          </p:nvPr>
        </p:nvSpPr>
        <p:spPr>
          <a:xfrm>
            <a:off x="950967" y="1535667"/>
            <a:ext cx="7005200" cy="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24" name="Google Shape;124;p8"/>
          <p:cNvGrpSpPr/>
          <p:nvPr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25" name="Google Shape;125;p8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6" name="Google Shape;126;p8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8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" name="Google Shape;128;p8"/>
          <p:cNvGrpSpPr/>
          <p:nvPr/>
        </p:nvGrpSpPr>
        <p:grpSpPr>
          <a:xfrm flipH="1">
            <a:off x="10605693" y="5397996"/>
            <a:ext cx="945420" cy="802193"/>
            <a:chOff x="8076238" y="467775"/>
            <a:chExt cx="709065" cy="601645"/>
          </a:xfrm>
        </p:grpSpPr>
        <p:sp>
          <p:nvSpPr>
            <p:cNvPr id="129" name="Google Shape;129;p8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31" name="Google Shape;131;p8"/>
            <p:cNvCxnSpPr>
              <a:stCxn id="129" idx="2"/>
              <a:endCxn id="13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8"/>
          <p:cNvGrpSpPr/>
          <p:nvPr/>
        </p:nvGrpSpPr>
        <p:grpSpPr>
          <a:xfrm rot="10800000">
            <a:off x="10461334" y="368900"/>
            <a:ext cx="2521567" cy="1693317"/>
            <a:chOff x="-792175" y="1876250"/>
            <a:chExt cx="1891175" cy="1269988"/>
          </a:xfrm>
        </p:grpSpPr>
        <p:sp>
          <p:nvSpPr>
            <p:cNvPr id="133" name="Google Shape;133;p8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530A7BD-ADCA-3D2B-3C90-07CDA09850D5}"/>
              </a:ext>
            </a:extLst>
          </p:cNvPr>
          <p:cNvGrpSpPr/>
          <p:nvPr userDrawn="1"/>
        </p:nvGrpSpPr>
        <p:grpSpPr>
          <a:xfrm rot="1560025">
            <a:off x="11345765" y="5864800"/>
            <a:ext cx="983567" cy="854643"/>
            <a:chOff x="-119918" y="-381895"/>
            <a:chExt cx="1325300" cy="10632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5EDD840-0BC0-AF5A-FF3B-06C545403B56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2C08838-A3B1-79D4-4795-8344042DFCB9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322141E2-7D81-AEC0-0C46-0997E4E560E6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53B57DEB-8E51-4A57-2550-57193EB8D81A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F543256-765E-DBB1-A353-685036F05AE9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1DD76A2-CBDD-7ABD-EA90-2A5103F01C63}"/>
              </a:ext>
            </a:extLst>
          </p:cNvPr>
          <p:cNvGrpSpPr/>
          <p:nvPr userDrawn="1"/>
        </p:nvGrpSpPr>
        <p:grpSpPr>
          <a:xfrm rot="1560025">
            <a:off x="-10779" y="5923386"/>
            <a:ext cx="983567" cy="854643"/>
            <a:chOff x="-119918" y="-381895"/>
            <a:chExt cx="1325300" cy="106326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FD16EC3-1EA3-511A-5EB9-D4A9D58A501E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844DBB41-4635-6AD6-5DE2-105B0DD53DB5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2C06FAEF-3B9E-4051-22E5-EBD9A6B14CF4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146E465E-6A9A-80E8-3B8B-3F77B66A9943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83EFF03D-89CE-48D4-3522-39B45508C13D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5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11395933" y="46533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07" name="Google Shape;107;p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08" name="Google Shape;108;p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5DE638B-5ABB-4797-39EA-754D0D31C04B}"/>
              </a:ext>
            </a:extLst>
          </p:cNvPr>
          <p:cNvGrpSpPr/>
          <p:nvPr userDrawn="1"/>
        </p:nvGrpSpPr>
        <p:grpSpPr>
          <a:xfrm rot="1560025">
            <a:off x="62906" y="5855972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06E3BF2-ADC9-EB94-E437-FCA27B4AE545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8851525D-458A-768D-4EA5-74AD10E5E8EF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11EE2F14-77E6-8ABE-4725-722E1CCBF2A1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61C39523-B0FC-3832-33C9-935723A06827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D11181AA-9584-192A-F32F-15FA6AFA1FC4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8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510833" y="1213000"/>
            <a:ext cx="4213200" cy="19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510833" y="3649400"/>
            <a:ext cx="42132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155" name="Google Shape;155;p10"/>
          <p:cNvSpPr>
            <a:spLocks noGrp="1"/>
          </p:cNvSpPr>
          <p:nvPr>
            <p:ph type="pic" idx="2"/>
          </p:nvPr>
        </p:nvSpPr>
        <p:spPr>
          <a:xfrm>
            <a:off x="6896733" y="1012200"/>
            <a:ext cx="3711600" cy="4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56" name="Google Shape;156;p10"/>
          <p:cNvGrpSpPr/>
          <p:nvPr/>
        </p:nvGrpSpPr>
        <p:grpSpPr>
          <a:xfrm rot="11859358">
            <a:off x="10838318" y="790934"/>
            <a:ext cx="945420" cy="802193"/>
            <a:chOff x="8076238" y="467775"/>
            <a:chExt cx="709065" cy="601645"/>
          </a:xfrm>
        </p:grpSpPr>
        <p:sp>
          <p:nvSpPr>
            <p:cNvPr id="157" name="Google Shape;157;p1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59" name="Google Shape;159;p10"/>
            <p:cNvCxnSpPr>
              <a:stCxn id="157" idx="2"/>
              <a:endCxn id="158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182;p12">
            <a:extLst>
              <a:ext uri="{FF2B5EF4-FFF2-40B4-BE49-F238E27FC236}">
                <a16:creationId xmlns:a16="http://schemas.microsoft.com/office/drawing/2014/main" id="{EE709F61-AAAB-46D3-7BEF-B4915DED6A73}"/>
              </a:ext>
            </a:extLst>
          </p:cNvPr>
          <p:cNvGrpSpPr/>
          <p:nvPr userDrawn="1"/>
        </p:nvGrpSpPr>
        <p:grpSpPr>
          <a:xfrm>
            <a:off x="-1042793" y="224219"/>
            <a:ext cx="2521567" cy="1693317"/>
            <a:chOff x="-792175" y="1876250"/>
            <a:chExt cx="1891175" cy="1269988"/>
          </a:xfrm>
        </p:grpSpPr>
        <p:sp>
          <p:nvSpPr>
            <p:cNvPr id="9" name="Google Shape;183;p12">
              <a:extLst>
                <a:ext uri="{FF2B5EF4-FFF2-40B4-BE49-F238E27FC236}">
                  <a16:creationId xmlns:a16="http://schemas.microsoft.com/office/drawing/2014/main" id="{4FFA9C96-5903-16F2-EBAF-D47B5903DB6C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184;p12">
              <a:extLst>
                <a:ext uri="{FF2B5EF4-FFF2-40B4-BE49-F238E27FC236}">
                  <a16:creationId xmlns:a16="http://schemas.microsoft.com/office/drawing/2014/main" id="{7B764B52-5C28-9BA5-6E2A-7C5ECB260927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185;p12">
              <a:extLst>
                <a:ext uri="{FF2B5EF4-FFF2-40B4-BE49-F238E27FC236}">
                  <a16:creationId xmlns:a16="http://schemas.microsoft.com/office/drawing/2014/main" id="{480C5BCE-9EA9-48B1-D025-DDCDD236E9B0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0C9B164-39D7-9224-760F-5C0A1C474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541" y="5845800"/>
            <a:ext cx="101202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-6375" y="-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FFF13B8-963D-E1DC-B0FA-D137B16799A5}"/>
              </a:ext>
            </a:extLst>
          </p:cNvPr>
          <p:cNvGrpSpPr/>
          <p:nvPr userDrawn="1"/>
        </p:nvGrpSpPr>
        <p:grpSpPr>
          <a:xfrm rot="1560025">
            <a:off x="26544" y="5831018"/>
            <a:ext cx="983567" cy="854643"/>
            <a:chOff x="-119918" y="-381895"/>
            <a:chExt cx="1325300" cy="106326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1620F85-1502-4568-8309-11DFFF8A8AFA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48E39F14-BD2B-9B8C-8765-D13A919D2B7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0E66CCF-CD0D-D8EF-5269-DE354B69FF4D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B09B529-C5E8-F391-B8A7-A6BF77D10180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D5F07A2B-DE2A-319E-84C6-129A949B2F8A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2" r:id="rId3"/>
    <p:sldLayoutId id="2147483749" r:id="rId4"/>
    <p:sldLayoutId id="2147483750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97799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Les matières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6" y="4631233"/>
            <a:ext cx="7049493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/>
              <a:t>Les Contreplaqués</a:t>
            </a:r>
            <a:r>
              <a:rPr lang="fr-FR"/>
              <a:t>, </a:t>
            </a:r>
            <a:endParaRPr lang="fr-FR" dirty="0"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118596" y="1480923"/>
            <a:ext cx="2781207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03 - 02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845883" y="4969568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8234751" y="1349568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1119597-5104-F984-E8DF-FA04217E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8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"/>
    </mc:Choice>
    <mc:Fallback xmlns="">
      <p:transition spd="slow" advTm="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1738" r="1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0" y="4019295"/>
            <a:ext cx="12192000" cy="763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Le Contreplaqué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1585855" y="74847"/>
            <a:ext cx="514400" cy="508000"/>
            <a:chOff x="6069775" y="4352925"/>
            <a:chExt cx="385800" cy="381000"/>
          </a:xfrm>
        </p:grpSpPr>
        <p:sp>
          <p:nvSpPr>
            <p:cNvPr id="559" name="Google Shape;559;p3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60" name="Google Shape;560;p3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B285F3-AD10-59AB-ED06-2F8FF3EB4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594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89">
        <p15:prstTrans prst="fallOver"/>
      </p:transition>
    </mc:Choice>
    <mc:Fallback xmlns="">
      <p:transition spd="slow" advTm="1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"/>
          <p:cNvSpPr txBox="1">
            <a:spLocks noGrp="1"/>
          </p:cNvSpPr>
          <p:nvPr>
            <p:ph type="title"/>
          </p:nvPr>
        </p:nvSpPr>
        <p:spPr>
          <a:xfrm>
            <a:off x="1510833" y="1129259"/>
            <a:ext cx="4213200" cy="10500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Contreplaqué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725697" y="2570113"/>
            <a:ext cx="5756671" cy="9375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Sa composition à fils croisés et la qualité des collages garantissent :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Excellente isotropie,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Stabilité dimensionnelle,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Bonne résistance en extérieur,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Facilité à mettre en œuvre,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Allègement de la masse de l’emballage.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3" name="Google Shape;523;p35"/>
          <p:cNvCxnSpPr/>
          <p:nvPr/>
        </p:nvCxnSpPr>
        <p:spPr>
          <a:xfrm>
            <a:off x="0" y="2449643"/>
            <a:ext cx="596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4" name="Google Shape;524;p35"/>
          <p:cNvGrpSpPr/>
          <p:nvPr/>
        </p:nvGrpSpPr>
        <p:grpSpPr>
          <a:xfrm>
            <a:off x="11345384" y="5930600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525" name="Google Shape;525;p3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26" name="Google Shape;526;p3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3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2" name="Google Shape;522;p35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33797" r="33797"/>
          <a:stretch/>
        </p:blipFill>
        <p:spPr>
          <a:xfrm>
            <a:off x="7309344" y="982765"/>
            <a:ext cx="3711600" cy="48336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37AA86-4B83-F6F0-C3B8-70B774198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566" y="3324789"/>
            <a:ext cx="4498820" cy="311381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6819F9-60E0-8D40-CB74-AD23A016B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37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7"/>
    </mc:Choice>
    <mc:Fallback xmlns="">
      <p:transition spd="slow" advTm="10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8722637" y="3437767"/>
            <a:ext cx="2880000" cy="10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960000" y="2112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 Contreplaqué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889153" y="3437767"/>
            <a:ext cx="28320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3" name="Google Shape;643;p42"/>
          <p:cNvSpPr/>
          <p:nvPr/>
        </p:nvSpPr>
        <p:spPr>
          <a:xfrm flipH="1">
            <a:off x="3011004" y="3437767"/>
            <a:ext cx="28800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447857" y="3234983"/>
            <a:ext cx="2294973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Les  normes </a:t>
            </a:r>
          </a:p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EN 314-1 &amp; </a:t>
            </a:r>
          </a:p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EN 314-2 définissent </a:t>
            </a:r>
          </a:p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3 classes de collage</a:t>
            </a:r>
          </a:p>
        </p:txBody>
      </p:sp>
      <p:sp>
        <p:nvSpPr>
          <p:cNvPr id="652" name="Google Shape;652;p42"/>
          <p:cNvSpPr txBox="1"/>
          <p:nvPr/>
        </p:nvSpPr>
        <p:spPr>
          <a:xfrm>
            <a:off x="6077071" y="4011733"/>
            <a:ext cx="1912800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656" name="Google Shape;656;p42"/>
          <p:cNvSpPr txBox="1"/>
          <p:nvPr/>
        </p:nvSpPr>
        <p:spPr>
          <a:xfrm>
            <a:off x="3233529" y="4658498"/>
            <a:ext cx="8593364" cy="202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380990" indent="-38099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Les classes 1 et 2</a:t>
            </a: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sont suffisantes pour l’emballage pendant sa durée de vie.</a:t>
            </a:r>
          </a:p>
          <a:p>
            <a:pPr marL="380990" indent="-38099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La classe </a:t>
            </a:r>
            <a:r>
              <a:rPr lang="en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3</a:t>
            </a:r>
            <a:r>
              <a:rPr lang="en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pour des emballage devant subir un stockage de longue durée dans des conditions extremes.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en" sz="20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marL="380990" indent="-38099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Le contreplaqué marine répond à la norme </a:t>
            </a:r>
            <a:r>
              <a:rPr lang="fr-FR" sz="2000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NF EN 636-3 contreplaqué extérieur CTB-X </a:t>
            </a:r>
            <a:r>
              <a:rPr lang="fr-FR" sz="2000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qui est plus restrictive que ces normes</a:t>
            </a:r>
            <a:r>
              <a:rPr lang="fr-FR" sz="2000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.</a:t>
            </a:r>
            <a:endParaRPr lang="fr-FR" sz="2000" dirty="0">
              <a:solidFill>
                <a:srgbClr val="FF000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657" name="Google Shape;657;p42"/>
          <p:cNvCxnSpPr/>
          <p:nvPr/>
        </p:nvCxnSpPr>
        <p:spPr>
          <a:xfrm>
            <a:off x="3010267" y="1883767"/>
            <a:ext cx="0" cy="299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656;p42">
            <a:extLst>
              <a:ext uri="{FF2B5EF4-FFF2-40B4-BE49-F238E27FC236}">
                <a16:creationId xmlns:a16="http://schemas.microsoft.com/office/drawing/2014/main" id="{43DAF5A0-FC6D-6C59-AA75-7985B8BF4821}"/>
              </a:ext>
            </a:extLst>
          </p:cNvPr>
          <p:cNvSpPr txBox="1"/>
          <p:nvPr/>
        </p:nvSpPr>
        <p:spPr>
          <a:xfrm>
            <a:off x="352888" y="3526062"/>
            <a:ext cx="2706116" cy="226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4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Chapitre 5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FR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P</a:t>
            </a: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ages 97 des spécifications Techniques</a:t>
            </a:r>
          </a:p>
        </p:txBody>
      </p:sp>
      <p:sp>
        <p:nvSpPr>
          <p:cNvPr id="2" name="Google Shape;656;p42">
            <a:extLst>
              <a:ext uri="{FF2B5EF4-FFF2-40B4-BE49-F238E27FC236}">
                <a16:creationId xmlns:a16="http://schemas.microsoft.com/office/drawing/2014/main" id="{FFF28358-D5A1-2465-C23D-2FBC05D1C08A}"/>
              </a:ext>
            </a:extLst>
          </p:cNvPr>
          <p:cNvSpPr txBox="1"/>
          <p:nvPr/>
        </p:nvSpPr>
        <p:spPr>
          <a:xfrm>
            <a:off x="3234214" y="1917004"/>
            <a:ext cx="2111193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intérieur sec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5" name="Google Shape;645;p42">
            <a:extLst>
              <a:ext uri="{FF2B5EF4-FFF2-40B4-BE49-F238E27FC236}">
                <a16:creationId xmlns:a16="http://schemas.microsoft.com/office/drawing/2014/main" id="{2D924045-26D9-2E73-EC14-56312A8A0208}"/>
              </a:ext>
            </a:extLst>
          </p:cNvPr>
          <p:cNvSpPr txBox="1"/>
          <p:nvPr/>
        </p:nvSpPr>
        <p:spPr>
          <a:xfrm>
            <a:off x="3133186" y="2344367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Classe 1</a:t>
            </a:r>
          </a:p>
        </p:txBody>
      </p:sp>
      <p:sp>
        <p:nvSpPr>
          <p:cNvPr id="9" name="Google Shape;656;p42">
            <a:extLst>
              <a:ext uri="{FF2B5EF4-FFF2-40B4-BE49-F238E27FC236}">
                <a16:creationId xmlns:a16="http://schemas.microsoft.com/office/drawing/2014/main" id="{497A24A1-3CEF-5BB1-AB56-A5109EB9B4FE}"/>
              </a:ext>
            </a:extLst>
          </p:cNvPr>
          <p:cNvSpPr txBox="1"/>
          <p:nvPr/>
        </p:nvSpPr>
        <p:spPr>
          <a:xfrm>
            <a:off x="6285874" y="2607342"/>
            <a:ext cx="2389852" cy="77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intérieur humide.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1" name="Google Shape;645;p42">
            <a:extLst>
              <a:ext uri="{FF2B5EF4-FFF2-40B4-BE49-F238E27FC236}">
                <a16:creationId xmlns:a16="http://schemas.microsoft.com/office/drawing/2014/main" id="{61A74872-4C9A-887A-2A6E-FE9FF5CE95CC}"/>
              </a:ext>
            </a:extLst>
          </p:cNvPr>
          <p:cNvSpPr txBox="1"/>
          <p:nvPr/>
        </p:nvSpPr>
        <p:spPr>
          <a:xfrm>
            <a:off x="6124962" y="2362709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Classe 2</a:t>
            </a:r>
          </a:p>
        </p:txBody>
      </p:sp>
      <p:sp>
        <p:nvSpPr>
          <p:cNvPr id="15" name="Google Shape;656;p42">
            <a:extLst>
              <a:ext uri="{FF2B5EF4-FFF2-40B4-BE49-F238E27FC236}">
                <a16:creationId xmlns:a16="http://schemas.microsoft.com/office/drawing/2014/main" id="{F04DB829-8312-5FED-01E7-828D22FD99AE}"/>
              </a:ext>
            </a:extLst>
          </p:cNvPr>
          <p:cNvSpPr txBox="1"/>
          <p:nvPr/>
        </p:nvSpPr>
        <p:spPr>
          <a:xfrm>
            <a:off x="9270326" y="2553905"/>
            <a:ext cx="2218463" cy="77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extérieur</a:t>
            </a:r>
          </a:p>
        </p:txBody>
      </p:sp>
      <p:sp>
        <p:nvSpPr>
          <p:cNvPr id="16" name="Google Shape;645;p42">
            <a:extLst>
              <a:ext uri="{FF2B5EF4-FFF2-40B4-BE49-F238E27FC236}">
                <a16:creationId xmlns:a16="http://schemas.microsoft.com/office/drawing/2014/main" id="{FF7FDD92-C342-FE1E-4A7F-1AA06BA370F3}"/>
              </a:ext>
            </a:extLst>
          </p:cNvPr>
          <p:cNvSpPr txBox="1"/>
          <p:nvPr/>
        </p:nvSpPr>
        <p:spPr>
          <a:xfrm>
            <a:off x="8860619" y="2374548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Classe 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C4C42B-A3BB-CD91-E8E3-F6245D97B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284" y="1051767"/>
            <a:ext cx="1890837" cy="18908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BCCC40-AB4C-CC91-C623-F1C0BAA44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368" y="1111127"/>
            <a:ext cx="1770641" cy="18090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B8E5E7-615F-A452-7BB3-4F25EF9A8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611" y="593000"/>
            <a:ext cx="3213505" cy="1969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88DBFA-8E05-1BBF-AB41-09FCAB306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884" y="313863"/>
            <a:ext cx="3213505" cy="1969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DFBD1D6-ECEA-B113-D3E3-D249AB060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419490" y="692277"/>
            <a:ext cx="1679927" cy="22112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407292-CC16-990A-6C9B-F8D14D144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02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3"/>
    </mc:Choice>
    <mc:Fallback xmlns="">
      <p:transition spd="slow" advTm="1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8C1367-B5E3-A23E-C1A3-1DFFA15E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61" y="1169907"/>
            <a:ext cx="8981439" cy="802400"/>
          </a:xfrm>
        </p:spPr>
        <p:txBody>
          <a:bodyPr/>
          <a:lstStyle/>
          <a:p>
            <a:pPr marL="567252" indent="-38099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Dimensions des panneaux de contreplaqué , 244 x 122 cm , 250 x 122 cm, 250 x 125 cm 250 x 153 cm,  </a:t>
            </a:r>
          </a:p>
          <a:p>
            <a:pPr marL="567252" indent="-38099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Grands formats 310 x 153 cm, 310 x 183 cm</a:t>
            </a:r>
          </a:p>
          <a:p>
            <a:pPr marL="567252" indent="-38099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Fabrication possible pour quantité importante de formats spécifiques.</a:t>
            </a:r>
          </a:p>
          <a:p>
            <a:pPr marL="186262" indent="0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contreplaqué d’emballage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E45B0-F2D9-0403-2E55-D9A10AC95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280" y="3338342"/>
            <a:ext cx="8981440" cy="309470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FD94B7C-C877-D46C-47AF-BEB91C915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02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"/>
    </mc:Choice>
    <mc:Fallback xmlns="">
      <p:transition spd="slow" advTm="7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2B870-1604-0EFC-54E7-05A641E4F1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masses volumiques du contreplaqué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55EF78-3308-6ED2-B4E3-835D6101B8B0}"/>
              </a:ext>
            </a:extLst>
          </p:cNvPr>
          <p:cNvSpPr txBox="1"/>
          <p:nvPr/>
        </p:nvSpPr>
        <p:spPr>
          <a:xfrm>
            <a:off x="1565661" y="6104825"/>
            <a:ext cx="883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ulish Medium" pitchFamily="2" charset="0"/>
              </a:rPr>
              <a:t>Source : CTBA                                       Bois à 20% d’humidité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4D8821-50ED-37FF-ABFE-A1F7F2CD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95" y="44689"/>
            <a:ext cx="11664691" cy="515359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D38239-8E75-5844-02ED-D6A76B820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53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3"/>
    </mc:Choice>
    <mc:Fallback xmlns="">
      <p:transition spd="slow" advTm="8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201</Words>
  <Application>Microsoft Office PowerPoint</Application>
  <PresentationFormat>Grand écran</PresentationFormat>
  <Paragraphs>35</Paragraphs>
  <Slides>6</Slides>
  <Notes>4</Notes>
  <HiddenSlides>0</HiddenSlides>
  <MMClips>6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Aptos</vt:lpstr>
      <vt:lpstr>Arial</vt:lpstr>
      <vt:lpstr>Fjalla One</vt:lpstr>
      <vt:lpstr>Mulish</vt:lpstr>
      <vt:lpstr>Mulish Medium</vt:lpstr>
      <vt:lpstr>Open Sans</vt:lpstr>
      <vt:lpstr>Wingdings</vt:lpstr>
      <vt:lpstr>Thème Office</vt:lpstr>
      <vt:lpstr>Les matières</vt:lpstr>
      <vt:lpstr>Le Contreplaqué</vt:lpstr>
      <vt:lpstr>Le Contreplaqué d’emballage</vt:lpstr>
      <vt:lpstr>Le Contreplaqué d’emballage</vt:lpstr>
      <vt:lpstr>Le contreplaqué d’emballage</vt:lpstr>
      <vt:lpstr>Les masses volumiques du contreplaqué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matières</dc:title>
  <dc:creator>Pascal RAFIN</dc:creator>
  <cp:lastModifiedBy>Pascal RAFIN</cp:lastModifiedBy>
  <cp:revision>1</cp:revision>
  <dcterms:created xsi:type="dcterms:W3CDTF">2024-05-08T14:49:08Z</dcterms:created>
  <dcterms:modified xsi:type="dcterms:W3CDTF">2024-05-08T15:48:38Z</dcterms:modified>
</cp:coreProperties>
</file>