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9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 RAFIN" userId="048f1f18-226d-4ebb-a158-e49bed61c7a3" providerId="ADAL" clId="{91CA156B-0657-477A-8B47-D25EB0A9254E}"/>
    <pc:docChg chg="undo custSel modSld">
      <pc:chgData name="Pascal RAFIN" userId="048f1f18-226d-4ebb-a158-e49bed61c7a3" providerId="ADAL" clId="{91CA156B-0657-477A-8B47-D25EB0A9254E}" dt="2024-05-08T10:16:24.846" v="37" actId="1038"/>
      <pc:docMkLst>
        <pc:docMk/>
      </pc:docMkLst>
      <pc:sldChg chg="addSp delSp modSp mod">
        <pc:chgData name="Pascal RAFIN" userId="048f1f18-226d-4ebb-a158-e49bed61c7a3" providerId="ADAL" clId="{91CA156B-0657-477A-8B47-D25EB0A9254E}" dt="2024-05-08T10:14:20.038" v="18" actId="26606"/>
        <pc:sldMkLst>
          <pc:docMk/>
          <pc:sldMk cId="2844026300" sldId="257"/>
        </pc:sldMkLst>
        <pc:spChg chg="add del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32" creationId="{AB8C311F-7253-4AED-9701-7FC0708C41C7}"/>
          </ac:spMkLst>
        </pc:spChg>
        <pc:spChg chg="add del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33" creationId="{FD073016-B734-483B-8953-5BADEE145112}"/>
          </ac:spMkLst>
        </pc:spChg>
        <pc:spChg chg="add del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34" creationId="{90A7EAB6-59D3-4325-8DE6-E0CA4009CE53}"/>
          </ac:spMkLst>
        </pc:spChg>
        <pc:spChg chg="add del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35" creationId="{A8D57A06-A426-446D-B02C-A2DC6B62E45E}"/>
          </ac:spMkLst>
        </pc:spChg>
        <pc:spChg chg="add del">
          <ac:chgData name="Pascal RAFIN" userId="048f1f18-226d-4ebb-a158-e49bed61c7a3" providerId="ADAL" clId="{91CA156B-0657-477A-8B47-D25EB0A9254E}" dt="2024-05-08T10:14:12.164" v="11" actId="26606"/>
          <ac:spMkLst>
            <pc:docMk/>
            <pc:sldMk cId="2844026300" sldId="257"/>
            <ac:spMk id="40" creationId="{2D2B266D-3625-4584-A5C3-7D3F672CFF30}"/>
          </ac:spMkLst>
        </pc:spChg>
        <pc:spChg chg="add del">
          <ac:chgData name="Pascal RAFIN" userId="048f1f18-226d-4ebb-a158-e49bed61c7a3" providerId="ADAL" clId="{91CA156B-0657-477A-8B47-D25EB0A9254E}" dt="2024-05-08T10:14:12.164" v="11" actId="26606"/>
          <ac:spMkLst>
            <pc:docMk/>
            <pc:sldMk cId="2844026300" sldId="257"/>
            <ac:spMk id="42" creationId="{C463B99A-73EE-4FBB-B7C4-F9F9BCC25C65}"/>
          </ac:spMkLst>
        </pc:spChg>
        <pc:spChg chg="add del">
          <ac:chgData name="Pascal RAFIN" userId="048f1f18-226d-4ebb-a158-e49bed61c7a3" providerId="ADAL" clId="{91CA156B-0657-477A-8B47-D25EB0A9254E}" dt="2024-05-08T10:14:12.164" v="11" actId="26606"/>
          <ac:spMkLst>
            <pc:docMk/>
            <pc:sldMk cId="2844026300" sldId="257"/>
            <ac:spMk id="44" creationId="{A5D2A5D1-BA0D-47D3-B051-DA7743C46E28}"/>
          </ac:spMkLst>
        </pc:spChg>
        <pc:spChg chg="add del">
          <ac:chgData name="Pascal RAFIN" userId="048f1f18-226d-4ebb-a158-e49bed61c7a3" providerId="ADAL" clId="{91CA156B-0657-477A-8B47-D25EB0A9254E}" dt="2024-05-08T10:14:14.253" v="13" actId="26606"/>
          <ac:spMkLst>
            <pc:docMk/>
            <pc:sldMk cId="2844026300" sldId="257"/>
            <ac:spMk id="46" creationId="{A8D57A06-A426-446D-B02C-A2DC6B62E45E}"/>
          </ac:spMkLst>
        </pc:spChg>
        <pc:spChg chg="add del">
          <ac:chgData name="Pascal RAFIN" userId="048f1f18-226d-4ebb-a158-e49bed61c7a3" providerId="ADAL" clId="{91CA156B-0657-477A-8B47-D25EB0A9254E}" dt="2024-05-08T10:14:14.253" v="13" actId="26606"/>
          <ac:spMkLst>
            <pc:docMk/>
            <pc:sldMk cId="2844026300" sldId="257"/>
            <ac:spMk id="47" creationId="{AB8C311F-7253-4AED-9701-7FC0708C41C7}"/>
          </ac:spMkLst>
        </pc:spChg>
        <pc:spChg chg="add del">
          <ac:chgData name="Pascal RAFIN" userId="048f1f18-226d-4ebb-a158-e49bed61c7a3" providerId="ADAL" clId="{91CA156B-0657-477A-8B47-D25EB0A9254E}" dt="2024-05-08T10:14:14.253" v="13" actId="26606"/>
          <ac:spMkLst>
            <pc:docMk/>
            <pc:sldMk cId="2844026300" sldId="257"/>
            <ac:spMk id="48" creationId="{E2384209-CB15-4CDF-9D31-C44FD9A3F20D}"/>
          </ac:spMkLst>
        </pc:spChg>
        <pc:spChg chg="add del">
          <ac:chgData name="Pascal RAFIN" userId="048f1f18-226d-4ebb-a158-e49bed61c7a3" providerId="ADAL" clId="{91CA156B-0657-477A-8B47-D25EB0A9254E}" dt="2024-05-08T10:14:14.253" v="13" actId="26606"/>
          <ac:spMkLst>
            <pc:docMk/>
            <pc:sldMk cId="2844026300" sldId="257"/>
            <ac:spMk id="49" creationId="{2633B3B5-CC90-43F0-8714-D31D1F3F0209}"/>
          </ac:spMkLst>
        </pc:spChg>
        <pc:spChg chg="add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50" creationId="{FF9F2414-84E8-453E-B1F3-389FDE8192D9}"/>
          </ac:spMkLst>
        </pc:spChg>
        <pc:spChg chg="add del">
          <ac:chgData name="Pascal RAFIN" userId="048f1f18-226d-4ebb-a158-e49bed61c7a3" providerId="ADAL" clId="{91CA156B-0657-477A-8B47-D25EB0A9254E}" dt="2024-05-08T10:14:15.726" v="15" actId="26606"/>
          <ac:spMkLst>
            <pc:docMk/>
            <pc:sldMk cId="2844026300" sldId="257"/>
            <ac:spMk id="51" creationId="{AB8C311F-7253-4AED-9701-7FC0708C41C7}"/>
          </ac:spMkLst>
        </pc:spChg>
        <pc:spChg chg="add del">
          <ac:chgData name="Pascal RAFIN" userId="048f1f18-226d-4ebb-a158-e49bed61c7a3" providerId="ADAL" clId="{91CA156B-0657-477A-8B47-D25EB0A9254E}" dt="2024-05-08T10:14:15.726" v="15" actId="26606"/>
          <ac:spMkLst>
            <pc:docMk/>
            <pc:sldMk cId="2844026300" sldId="257"/>
            <ac:spMk id="52" creationId="{FD073016-B734-483B-8953-5BADEE145112}"/>
          </ac:spMkLst>
        </pc:spChg>
        <pc:spChg chg="add del">
          <ac:chgData name="Pascal RAFIN" userId="048f1f18-226d-4ebb-a158-e49bed61c7a3" providerId="ADAL" clId="{91CA156B-0657-477A-8B47-D25EB0A9254E}" dt="2024-05-08T10:14:15.726" v="15" actId="26606"/>
          <ac:spMkLst>
            <pc:docMk/>
            <pc:sldMk cId="2844026300" sldId="257"/>
            <ac:spMk id="53" creationId="{90A7EAB6-59D3-4325-8DE6-E0CA4009CE53}"/>
          </ac:spMkLst>
        </pc:spChg>
        <pc:spChg chg="add del">
          <ac:chgData name="Pascal RAFIN" userId="048f1f18-226d-4ebb-a158-e49bed61c7a3" providerId="ADAL" clId="{91CA156B-0657-477A-8B47-D25EB0A9254E}" dt="2024-05-08T10:14:15.726" v="15" actId="26606"/>
          <ac:spMkLst>
            <pc:docMk/>
            <pc:sldMk cId="2844026300" sldId="257"/>
            <ac:spMk id="54" creationId="{A8D57A06-A426-446D-B02C-A2DC6B62E45E}"/>
          </ac:spMkLst>
        </pc:spChg>
        <pc:spChg chg="add del">
          <ac:chgData name="Pascal RAFIN" userId="048f1f18-226d-4ebb-a158-e49bed61c7a3" providerId="ADAL" clId="{91CA156B-0657-477A-8B47-D25EB0A9254E}" dt="2024-05-08T10:14:20.018" v="17" actId="26606"/>
          <ac:spMkLst>
            <pc:docMk/>
            <pc:sldMk cId="2844026300" sldId="257"/>
            <ac:spMk id="56" creationId="{2D2B266D-3625-4584-A5C3-7D3F672CFF30}"/>
          </ac:spMkLst>
        </pc:spChg>
        <pc:spChg chg="add del">
          <ac:chgData name="Pascal RAFIN" userId="048f1f18-226d-4ebb-a158-e49bed61c7a3" providerId="ADAL" clId="{91CA156B-0657-477A-8B47-D25EB0A9254E}" dt="2024-05-08T10:14:20.018" v="17" actId="26606"/>
          <ac:spMkLst>
            <pc:docMk/>
            <pc:sldMk cId="2844026300" sldId="257"/>
            <ac:spMk id="57" creationId="{C463B99A-73EE-4FBB-B7C4-F9F9BCC25C65}"/>
          </ac:spMkLst>
        </pc:spChg>
        <pc:spChg chg="add del">
          <ac:chgData name="Pascal RAFIN" userId="048f1f18-226d-4ebb-a158-e49bed61c7a3" providerId="ADAL" clId="{91CA156B-0657-477A-8B47-D25EB0A9254E}" dt="2024-05-08T10:14:20.018" v="17" actId="26606"/>
          <ac:spMkLst>
            <pc:docMk/>
            <pc:sldMk cId="2844026300" sldId="257"/>
            <ac:spMk id="58" creationId="{A5D2A5D1-BA0D-47D3-B051-DA7743C46E28}"/>
          </ac:spMkLst>
        </pc:spChg>
        <pc:spChg chg="add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60" creationId="{F3060C83-F051-4F0E-ABAD-AA0DFC48B218}"/>
          </ac:spMkLst>
        </pc:spChg>
        <pc:spChg chg="add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61" creationId="{83C98ABE-055B-441F-B07E-44F97F083C39}"/>
          </ac:spMkLst>
        </pc:spChg>
        <pc:spChg chg="add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62" creationId="{29FDB030-9B49-4CED-8CCD-4D99382388AC}"/>
          </ac:spMkLst>
        </pc:spChg>
        <pc:spChg chg="add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63" creationId="{3783CA14-24A1-485C-8B30-D6A5D87987AD}"/>
          </ac:spMkLst>
        </pc:spChg>
        <pc:spChg chg="add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64" creationId="{9A97C86A-04D6-40F7-AE84-31AB43E6A846}"/>
          </ac:spMkLst>
        </pc:spChg>
        <pc:spChg chg="add">
          <ac:chgData name="Pascal RAFIN" userId="048f1f18-226d-4ebb-a158-e49bed61c7a3" providerId="ADAL" clId="{91CA156B-0657-477A-8B47-D25EB0A9254E}" dt="2024-05-08T10:14:20.038" v="18" actId="26606"/>
          <ac:spMkLst>
            <pc:docMk/>
            <pc:sldMk cId="2844026300" sldId="257"/>
            <ac:spMk id="65" creationId="{3ECA69A1-7536-43AC-85EF-C7106179F5ED}"/>
          </ac:spMkLst>
        </pc:spChg>
        <pc:picChg chg="mod">
          <ac:chgData name="Pascal RAFIN" userId="048f1f18-226d-4ebb-a158-e49bed61c7a3" providerId="ADAL" clId="{91CA156B-0657-477A-8B47-D25EB0A9254E}" dt="2024-05-08T10:14:20.038" v="18" actId="26606"/>
          <ac:picMkLst>
            <pc:docMk/>
            <pc:sldMk cId="2844026300" sldId="257"/>
            <ac:picMk id="5" creationId="{ADE675DF-C654-0BC6-4446-FDA00F1D5080}"/>
          </ac:picMkLst>
        </pc:picChg>
      </pc:sldChg>
      <pc:sldChg chg="modSp mod">
        <pc:chgData name="Pascal RAFIN" userId="048f1f18-226d-4ebb-a158-e49bed61c7a3" providerId="ADAL" clId="{91CA156B-0657-477A-8B47-D25EB0A9254E}" dt="2024-05-08T10:13:57.443" v="9" actId="1076"/>
        <pc:sldMkLst>
          <pc:docMk/>
          <pc:sldMk cId="4288861345" sldId="258"/>
        </pc:sldMkLst>
        <pc:spChg chg="mod">
          <ac:chgData name="Pascal RAFIN" userId="048f1f18-226d-4ebb-a158-e49bed61c7a3" providerId="ADAL" clId="{91CA156B-0657-477A-8B47-D25EB0A9254E}" dt="2024-05-08T10:13:38.821" v="7" actId="14100"/>
          <ac:spMkLst>
            <pc:docMk/>
            <pc:sldMk cId="4288861345" sldId="258"/>
            <ac:spMk id="445" creationId="{00000000-0000-0000-0000-000000000000}"/>
          </ac:spMkLst>
        </pc:spChg>
        <pc:grpChg chg="mod">
          <ac:chgData name="Pascal RAFIN" userId="048f1f18-226d-4ebb-a158-e49bed61c7a3" providerId="ADAL" clId="{91CA156B-0657-477A-8B47-D25EB0A9254E}" dt="2024-05-08T10:13:57.443" v="9" actId="1076"/>
          <ac:grpSpMkLst>
            <pc:docMk/>
            <pc:sldMk cId="4288861345" sldId="258"/>
            <ac:grpSpMk id="448" creationId="{00000000-0000-0000-0000-000000000000}"/>
          </ac:grpSpMkLst>
        </pc:grpChg>
        <pc:grpChg chg="mod">
          <ac:chgData name="Pascal RAFIN" userId="048f1f18-226d-4ebb-a158-e49bed61c7a3" providerId="ADAL" clId="{91CA156B-0657-477A-8B47-D25EB0A9254E}" dt="2024-05-08T10:13:53.487" v="8" actId="1076"/>
          <ac:grpSpMkLst>
            <pc:docMk/>
            <pc:sldMk cId="4288861345" sldId="258"/>
            <ac:grpSpMk id="453" creationId="{00000000-0000-0000-0000-000000000000}"/>
          </ac:grpSpMkLst>
        </pc:grpChg>
      </pc:sldChg>
      <pc:sldChg chg="modSp mod">
        <pc:chgData name="Pascal RAFIN" userId="048f1f18-226d-4ebb-a158-e49bed61c7a3" providerId="ADAL" clId="{91CA156B-0657-477A-8B47-D25EB0A9254E}" dt="2024-05-08T10:16:24.846" v="37" actId="1038"/>
        <pc:sldMkLst>
          <pc:docMk/>
          <pc:sldMk cId="2966296834" sldId="261"/>
        </pc:sldMkLst>
        <pc:spChg chg="mod">
          <ac:chgData name="Pascal RAFIN" userId="048f1f18-226d-4ebb-a158-e49bed61c7a3" providerId="ADAL" clId="{91CA156B-0657-477A-8B47-D25EB0A9254E}" dt="2024-05-08T10:16:24.846" v="37" actId="1038"/>
          <ac:spMkLst>
            <pc:docMk/>
            <pc:sldMk cId="2966296834" sldId="261"/>
            <ac:spMk id="8" creationId="{5687274E-1450-F270-28ED-99EC418F781A}"/>
          </ac:spMkLst>
        </pc:spChg>
      </pc:sldChg>
      <pc:sldChg chg="addSp delSp modSp mod setBg">
        <pc:chgData name="Pascal RAFIN" userId="048f1f18-226d-4ebb-a158-e49bed61c7a3" providerId="ADAL" clId="{91CA156B-0657-477A-8B47-D25EB0A9254E}" dt="2024-05-08T10:13:10.132" v="1" actId="26606"/>
        <pc:sldMkLst>
          <pc:docMk/>
          <pc:sldMk cId="3047632557" sldId="279"/>
        </pc:sldMkLst>
        <pc:spChg chg="add del">
          <ac:chgData name="Pascal RAFIN" userId="048f1f18-226d-4ebb-a158-e49bed61c7a3" providerId="ADAL" clId="{91CA156B-0657-477A-8B47-D25EB0A9254E}" dt="2024-05-08T10:13:10.132" v="1" actId="26606"/>
          <ac:spMkLst>
            <pc:docMk/>
            <pc:sldMk cId="3047632557" sldId="279"/>
            <ac:spMk id="10" creationId="{AB8C311F-7253-4AED-9701-7FC0708C41C7}"/>
          </ac:spMkLst>
        </pc:spChg>
        <pc:spChg chg="add del">
          <ac:chgData name="Pascal RAFIN" userId="048f1f18-226d-4ebb-a158-e49bed61c7a3" providerId="ADAL" clId="{91CA156B-0657-477A-8B47-D25EB0A9254E}" dt="2024-05-08T10:13:10.132" v="1" actId="26606"/>
          <ac:spMkLst>
            <pc:docMk/>
            <pc:sldMk cId="3047632557" sldId="279"/>
            <ac:spMk id="12" creationId="{E2384209-CB15-4CDF-9D31-C44FD9A3F20D}"/>
          </ac:spMkLst>
        </pc:spChg>
        <pc:spChg chg="add del">
          <ac:chgData name="Pascal RAFIN" userId="048f1f18-226d-4ebb-a158-e49bed61c7a3" providerId="ADAL" clId="{91CA156B-0657-477A-8B47-D25EB0A9254E}" dt="2024-05-08T10:13:10.132" v="1" actId="26606"/>
          <ac:spMkLst>
            <pc:docMk/>
            <pc:sldMk cId="3047632557" sldId="279"/>
            <ac:spMk id="14" creationId="{2633B3B5-CC90-43F0-8714-D31D1F3F0209}"/>
          </ac:spMkLst>
        </pc:spChg>
        <pc:spChg chg="add del">
          <ac:chgData name="Pascal RAFIN" userId="048f1f18-226d-4ebb-a158-e49bed61c7a3" providerId="ADAL" clId="{91CA156B-0657-477A-8B47-D25EB0A9254E}" dt="2024-05-08T10:13:10.132" v="1" actId="26606"/>
          <ac:spMkLst>
            <pc:docMk/>
            <pc:sldMk cId="3047632557" sldId="279"/>
            <ac:spMk id="16" creationId="{A8D57A06-A426-446D-B02C-A2DC6B62E45E}"/>
          </ac:spMkLst>
        </pc:spChg>
        <pc:picChg chg="mod">
          <ac:chgData name="Pascal RAFIN" userId="048f1f18-226d-4ebb-a158-e49bed61c7a3" providerId="ADAL" clId="{91CA156B-0657-477A-8B47-D25EB0A9254E}" dt="2024-05-08T10:13:10.132" v="1" actId="26606"/>
          <ac:picMkLst>
            <pc:docMk/>
            <pc:sldMk cId="3047632557" sldId="279"/>
            <ac:picMk id="5" creationId="{9DC64ECA-AEBA-9CEA-4E5B-D27DD0C5DB7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24F63-4894-473F-AE0F-27D872FE1346}" type="datetimeFigureOut">
              <a:rPr lang="fr-FR" smtClean="0"/>
              <a:t>08/05/2024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E8B9E-DF8B-4BA2-99E6-41CDBD7D6F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38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198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d1bf8d60a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d1bf8d60a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4074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d1bf8d60a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d1bf8d60a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2524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d1bf8d60a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d1bf8d60a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9617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d1bf8d60a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d1bf8d60a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1128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d1bf8d60a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d1bf8d60a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943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BA1CF-D752-AFF0-43C8-E5265635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70BD33-E147-93D6-9DD0-78C6CB7E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5/8/2024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D807AF-4D3D-C7A2-5119-5D335C485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4E92D5-2CD6-82BE-2323-D69652C5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0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subTitle" idx="1"/>
          </p:nvPr>
        </p:nvSpPr>
        <p:spPr>
          <a:xfrm>
            <a:off x="950967" y="1535667"/>
            <a:ext cx="7005200" cy="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lphaLcPeriod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romanLcPeriod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alphaLcPeriod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romanLcPeriod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rabicPeriod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lphaLcPeriod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123" name="Google Shape;123;p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grpSp>
        <p:nvGrpSpPr>
          <p:cNvPr id="124" name="Google Shape;124;p8"/>
          <p:cNvGrpSpPr/>
          <p:nvPr/>
        </p:nvGrpSpPr>
        <p:grpSpPr>
          <a:xfrm flipH="1">
            <a:off x="693751" y="5890767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125" name="Google Shape;125;p8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26" name="Google Shape;126;p8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8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8" name="Google Shape;128;p8"/>
          <p:cNvGrpSpPr/>
          <p:nvPr/>
        </p:nvGrpSpPr>
        <p:grpSpPr>
          <a:xfrm flipH="1">
            <a:off x="10605693" y="5397996"/>
            <a:ext cx="945420" cy="802193"/>
            <a:chOff x="8076238" y="467775"/>
            <a:chExt cx="709065" cy="601645"/>
          </a:xfrm>
        </p:grpSpPr>
        <p:sp>
          <p:nvSpPr>
            <p:cNvPr id="129" name="Google Shape;129;p8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31" name="Google Shape;131;p8"/>
            <p:cNvCxnSpPr>
              <a:stCxn id="129" idx="2"/>
              <a:endCxn id="130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8"/>
          <p:cNvGrpSpPr/>
          <p:nvPr/>
        </p:nvGrpSpPr>
        <p:grpSpPr>
          <a:xfrm rot="10800000">
            <a:off x="10461334" y="368900"/>
            <a:ext cx="2521567" cy="1693317"/>
            <a:chOff x="-792175" y="1876250"/>
            <a:chExt cx="1891175" cy="1269988"/>
          </a:xfrm>
        </p:grpSpPr>
        <p:sp>
          <p:nvSpPr>
            <p:cNvPr id="133" name="Google Shape;133;p8"/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530A7BD-ADCA-3D2B-3C90-07CDA09850D5}"/>
              </a:ext>
            </a:extLst>
          </p:cNvPr>
          <p:cNvGrpSpPr/>
          <p:nvPr userDrawn="1"/>
        </p:nvGrpSpPr>
        <p:grpSpPr>
          <a:xfrm rot="1560025">
            <a:off x="11345765" y="5864800"/>
            <a:ext cx="983567" cy="854643"/>
            <a:chOff x="-119918" y="-381895"/>
            <a:chExt cx="1325300" cy="106326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5EDD840-0BC0-AF5A-FF3B-06C545403B56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B2C08838-A3B1-79D4-4795-8344042DFCB9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322141E2-7D81-AEC0-0C46-0997E4E560E6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53B57DEB-8E51-4A57-2550-57193EB8D81A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4F543256-765E-DBB1-A353-685036F05AE9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2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>
            <a:spLocks noGrp="1"/>
          </p:cNvSpPr>
          <p:nvPr>
            <p:ph type="pic" idx="2"/>
          </p:nvPr>
        </p:nvSpPr>
        <p:spPr>
          <a:xfrm>
            <a:off x="-6375" y="-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11"/>
          <p:cNvSpPr txBox="1">
            <a:spLocks noGrp="1"/>
          </p:cNvSpPr>
          <p:nvPr>
            <p:ph type="title"/>
          </p:nvPr>
        </p:nvSpPr>
        <p:spPr>
          <a:xfrm>
            <a:off x="0" y="5198287"/>
            <a:ext cx="12192000" cy="76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grpSp>
        <p:nvGrpSpPr>
          <p:cNvPr id="2" name="Google Shape;210;p14">
            <a:extLst>
              <a:ext uri="{FF2B5EF4-FFF2-40B4-BE49-F238E27FC236}">
                <a16:creationId xmlns:a16="http://schemas.microsoft.com/office/drawing/2014/main" id="{4FC1301B-BA68-0421-0AB3-E6D447AD0087}"/>
              </a:ext>
            </a:extLst>
          </p:cNvPr>
          <p:cNvGrpSpPr/>
          <p:nvPr userDrawn="1"/>
        </p:nvGrpSpPr>
        <p:grpSpPr>
          <a:xfrm rot="2813046" flipH="1">
            <a:off x="10642658" y="5574257"/>
            <a:ext cx="1517385" cy="867155"/>
            <a:chOff x="-792175" y="1876250"/>
            <a:chExt cx="1891175" cy="1269988"/>
          </a:xfrm>
        </p:grpSpPr>
        <p:sp>
          <p:nvSpPr>
            <p:cNvPr id="3" name="Google Shape;211;p14">
              <a:extLst>
                <a:ext uri="{FF2B5EF4-FFF2-40B4-BE49-F238E27FC236}">
                  <a16:creationId xmlns:a16="http://schemas.microsoft.com/office/drawing/2014/main" id="{1C1D02C6-2F29-F5F9-E888-3A46216D33D7}"/>
                </a:ext>
              </a:extLst>
            </p:cNvPr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" name="Google Shape;212;p14">
              <a:extLst>
                <a:ext uri="{FF2B5EF4-FFF2-40B4-BE49-F238E27FC236}">
                  <a16:creationId xmlns:a16="http://schemas.microsoft.com/office/drawing/2014/main" id="{BFAFA9F5-A623-D4CA-D806-8C8CB31E1FDF}"/>
                </a:ext>
              </a:extLst>
            </p:cNvPr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5" name="Google Shape;213;p14">
              <a:extLst>
                <a:ext uri="{FF2B5EF4-FFF2-40B4-BE49-F238E27FC236}">
                  <a16:creationId xmlns:a16="http://schemas.microsoft.com/office/drawing/2014/main" id="{1000D513-273E-1D03-25F7-5063DEBABD79}"/>
                </a:ext>
              </a:extLst>
            </p:cNvPr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FFF13B8-963D-E1DC-B0FA-D137B16799A5}"/>
              </a:ext>
            </a:extLst>
          </p:cNvPr>
          <p:cNvGrpSpPr/>
          <p:nvPr userDrawn="1"/>
        </p:nvGrpSpPr>
        <p:grpSpPr>
          <a:xfrm rot="1560025">
            <a:off x="26544" y="5831018"/>
            <a:ext cx="983567" cy="854643"/>
            <a:chOff x="-119918" y="-381895"/>
            <a:chExt cx="1325300" cy="1063260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1620F85-1502-4568-8309-11DFFF8A8AFA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48E39F14-BD2B-9B8C-8765-D13A919D2B70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30E66CCF-CD0D-D8EF-5269-DE354B69FF4D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7B09B529-C5E8-F391-B8A7-A6BF77D10180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D5F07A2B-DE2A-319E-84C6-129A949B2F8A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6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>
            <a:spLocks noGrp="1"/>
          </p:cNvSpPr>
          <p:nvPr>
            <p:ph type="title"/>
          </p:nvPr>
        </p:nvSpPr>
        <p:spPr>
          <a:xfrm>
            <a:off x="1510833" y="1213000"/>
            <a:ext cx="4213200" cy="19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p10"/>
          <p:cNvSpPr txBox="1">
            <a:spLocks noGrp="1"/>
          </p:cNvSpPr>
          <p:nvPr>
            <p:ph type="subTitle" idx="1"/>
          </p:nvPr>
        </p:nvSpPr>
        <p:spPr>
          <a:xfrm>
            <a:off x="1510833" y="3649400"/>
            <a:ext cx="4213200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 dirty="0"/>
          </a:p>
        </p:txBody>
      </p:sp>
      <p:sp>
        <p:nvSpPr>
          <p:cNvPr id="155" name="Google Shape;155;p10"/>
          <p:cNvSpPr>
            <a:spLocks noGrp="1"/>
          </p:cNvSpPr>
          <p:nvPr>
            <p:ph type="pic" idx="2"/>
          </p:nvPr>
        </p:nvSpPr>
        <p:spPr>
          <a:xfrm>
            <a:off x="6896733" y="1012200"/>
            <a:ext cx="3711600" cy="48336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156" name="Google Shape;156;p10"/>
          <p:cNvGrpSpPr/>
          <p:nvPr/>
        </p:nvGrpSpPr>
        <p:grpSpPr>
          <a:xfrm rot="11859358">
            <a:off x="10838318" y="790934"/>
            <a:ext cx="945420" cy="802193"/>
            <a:chOff x="8076238" y="467775"/>
            <a:chExt cx="709065" cy="601645"/>
          </a:xfrm>
        </p:grpSpPr>
        <p:sp>
          <p:nvSpPr>
            <p:cNvPr id="157" name="Google Shape;157;p10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59" name="Google Shape;159;p10"/>
            <p:cNvCxnSpPr>
              <a:stCxn id="157" idx="2"/>
              <a:endCxn id="158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182;p12">
            <a:extLst>
              <a:ext uri="{FF2B5EF4-FFF2-40B4-BE49-F238E27FC236}">
                <a16:creationId xmlns:a16="http://schemas.microsoft.com/office/drawing/2014/main" id="{EE709F61-AAAB-46D3-7BEF-B4915DED6A73}"/>
              </a:ext>
            </a:extLst>
          </p:cNvPr>
          <p:cNvGrpSpPr/>
          <p:nvPr userDrawn="1"/>
        </p:nvGrpSpPr>
        <p:grpSpPr>
          <a:xfrm>
            <a:off x="-1042793" y="224219"/>
            <a:ext cx="2521567" cy="1693317"/>
            <a:chOff x="-792175" y="1876250"/>
            <a:chExt cx="1891175" cy="1269988"/>
          </a:xfrm>
        </p:grpSpPr>
        <p:sp>
          <p:nvSpPr>
            <p:cNvPr id="9" name="Google Shape;183;p12">
              <a:extLst>
                <a:ext uri="{FF2B5EF4-FFF2-40B4-BE49-F238E27FC236}">
                  <a16:creationId xmlns:a16="http://schemas.microsoft.com/office/drawing/2014/main" id="{4FFA9C96-5903-16F2-EBAF-D47B5903DB6C}"/>
                </a:ext>
              </a:extLst>
            </p:cNvPr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0" name="Google Shape;184;p12">
              <a:extLst>
                <a:ext uri="{FF2B5EF4-FFF2-40B4-BE49-F238E27FC236}">
                  <a16:creationId xmlns:a16="http://schemas.microsoft.com/office/drawing/2014/main" id="{7B764B52-5C28-9BA5-6E2A-7C5ECB260927}"/>
                </a:ext>
              </a:extLst>
            </p:cNvPr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1" name="Google Shape;185;p12">
              <a:extLst>
                <a:ext uri="{FF2B5EF4-FFF2-40B4-BE49-F238E27FC236}">
                  <a16:creationId xmlns:a16="http://schemas.microsoft.com/office/drawing/2014/main" id="{480C5BCE-9EA9-48B1-D025-DDCDD236E9B0}"/>
                </a:ext>
              </a:extLst>
            </p:cNvPr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0C9B164-39D7-9224-760F-5C0A1C474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41" y="5845800"/>
            <a:ext cx="1012024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9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E6AE9-7FE2-B969-B243-92A7B29A0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6A1596-67BE-559B-6215-BE3DF006E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FA43E3-9C0D-6F14-D571-CCB23C2D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5/8/2024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CF5362-6590-F613-9F14-ECB2672E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2EA885-524D-6D40-CAF7-9E5BE344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6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1"/>
          </p:nvPr>
        </p:nvSpPr>
        <p:spPr>
          <a:xfrm>
            <a:off x="6425496" y="3225133"/>
            <a:ext cx="3808800" cy="15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dirty="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2"/>
          </p:nvPr>
        </p:nvSpPr>
        <p:spPr>
          <a:xfrm>
            <a:off x="1957693" y="3225133"/>
            <a:ext cx="3808800" cy="15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dirty="0"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3"/>
          </p:nvPr>
        </p:nvSpPr>
        <p:spPr>
          <a:xfrm>
            <a:off x="6425507" y="2698733"/>
            <a:ext cx="3808800" cy="5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4"/>
          </p:nvPr>
        </p:nvSpPr>
        <p:spPr>
          <a:xfrm>
            <a:off x="1957693" y="2698733"/>
            <a:ext cx="3808800" cy="5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grpSp>
        <p:nvGrpSpPr>
          <p:cNvPr id="74" name="Google Shape;74;p5"/>
          <p:cNvGrpSpPr/>
          <p:nvPr/>
        </p:nvGrpSpPr>
        <p:grpSpPr>
          <a:xfrm flipH="1">
            <a:off x="322184" y="6120564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75" name="Google Shape;75;p5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76" name="Google Shape;76;p5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" name="Google Shape;78;p5"/>
          <p:cNvGrpSpPr/>
          <p:nvPr/>
        </p:nvGrpSpPr>
        <p:grpSpPr>
          <a:xfrm flipH="1">
            <a:off x="10931216" y="510308"/>
            <a:ext cx="2521567" cy="1693317"/>
            <a:chOff x="-792175" y="1876250"/>
            <a:chExt cx="1891175" cy="1269988"/>
          </a:xfrm>
        </p:grpSpPr>
        <p:sp>
          <p:nvSpPr>
            <p:cNvPr id="79" name="Google Shape;79;p5"/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86F259-0971-243E-5E47-F5DF4C15127F}"/>
              </a:ext>
            </a:extLst>
          </p:cNvPr>
          <p:cNvGrpSpPr/>
          <p:nvPr userDrawn="1"/>
        </p:nvGrpSpPr>
        <p:grpSpPr>
          <a:xfrm rot="1560025">
            <a:off x="11227833" y="5837311"/>
            <a:ext cx="983567" cy="854643"/>
            <a:chOff x="-119918" y="-381895"/>
            <a:chExt cx="1325300" cy="106326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C868E63-0158-171B-2AEC-4FF31B853E7F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56FADF75-86B6-6D60-BE53-DA9DA17752AB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4554D321-86AF-BD6C-71B7-B323E915A331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C4C0DB25-48E2-2E5B-5112-88625D8C9CB7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5F3F3DD9-BFF6-FC55-4F3C-99E812503852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68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1264975" y="4414432"/>
            <a:ext cx="3074000" cy="1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7"/>
          <p:cNvSpPr txBox="1">
            <a:spLocks noGrp="1"/>
          </p:cNvSpPr>
          <p:nvPr>
            <p:ph type="subTitle" idx="2"/>
          </p:nvPr>
        </p:nvSpPr>
        <p:spPr>
          <a:xfrm>
            <a:off x="4520895" y="4414432"/>
            <a:ext cx="3074000" cy="1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7"/>
          <p:cNvSpPr txBox="1">
            <a:spLocks noGrp="1"/>
          </p:cNvSpPr>
          <p:nvPr>
            <p:ph type="subTitle" idx="3"/>
          </p:nvPr>
        </p:nvSpPr>
        <p:spPr>
          <a:xfrm>
            <a:off x="7853025" y="4414432"/>
            <a:ext cx="3074000" cy="1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7"/>
          <p:cNvSpPr txBox="1">
            <a:spLocks noGrp="1"/>
          </p:cNvSpPr>
          <p:nvPr>
            <p:ph type="subTitle" idx="4"/>
          </p:nvPr>
        </p:nvSpPr>
        <p:spPr>
          <a:xfrm>
            <a:off x="1264975" y="4000367"/>
            <a:ext cx="30740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8" name="Google Shape;258;p17"/>
          <p:cNvSpPr txBox="1">
            <a:spLocks noGrp="1"/>
          </p:cNvSpPr>
          <p:nvPr>
            <p:ph type="subTitle" idx="5"/>
          </p:nvPr>
        </p:nvSpPr>
        <p:spPr>
          <a:xfrm>
            <a:off x="4520896" y="4000367"/>
            <a:ext cx="30740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9" name="Google Shape;259;p17"/>
          <p:cNvSpPr txBox="1">
            <a:spLocks noGrp="1"/>
          </p:cNvSpPr>
          <p:nvPr>
            <p:ph type="subTitle" idx="6"/>
          </p:nvPr>
        </p:nvSpPr>
        <p:spPr>
          <a:xfrm>
            <a:off x="7853025" y="4000367"/>
            <a:ext cx="3074000" cy="5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60" name="Google Shape;260;p17"/>
          <p:cNvGrpSpPr/>
          <p:nvPr/>
        </p:nvGrpSpPr>
        <p:grpSpPr>
          <a:xfrm flipH="1">
            <a:off x="693751" y="5890767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261" name="Google Shape;261;p17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262" name="Google Shape;262;p17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17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4" name="Google Shape;264;p17"/>
          <p:cNvGrpSpPr/>
          <p:nvPr/>
        </p:nvGrpSpPr>
        <p:grpSpPr>
          <a:xfrm flipH="1">
            <a:off x="10646145" y="5563629"/>
            <a:ext cx="945420" cy="802193"/>
            <a:chOff x="8076238" y="467775"/>
            <a:chExt cx="709065" cy="601645"/>
          </a:xfrm>
        </p:grpSpPr>
        <p:sp>
          <p:nvSpPr>
            <p:cNvPr id="265" name="Google Shape;265;p17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267" name="Google Shape;267;p17"/>
            <p:cNvCxnSpPr>
              <a:stCxn id="265" idx="2"/>
              <a:endCxn id="266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338;p21">
            <a:extLst>
              <a:ext uri="{FF2B5EF4-FFF2-40B4-BE49-F238E27FC236}">
                <a16:creationId xmlns:a16="http://schemas.microsoft.com/office/drawing/2014/main" id="{1CB5AD0A-2584-550A-0147-A24132CF7ED1}"/>
              </a:ext>
            </a:extLst>
          </p:cNvPr>
          <p:cNvGrpSpPr/>
          <p:nvPr userDrawn="1"/>
        </p:nvGrpSpPr>
        <p:grpSpPr>
          <a:xfrm>
            <a:off x="-1256592" y="1466767"/>
            <a:ext cx="2521567" cy="1693317"/>
            <a:chOff x="-792175" y="1876250"/>
            <a:chExt cx="1891175" cy="1269988"/>
          </a:xfrm>
        </p:grpSpPr>
        <p:sp>
          <p:nvSpPr>
            <p:cNvPr id="3" name="Google Shape;339;p21">
              <a:extLst>
                <a:ext uri="{FF2B5EF4-FFF2-40B4-BE49-F238E27FC236}">
                  <a16:creationId xmlns:a16="http://schemas.microsoft.com/office/drawing/2014/main" id="{A39B6A74-8B24-83C8-A35E-48C7124ACA77}"/>
                </a:ext>
              </a:extLst>
            </p:cNvPr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" name="Google Shape;340;p21">
              <a:extLst>
                <a:ext uri="{FF2B5EF4-FFF2-40B4-BE49-F238E27FC236}">
                  <a16:creationId xmlns:a16="http://schemas.microsoft.com/office/drawing/2014/main" id="{EBBF4F57-F041-05B5-842B-3C4EB5C1EC5B}"/>
                </a:ext>
              </a:extLst>
            </p:cNvPr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5" name="Google Shape;341;p21">
              <a:extLst>
                <a:ext uri="{FF2B5EF4-FFF2-40B4-BE49-F238E27FC236}">
                  <a16:creationId xmlns:a16="http://schemas.microsoft.com/office/drawing/2014/main" id="{2DA2208C-4FC4-1DF1-E915-791922BF5A11}"/>
                </a:ext>
              </a:extLst>
            </p:cNvPr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25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466467" y="3071000"/>
            <a:ext cx="5606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tx2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66467" y="4631233"/>
            <a:ext cx="5606000" cy="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30" name="Google Shape;30;p3"/>
          <p:cNvGrpSpPr/>
          <p:nvPr userDrawn="1"/>
        </p:nvGrpSpPr>
        <p:grpSpPr>
          <a:xfrm>
            <a:off x="11580651" y="5928243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31" name="Google Shape;31;p3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32" name="Google Shape;32;p3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" name="Google Shape;34;p3"/>
          <p:cNvGrpSpPr/>
          <p:nvPr userDrawn="1"/>
        </p:nvGrpSpPr>
        <p:grpSpPr>
          <a:xfrm>
            <a:off x="-916896" y="592394"/>
            <a:ext cx="2521567" cy="1693317"/>
            <a:chOff x="-792175" y="1876250"/>
            <a:chExt cx="1891175" cy="1269988"/>
          </a:xfrm>
        </p:grpSpPr>
        <p:sp>
          <p:nvSpPr>
            <p:cNvPr id="35" name="Google Shape;35;p3"/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BF1713-A66D-1F3F-A581-8F341E72D47A}"/>
              </a:ext>
            </a:extLst>
          </p:cNvPr>
          <p:cNvGrpSpPr/>
          <p:nvPr userDrawn="1"/>
        </p:nvGrpSpPr>
        <p:grpSpPr>
          <a:xfrm rot="978607">
            <a:off x="108617" y="6061168"/>
            <a:ext cx="1052528" cy="735937"/>
            <a:chOff x="0" y="0"/>
            <a:chExt cx="1091466" cy="752090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7BF1971-E582-3D06-BBD4-9F2C29CD96BB}"/>
                </a:ext>
              </a:extLst>
            </p:cNvPr>
            <p:cNvGrpSpPr/>
            <p:nvPr userDrawn="1"/>
          </p:nvGrpSpPr>
          <p:grpSpPr>
            <a:xfrm>
              <a:off x="0" y="114080"/>
              <a:ext cx="1091466" cy="638010"/>
              <a:chOff x="0" y="0"/>
              <a:chExt cx="1091466" cy="638010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E068F605-799E-7A47-17D6-418BFE40B483}"/>
                  </a:ext>
                </a:extLst>
              </p:cNvPr>
              <p:cNvSpPr/>
              <p:nvPr userDrawn="1"/>
            </p:nvSpPr>
            <p:spPr>
              <a:xfrm>
                <a:off x="462926" y="0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596B0FDD-BC98-A272-50BE-A4212821FBA2}"/>
                  </a:ext>
                </a:extLst>
              </p:cNvPr>
              <p:cNvSpPr/>
              <p:nvPr userDrawn="1"/>
            </p:nvSpPr>
            <p:spPr>
              <a:xfrm rot="794880">
                <a:off x="0" y="112098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0346B208-65B7-BA3B-858B-CCAD82E4468A}"/>
                  </a:ext>
                </a:extLst>
              </p:cNvPr>
              <p:cNvSpPr/>
              <p:nvPr userDrawn="1"/>
            </p:nvSpPr>
            <p:spPr>
              <a:xfrm rot="1131280">
                <a:off x="634266" y="180810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C4A28C6E-2025-F7E3-0D79-0EC5C93666C6}"/>
                </a:ext>
              </a:extLst>
            </p:cNvPr>
            <p:cNvSpPr/>
            <p:nvPr userDrawn="1"/>
          </p:nvSpPr>
          <p:spPr>
            <a:xfrm rot="20432602">
              <a:off x="115181" y="0"/>
              <a:ext cx="457200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33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10;p14">
            <a:extLst>
              <a:ext uri="{FF2B5EF4-FFF2-40B4-BE49-F238E27FC236}">
                <a16:creationId xmlns:a16="http://schemas.microsoft.com/office/drawing/2014/main" id="{70A05654-1E75-9C9D-C1BF-5C25ABDF396B}"/>
              </a:ext>
            </a:extLst>
          </p:cNvPr>
          <p:cNvGrpSpPr/>
          <p:nvPr userDrawn="1"/>
        </p:nvGrpSpPr>
        <p:grpSpPr>
          <a:xfrm flipH="1">
            <a:off x="10813185" y="1686134"/>
            <a:ext cx="2521567" cy="1693317"/>
            <a:chOff x="-792175" y="1876250"/>
            <a:chExt cx="1891175" cy="1269988"/>
          </a:xfrm>
        </p:grpSpPr>
        <p:sp>
          <p:nvSpPr>
            <p:cNvPr id="9" name="Google Shape;211;p14">
              <a:extLst>
                <a:ext uri="{FF2B5EF4-FFF2-40B4-BE49-F238E27FC236}">
                  <a16:creationId xmlns:a16="http://schemas.microsoft.com/office/drawing/2014/main" id="{08AB66C7-A485-23F5-2A49-EE53DC90FC62}"/>
                </a:ext>
              </a:extLst>
            </p:cNvPr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0" name="Google Shape;212;p14">
              <a:extLst>
                <a:ext uri="{FF2B5EF4-FFF2-40B4-BE49-F238E27FC236}">
                  <a16:creationId xmlns:a16="http://schemas.microsoft.com/office/drawing/2014/main" id="{C92A0CE5-7FD8-5DBA-E3A9-5D0AB03F0228}"/>
                </a:ext>
              </a:extLst>
            </p:cNvPr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1" name="Google Shape;213;p14">
              <a:extLst>
                <a:ext uri="{FF2B5EF4-FFF2-40B4-BE49-F238E27FC236}">
                  <a16:creationId xmlns:a16="http://schemas.microsoft.com/office/drawing/2014/main" id="{DD8CD680-C619-689F-E1B0-A593F1B3B87C}"/>
                </a:ext>
              </a:extLst>
            </p:cNvPr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12" name="Google Shape;124;p8">
            <a:extLst>
              <a:ext uri="{FF2B5EF4-FFF2-40B4-BE49-F238E27FC236}">
                <a16:creationId xmlns:a16="http://schemas.microsoft.com/office/drawing/2014/main" id="{B1602D14-AB97-8EB0-8862-A719784062A4}"/>
              </a:ext>
            </a:extLst>
          </p:cNvPr>
          <p:cNvGrpSpPr/>
          <p:nvPr userDrawn="1"/>
        </p:nvGrpSpPr>
        <p:grpSpPr>
          <a:xfrm flipH="1">
            <a:off x="693751" y="5890767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13" name="Google Shape;125;p8">
              <a:extLst>
                <a:ext uri="{FF2B5EF4-FFF2-40B4-BE49-F238E27FC236}">
                  <a16:creationId xmlns:a16="http://schemas.microsoft.com/office/drawing/2014/main" id="{28002189-EAA6-2008-B6AE-6299105CC757}"/>
                </a:ext>
              </a:extLst>
            </p:cNvPr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4" name="Google Shape;126;p8">
              <a:extLst>
                <a:ext uri="{FF2B5EF4-FFF2-40B4-BE49-F238E27FC236}">
                  <a16:creationId xmlns:a16="http://schemas.microsoft.com/office/drawing/2014/main" id="{41A930D7-D93E-6DB3-95D7-C381C64E2DA4}"/>
                </a:ext>
              </a:extLst>
            </p:cNvPr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27;p8">
              <a:extLst>
                <a:ext uri="{FF2B5EF4-FFF2-40B4-BE49-F238E27FC236}">
                  <a16:creationId xmlns:a16="http://schemas.microsoft.com/office/drawing/2014/main" id="{A6E260C6-1836-BE6F-788A-A62A136D3D81}"/>
                </a:ext>
              </a:extLst>
            </p:cNvPr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825CCE7-6800-9F00-631E-0AFDC38FFF6D}"/>
              </a:ext>
            </a:extLst>
          </p:cNvPr>
          <p:cNvGrpSpPr/>
          <p:nvPr userDrawn="1"/>
        </p:nvGrpSpPr>
        <p:grpSpPr>
          <a:xfrm rot="1560025">
            <a:off x="11345765" y="5864800"/>
            <a:ext cx="983567" cy="854643"/>
            <a:chOff x="-119918" y="-381895"/>
            <a:chExt cx="1325300" cy="1063260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15D19DED-75B1-053E-2B59-95705BF9261B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45582B83-1990-777E-9388-87879C17FFD0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10838B35-BE96-717D-2B2E-8E70C20C2B14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6E42286D-E757-D52E-264C-97E86531092C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45BEEDE9-6479-5052-11F2-B29EECA1D1E1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95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9DD570-FC25-150A-F814-3B55BDF3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A74C82-DB71-C17B-4DB3-562C6065B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2A3C4-9FDE-3D93-91C9-5FB629FFF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5/8/2024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AA0DAD-E906-2B63-3F9A-04077A1AE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E48770-69EA-3CE4-A97D-85A7A6FB0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2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51" r:id="rId2"/>
    <p:sldLayoutId id="2147483750" r:id="rId3"/>
    <p:sldLayoutId id="2147483749" r:id="rId4"/>
    <p:sldLayoutId id="2147483731" r:id="rId5"/>
    <p:sldLayoutId id="2147483747" r:id="rId6"/>
    <p:sldLayoutId id="2147483748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title"/>
          </p:nvPr>
        </p:nvSpPr>
        <p:spPr>
          <a:xfrm>
            <a:off x="2466466" y="3071000"/>
            <a:ext cx="772133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Les Mathématiques Dans l’emballage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6" name="Google Shape;446;p30"/>
          <p:cNvSpPr txBox="1">
            <a:spLocks noGrp="1"/>
          </p:cNvSpPr>
          <p:nvPr>
            <p:ph type="subTitle" idx="4294967295"/>
          </p:nvPr>
        </p:nvSpPr>
        <p:spPr>
          <a:xfrm>
            <a:off x="2466466" y="4631233"/>
            <a:ext cx="7049493" cy="6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dirty="0"/>
              <a:t>Surface, volume, Phy-Thales, calcul du centre de gravité (CG)</a:t>
            </a:r>
          </a:p>
          <a:p>
            <a:pPr marL="0" indent="0">
              <a:spcBef>
                <a:spcPts val="0"/>
              </a:spcBef>
              <a:buNone/>
            </a:pPr>
            <a:endParaRPr lang="fr-FR" dirty="0"/>
          </a:p>
        </p:txBody>
      </p:sp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2466467" y="460103"/>
            <a:ext cx="2270000" cy="152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01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48" name="Google Shape;448;p30"/>
          <p:cNvGrpSpPr/>
          <p:nvPr/>
        </p:nvGrpSpPr>
        <p:grpSpPr>
          <a:xfrm>
            <a:off x="1185144" y="5596196"/>
            <a:ext cx="945420" cy="802193"/>
            <a:chOff x="8076238" y="467775"/>
            <a:chExt cx="709065" cy="601645"/>
          </a:xfrm>
        </p:grpSpPr>
        <p:sp>
          <p:nvSpPr>
            <p:cNvPr id="449" name="Google Shape;449;p30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51" name="Google Shape;451;p30"/>
            <p:cNvCxnSpPr>
              <a:stCxn id="449" idx="2"/>
              <a:endCxn id="450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52" name="Google Shape;452;p30"/>
          <p:cNvCxnSpPr/>
          <p:nvPr/>
        </p:nvCxnSpPr>
        <p:spPr>
          <a:xfrm>
            <a:off x="2350353" y="4326355"/>
            <a:ext cx="975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53" name="Google Shape;453;p30"/>
          <p:cNvGrpSpPr/>
          <p:nvPr/>
        </p:nvGrpSpPr>
        <p:grpSpPr>
          <a:xfrm rot="10800000">
            <a:off x="9515959" y="539928"/>
            <a:ext cx="945420" cy="802193"/>
            <a:chOff x="8076238" y="467775"/>
            <a:chExt cx="709065" cy="601645"/>
          </a:xfrm>
        </p:grpSpPr>
        <p:sp>
          <p:nvSpPr>
            <p:cNvPr id="454" name="Google Shape;454;p30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56" name="Google Shape;456;p30"/>
            <p:cNvCxnSpPr>
              <a:stCxn id="454" idx="2"/>
              <a:endCxn id="455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88861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B21E12-A50D-9F26-6688-7C6BD970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4100">
                <a:solidFill>
                  <a:srgbClr val="FFFFFF"/>
                </a:solidFill>
              </a:rPr>
              <a:t>Formule de la surface du cylindre plein ou creux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E6125B-7846-93EA-518A-6B65BEEBB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570" y="5791201"/>
            <a:ext cx="9932690" cy="508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(2 * π * r2) + (2 * π * r * Longueur)</a:t>
            </a: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17" name="Image 16" descr="Une image contenant tuyau, cylindre, Tuyau en acier&#10;&#10;Description générée automatiquement">
            <a:extLst>
              <a:ext uri="{FF2B5EF4-FFF2-40B4-BE49-F238E27FC236}">
                <a16:creationId xmlns:a16="http://schemas.microsoft.com/office/drawing/2014/main" id="{4C0E9043-4E11-E3EC-A52E-828F0A72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60" y="2133758"/>
            <a:ext cx="4319815" cy="3235692"/>
          </a:xfrm>
          <a:prstGeom prst="rect">
            <a:avLst/>
          </a:prstGeom>
        </p:spPr>
      </p:pic>
      <p:pic>
        <p:nvPicPr>
          <p:cNvPr id="13" name="Image 12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2AF843CE-B906-CC19-4896-E74D784D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24" y="2174015"/>
            <a:ext cx="4486215" cy="31550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54FB27D-0B41-CA3A-ABE3-0D64AF8A0D32}"/>
              </a:ext>
            </a:extLst>
          </p:cNvPr>
          <p:cNvSpPr txBox="1"/>
          <p:nvPr/>
        </p:nvSpPr>
        <p:spPr>
          <a:xfrm>
            <a:off x="5207537" y="4789199"/>
            <a:ext cx="651477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fr-FR" sz="2800" b="1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	</a:t>
            </a:r>
            <a:endParaRPr lang="fr-FR" sz="2800" i="1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68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texte, Appareils électroniques, capture d’écran, affichage&#10;&#10;Description générée automatiquement">
            <a:extLst>
              <a:ext uri="{FF2B5EF4-FFF2-40B4-BE49-F238E27FC236}">
                <a16:creationId xmlns:a16="http://schemas.microsoft.com/office/drawing/2014/main" id="{A7F00345-8C18-9675-50B7-7BB9820E280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25374" b="25374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723E6409-3B4B-1B56-9EE8-5BC0BC61A7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Récapitulatif des formules des surfaces &amp; volumes</a:t>
            </a:r>
          </a:p>
        </p:txBody>
      </p:sp>
    </p:spTree>
    <p:extLst>
      <p:ext uri="{BB962C8B-B14F-4D97-AF65-F5344CB8AC3E}">
        <p14:creationId xmlns:p14="http://schemas.microsoft.com/office/powerpoint/2010/main" val="1905262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 txBox="1">
            <a:spLocks noGrp="1"/>
          </p:cNvSpPr>
          <p:nvPr>
            <p:ph type="title"/>
          </p:nvPr>
        </p:nvSpPr>
        <p:spPr>
          <a:xfrm>
            <a:off x="960000" y="271861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Les Calculs pour une pièce Triangulaire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6" name="Google Shape;476;p32"/>
          <p:cNvSpPr txBox="1">
            <a:spLocks noGrp="1"/>
          </p:cNvSpPr>
          <p:nvPr>
            <p:ph type="subTitle" idx="4"/>
          </p:nvPr>
        </p:nvSpPr>
        <p:spPr>
          <a:xfrm>
            <a:off x="1467656" y="1307669"/>
            <a:ext cx="3808800" cy="55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4400" b="0" dirty="0">
                <a:solidFill>
                  <a:schemeClr val="accent1">
                    <a:lumMod val="75000"/>
                  </a:schemeClr>
                </a:solidFill>
              </a:rPr>
              <a:t>Cacul</a:t>
            </a:r>
            <a:r>
              <a:rPr lang="en" sz="4000" b="0" dirty="0">
                <a:solidFill>
                  <a:schemeClr val="accent1">
                    <a:lumMod val="75000"/>
                  </a:schemeClr>
                </a:solidFill>
              </a:rPr>
              <a:t> du Volume</a:t>
            </a:r>
            <a:endParaRPr sz="40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77" name="Google Shape;477;p32"/>
          <p:cNvGrpSpPr/>
          <p:nvPr/>
        </p:nvGrpSpPr>
        <p:grpSpPr>
          <a:xfrm rot="-5400000" flipH="1">
            <a:off x="10077835" y="235338"/>
            <a:ext cx="945420" cy="802193"/>
            <a:chOff x="8076238" y="467775"/>
            <a:chExt cx="709065" cy="601645"/>
          </a:xfrm>
        </p:grpSpPr>
        <p:sp>
          <p:nvSpPr>
            <p:cNvPr id="478" name="Google Shape;478;p32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80" name="Google Shape;480;p32"/>
            <p:cNvCxnSpPr>
              <a:stCxn id="478" idx="2"/>
              <a:endCxn id="479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Sous-titre 5">
            <a:extLst>
              <a:ext uri="{FF2B5EF4-FFF2-40B4-BE49-F238E27FC236}">
                <a16:creationId xmlns:a16="http://schemas.microsoft.com/office/drawing/2014/main" id="{662FC27E-5A53-F3C6-822C-175B89FD1FE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302747" y="2858772"/>
            <a:ext cx="3808800" cy="1594400"/>
          </a:xfrm>
        </p:spPr>
        <p:txBody>
          <a:bodyPr/>
          <a:lstStyle/>
          <a:p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Masse volumique 450Kg/m3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B4DD63F-4053-2B97-BA8E-953B25C0E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817" y="1405760"/>
            <a:ext cx="6137292" cy="4500424"/>
          </a:xfrm>
          <a:prstGeom prst="rect">
            <a:avLst/>
          </a:prstGeom>
        </p:spPr>
      </p:pic>
      <p:sp>
        <p:nvSpPr>
          <p:cNvPr id="17" name="Google Shape;476;p32">
            <a:extLst>
              <a:ext uri="{FF2B5EF4-FFF2-40B4-BE49-F238E27FC236}">
                <a16:creationId xmlns:a16="http://schemas.microsoft.com/office/drawing/2014/main" id="{80CD6E03-ABB2-9ED9-4ED3-3ED279793E81}"/>
              </a:ext>
            </a:extLst>
          </p:cNvPr>
          <p:cNvSpPr txBox="1">
            <a:spLocks/>
          </p:cNvSpPr>
          <p:nvPr/>
        </p:nvSpPr>
        <p:spPr>
          <a:xfrm>
            <a:off x="1250990" y="4636456"/>
            <a:ext cx="4242131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1" i="0" u="none" strike="noStrike" cap="none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fr-FR" sz="4000" b="0" dirty="0">
                <a:solidFill>
                  <a:schemeClr val="accent1">
                    <a:lumMod val="75000"/>
                  </a:schemeClr>
                </a:solidFill>
              </a:rPr>
              <a:t>Calcul </a:t>
            </a:r>
            <a:r>
              <a:rPr lang="fr-FR" sz="4400" b="0" dirty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fr-FR" sz="4000" b="0" dirty="0">
                <a:solidFill>
                  <a:schemeClr val="accent1">
                    <a:lumMod val="75000"/>
                  </a:schemeClr>
                </a:solidFill>
              </a:rPr>
              <a:t> la masse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C7AF10-EAD3-5C0B-3C32-B976F8AF9092}"/>
              </a:ext>
            </a:extLst>
          </p:cNvPr>
          <p:cNvSpPr txBox="1"/>
          <p:nvPr/>
        </p:nvSpPr>
        <p:spPr>
          <a:xfrm>
            <a:off x="273270" y="1900962"/>
            <a:ext cx="811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solidFill>
                  <a:srgbClr val="FF0000"/>
                </a:solidFill>
                <a:latin typeface="Mulish" pitchFamily="2" charset="0"/>
              </a:rPr>
              <a:t>(1,00  * 0,08/2) * 1,00 = 0,04 m</a:t>
            </a:r>
            <a:r>
              <a:rPr lang="fr-FR" sz="4000" b="1" i="1" baseline="30000" dirty="0">
                <a:solidFill>
                  <a:srgbClr val="FF0000"/>
                </a:solidFill>
                <a:latin typeface="Mulish" pitchFamily="2" charset="0"/>
              </a:rPr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E1B67BE-3926-E16D-5D03-83915CDA9845}"/>
              </a:ext>
            </a:extLst>
          </p:cNvPr>
          <p:cNvSpPr txBox="1"/>
          <p:nvPr/>
        </p:nvSpPr>
        <p:spPr>
          <a:xfrm>
            <a:off x="474272" y="5059622"/>
            <a:ext cx="579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>
                <a:solidFill>
                  <a:srgbClr val="FF0000"/>
                </a:solidFill>
                <a:latin typeface="Mulish" pitchFamily="2" charset="0"/>
              </a:rPr>
              <a:t>0,04 * 450 = 18 Kg</a:t>
            </a:r>
            <a:endParaRPr lang="fr-FR" sz="3600" b="1" i="1" baseline="30000" dirty="0">
              <a:solidFill>
                <a:srgbClr val="FF0000"/>
              </a:solidFill>
              <a:latin typeface="Mulish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BDAB12A-971B-0680-FEEE-7E6BA7BDEA4C}"/>
              </a:ext>
            </a:extLst>
          </p:cNvPr>
          <p:cNvSpPr/>
          <p:nvPr/>
        </p:nvSpPr>
        <p:spPr>
          <a:xfrm>
            <a:off x="5357788" y="1182826"/>
            <a:ext cx="5765571" cy="49462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666" dirty="0">
                <a:solidFill>
                  <a:srgbClr val="FFC000"/>
                </a:solidFill>
                <a:latin typeface="Mulish" pitchFamily="2" charset="0"/>
              </a:rPr>
              <a:t>Clic</a:t>
            </a:r>
          </a:p>
        </p:txBody>
      </p:sp>
    </p:spTree>
    <p:extLst>
      <p:ext uri="{BB962C8B-B14F-4D97-AF65-F5344CB8AC3E}">
        <p14:creationId xmlns:p14="http://schemas.microsoft.com/office/powerpoint/2010/main" val="2258321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21E12-A50D-9F26-6688-7C6BD970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440" y="641093"/>
            <a:ext cx="9080588" cy="819635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Formule de la surface du Triangle rectangle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DC5311-574B-49A9-B293-DA2E1478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617" y="1534002"/>
            <a:ext cx="5552348" cy="32873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0FE2DD-E30B-5880-2304-376447FBB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57" y="4894655"/>
            <a:ext cx="5031668" cy="15688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053AE5F-DFF5-EFC9-47AD-F572BD087E32}"/>
              </a:ext>
            </a:extLst>
          </p:cNvPr>
          <p:cNvSpPr txBox="1"/>
          <p:nvPr/>
        </p:nvSpPr>
        <p:spPr>
          <a:xfrm>
            <a:off x="392835" y="2755257"/>
            <a:ext cx="48211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	</a:t>
            </a:r>
            <a:endParaRPr lang="fr-FR" sz="3200" i="1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B21E12-A50D-9F26-6688-7C6BD970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Formule des surfaces et volumes des Triangles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4A38D9-7CAE-9C66-C086-DB53BB49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29" y="390832"/>
            <a:ext cx="9824161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32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E8B21C39-2649-FFC3-8B69-9F168EE1E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727" y="1604329"/>
            <a:ext cx="7005200" cy="802400"/>
          </a:xfrm>
        </p:spPr>
        <p:txBody>
          <a:bodyPr/>
          <a:lstStyle/>
          <a:p>
            <a:pPr marL="186262" indent="0">
              <a:buNone/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Pythagore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2B0FF14-E40D-5F73-50E0-1C90994C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60" y="268747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Pythales – Théorème de Pythagore et Thalès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EFFCD6C-D6C9-6A87-BE94-6BBC2F6FF1A8}"/>
                  </a:ext>
                </a:extLst>
              </p:cNvPr>
              <p:cNvSpPr txBox="1"/>
              <p:nvPr/>
            </p:nvSpPr>
            <p:spPr>
              <a:xfrm>
                <a:off x="2032793" y="1121722"/>
                <a:ext cx="8234597" cy="20591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fr-FR" sz="3733" dirty="0">
                    <a:solidFill>
                      <a:srgbClr val="FF0000"/>
                    </a:solidFill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3733" i="1" baseline="30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sz="3733" i="1" baseline="30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3733" baseline="30000" dirty="0">
                    <a:solidFill>
                      <a:srgbClr val="002060"/>
                    </a:solidFill>
                    <a:latin typeface="Mulish" pitchFamily="2" charset="0"/>
                  </a:rPr>
                  <a:t>             </a:t>
                </a:r>
                <a:r>
                  <a:rPr lang="fr-FR" sz="4400" dirty="0">
                    <a:solidFill>
                      <a:schemeClr val="accent1">
                        <a:lumMod val="75000"/>
                      </a:schemeClr>
                    </a:solidFill>
                    <a:latin typeface="Mulish" pitchFamily="2" charset="0"/>
                  </a:rPr>
                  <a:t>5</a:t>
                </a:r>
                <a:r>
                  <a:rPr lang="fr-FR" sz="4400" baseline="30000" dirty="0">
                    <a:solidFill>
                      <a:schemeClr val="accent1">
                        <a:lumMod val="75000"/>
                      </a:schemeClr>
                    </a:solidFill>
                    <a:latin typeface="Mulish" pitchFamily="2" charset="0"/>
                  </a:rPr>
                  <a:t>2  = </a:t>
                </a:r>
                <a:r>
                  <a:rPr lang="fr-FR" sz="4400" dirty="0">
                    <a:solidFill>
                      <a:schemeClr val="accent1">
                        <a:lumMod val="75000"/>
                      </a:schemeClr>
                    </a:solidFill>
                    <a:latin typeface="Mulish" pitchFamily="2" charset="0"/>
                  </a:rPr>
                  <a:t>3</a:t>
                </a:r>
                <a:r>
                  <a:rPr lang="fr-FR" sz="4400" baseline="30000" dirty="0">
                    <a:solidFill>
                      <a:schemeClr val="accent1">
                        <a:lumMod val="75000"/>
                      </a:schemeClr>
                    </a:solidFill>
                    <a:latin typeface="Mulish" pitchFamily="2" charset="0"/>
                  </a:rPr>
                  <a:t>2 </a:t>
                </a:r>
                <a:r>
                  <a:rPr lang="fr-FR" sz="4400" dirty="0">
                    <a:solidFill>
                      <a:schemeClr val="accent1">
                        <a:lumMod val="75000"/>
                      </a:schemeClr>
                    </a:solidFill>
                    <a:latin typeface="Mulish" pitchFamily="2" charset="0"/>
                  </a:rPr>
                  <a:t>+ 4</a:t>
                </a:r>
                <a:r>
                  <a:rPr lang="fr-FR" sz="4400" baseline="30000" dirty="0">
                    <a:solidFill>
                      <a:schemeClr val="accent1">
                        <a:lumMod val="75000"/>
                      </a:schemeClr>
                    </a:solidFill>
                    <a:latin typeface="Mulish" pitchFamily="2" charset="0"/>
                  </a:rPr>
                  <a:t>2</a:t>
                </a:r>
                <a:endParaRPr lang="fr-FR" sz="3733" dirty="0">
                  <a:solidFill>
                    <a:schemeClr val="accent1">
                      <a:lumMod val="75000"/>
                    </a:schemeClr>
                  </a:solidFill>
                  <a:latin typeface="Mulish" pitchFamily="2" charset="0"/>
                </a:endParaRPr>
              </a:p>
              <a:p>
                <a:pPr lvl="1" algn="ctr"/>
                <a:r>
                  <a:rPr lang="fr-FR" sz="3733" dirty="0">
                    <a:solidFill>
                      <a:srgbClr val="002060"/>
                    </a:solidFill>
                    <a:latin typeface="Mulish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73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373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373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73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fr-FR" sz="373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733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sz="373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73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fr-FR" sz="373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fr-FR" sz="3733" dirty="0">
                    <a:solidFill>
                      <a:srgbClr val="002060"/>
                    </a:solidFill>
                    <a:latin typeface="Mulish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73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fr-FR" sz="3733" dirty="0">
                  <a:solidFill>
                    <a:srgbClr val="002060"/>
                  </a:solidFill>
                  <a:latin typeface="Mulish" pitchFamily="2" charset="0"/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fr-FR" sz="3733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5 = </m:t>
                    </m:r>
                    <m:rad>
                      <m:radPr>
                        <m:degHide m:val="on"/>
                        <m:ctrlPr>
                          <a:rPr lang="fr-FR" sz="3733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3733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733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fr-FR" sz="3733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733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sz="3733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733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sz="3733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3733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fr-FR" sz="3733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3733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9+16</m:t>
                        </m:r>
                      </m:e>
                    </m:rad>
                  </m:oMath>
                </a14:m>
                <a:r>
                  <a:rPr lang="fr-FR" sz="3733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3733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fr-FR" sz="3733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3733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e>
                    </m:rad>
                  </m:oMath>
                </a14:m>
                <a:endParaRPr lang="fr-FR" sz="3733" dirty="0">
                  <a:solidFill>
                    <a:srgbClr val="002060"/>
                  </a:solidFill>
                  <a:latin typeface="Mulish" pitchFamily="2" charset="0"/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EFFCD6C-D6C9-6A87-BE94-6BBC2F6FF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793" y="1121722"/>
                <a:ext cx="8234597" cy="2059153"/>
              </a:xfrm>
              <a:prstGeom prst="rect">
                <a:avLst/>
              </a:prstGeom>
              <a:blipFill>
                <a:blip r:embed="rId2"/>
                <a:stretch>
                  <a:fillRect t="-5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D4777871-3BB5-6440-117B-0FDDB08DA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720" y="2914943"/>
            <a:ext cx="7005201" cy="467745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FB8EEA6-298D-C238-25BE-88233E09C1B1}"/>
              </a:ext>
            </a:extLst>
          </p:cNvPr>
          <p:cNvSpPr txBox="1"/>
          <p:nvPr/>
        </p:nvSpPr>
        <p:spPr>
          <a:xfrm>
            <a:off x="1335799" y="5736278"/>
            <a:ext cx="6492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{3,4,5} ⇒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2E8B87D-9618-7BC3-DA0B-63FFF796ECDF}"/>
                  </a:ext>
                </a:extLst>
              </p:cNvPr>
              <p:cNvSpPr txBox="1"/>
              <p:nvPr/>
            </p:nvSpPr>
            <p:spPr>
              <a:xfrm>
                <a:off x="307649" y="3270250"/>
                <a:ext cx="3840822" cy="783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fr-FR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2E8B87D-9618-7BC3-DA0B-63FFF796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49" y="3270250"/>
                <a:ext cx="3840822" cy="7830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DD6243B-6009-7342-6634-0CDA15B71DF3}"/>
                  </a:ext>
                </a:extLst>
              </p:cNvPr>
              <p:cNvSpPr txBox="1"/>
              <p:nvPr/>
            </p:nvSpPr>
            <p:spPr>
              <a:xfrm>
                <a:off x="205099" y="3928553"/>
                <a:ext cx="3943371" cy="783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fr-FR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DD6243B-6009-7342-6634-0CDA15B71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99" y="3928553"/>
                <a:ext cx="3943371" cy="7830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139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E8B21C39-2649-FFC3-8B69-9F168EE1E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753" y="1311276"/>
            <a:ext cx="7005200" cy="802400"/>
          </a:xfrm>
        </p:spPr>
        <p:txBody>
          <a:bodyPr/>
          <a:lstStyle/>
          <a:p>
            <a:pPr marL="186262" indent="0">
              <a:buNone/>
            </a:pP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Thalès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EFFCD6C-D6C9-6A87-BE94-6BBC2F6FF1A8}"/>
                  </a:ext>
                </a:extLst>
              </p:cNvPr>
              <p:cNvSpPr txBox="1"/>
              <p:nvPr/>
            </p:nvSpPr>
            <p:spPr>
              <a:xfrm>
                <a:off x="1808009" y="5278342"/>
                <a:ext cx="6796345" cy="117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fr-FR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fr-FR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fr-FR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fr-FR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fr-FR" sz="3733" b="1">
                        <a:solidFill>
                          <a:srgbClr val="FF0000"/>
                        </a:solidFill>
                      </a:rPr>
                      <m:t> </m:t>
                    </m:r>
                    <m:r>
                      <a:rPr lang="fr-FR" sz="3733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fr-FR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fr-FR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fr-FR" sz="4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fr-FR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4800" b="1" dirty="0">
                    <a:solidFill>
                      <a:srgbClr val="FF0000"/>
                    </a:solidFill>
                    <a:latin typeface="Mulish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3733" baseline="30000" dirty="0">
                    <a:solidFill>
                      <a:srgbClr val="002060"/>
                    </a:solidFill>
                    <a:latin typeface="Mulish" pitchFamily="2" charset="0"/>
                  </a:rPr>
                  <a:t> </a:t>
                </a:r>
                <a:r>
                  <a:rPr lang="fr-FR" sz="4800" b="1" baseline="30000" dirty="0">
                    <a:solidFill>
                      <a:srgbClr val="002060"/>
                    </a:solidFill>
                    <a:latin typeface="Mulish" pitchFamily="2" charset="0"/>
                  </a:rPr>
                  <a:t>1,25</a:t>
                </a:r>
                <a:endParaRPr lang="fr-FR" sz="3733" b="1" baseline="30000" dirty="0">
                  <a:solidFill>
                    <a:srgbClr val="002060"/>
                  </a:solidFill>
                  <a:latin typeface="Mulish" pitchFamily="2" charset="0"/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EFFCD6C-D6C9-6A87-BE94-6BBC2F6FF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009" y="5278342"/>
                <a:ext cx="6796345" cy="11701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E86432BF-970F-18AA-676C-5825D689E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470" y="728331"/>
            <a:ext cx="8998692" cy="56318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8DE481A-C5B0-8379-D021-F62DD140B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75" y="2748673"/>
            <a:ext cx="3762339" cy="2269840"/>
          </a:xfrm>
          <a:prstGeom prst="rect">
            <a:avLst/>
          </a:prstGeom>
        </p:spPr>
      </p:pic>
      <p:sp>
        <p:nvSpPr>
          <p:cNvPr id="17" name="Titre 2">
            <a:extLst>
              <a:ext uri="{FF2B5EF4-FFF2-40B4-BE49-F238E27FC236}">
                <a16:creationId xmlns:a16="http://schemas.microsoft.com/office/drawing/2014/main" id="{5EE068BB-D676-2EB8-3019-3C3900BB8CB1}"/>
              </a:ext>
            </a:extLst>
          </p:cNvPr>
          <p:cNvSpPr txBox="1">
            <a:spLocks/>
          </p:cNvSpPr>
          <p:nvPr/>
        </p:nvSpPr>
        <p:spPr>
          <a:xfrm>
            <a:off x="766960" y="208673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jalla One"/>
              <a:buNone/>
              <a:defRPr sz="3000" b="1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Pythales – Théorème de Pythagore et Thalès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76C46CD-BDF1-5B84-47CF-7E39FAF195F6}"/>
              </a:ext>
            </a:extLst>
          </p:cNvPr>
          <p:cNvSpPr txBox="1"/>
          <p:nvPr/>
        </p:nvSpPr>
        <p:spPr>
          <a:xfrm>
            <a:off x="260753" y="1929067"/>
            <a:ext cx="34044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Si, deux droites parallèles coupent deux droites sécantes alors elles déterminent deux triangles dont les côtés correspondants ont des longueurs proportionnelles.</a:t>
            </a:r>
          </a:p>
        </p:txBody>
      </p:sp>
    </p:spTree>
    <p:extLst>
      <p:ext uri="{BB962C8B-B14F-4D97-AF65-F5344CB8AC3E}">
        <p14:creationId xmlns:p14="http://schemas.microsoft.com/office/powerpoint/2010/main" val="3800610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B0FF14-E40D-5F73-50E0-1C90994C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12" y="130732"/>
            <a:ext cx="4488639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Utilisons PyThalès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841D6C7D-6CF1-3CD6-15E8-76BBC8BF8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854" y="894332"/>
            <a:ext cx="10496396" cy="2041985"/>
          </a:xfrm>
        </p:spPr>
        <p:txBody>
          <a:bodyPr/>
          <a:lstStyle/>
          <a:p>
            <a:pPr marL="186262" indent="0">
              <a:buNone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J’ai à réaliser seul un plateau de 8,00 m x 1,10 m  je n’ai avec moi qu’un mètre de 2 m , comment puis-je effectuer l’équerrage de mon plateau</a:t>
            </a:r>
          </a:p>
        </p:txBody>
      </p:sp>
      <p:sp>
        <p:nvSpPr>
          <p:cNvPr id="8" name="Sous-titre 5">
            <a:extLst>
              <a:ext uri="{FF2B5EF4-FFF2-40B4-BE49-F238E27FC236}">
                <a16:creationId xmlns:a16="http://schemas.microsoft.com/office/drawing/2014/main" id="{413AD8DC-DFE9-BE06-2F27-BEC9CC3A5E8B}"/>
              </a:ext>
            </a:extLst>
          </p:cNvPr>
          <p:cNvSpPr txBox="1">
            <a:spLocks/>
          </p:cNvSpPr>
          <p:nvPr/>
        </p:nvSpPr>
        <p:spPr>
          <a:xfrm>
            <a:off x="690112" y="2723528"/>
            <a:ext cx="10425696" cy="25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AutoNum type="arabicPeriod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lpha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roman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alpha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roman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rabi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lpha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AutoNum type="roman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186262" indent="0" algn="ctr">
              <a:buNone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Avec PyThalès</a:t>
            </a:r>
          </a:p>
          <a:p>
            <a:pPr marL="186262" indent="0" algn="ctr">
              <a:buNone/>
            </a:pPr>
            <a:r>
              <a:rPr lang="fr-FR" sz="3200" b="1" dirty="0">
                <a:solidFill>
                  <a:srgbClr val="FF0000"/>
                </a:solidFill>
                <a:latin typeface="Mulish" pitchFamily="2" charset="0"/>
              </a:rPr>
              <a:t>{3,4,5} ⇒ 1,10 / 3 = X / 4 = Y / 5</a:t>
            </a:r>
          </a:p>
          <a:p>
            <a:pPr marL="186262" indent="0" algn="ctr">
              <a:buNone/>
            </a:pPr>
            <a:r>
              <a:rPr lang="fr-FR" sz="3200" b="1" dirty="0">
                <a:solidFill>
                  <a:srgbClr val="FF0000"/>
                </a:solidFill>
                <a:latin typeface="Mulish" pitchFamily="2" charset="0"/>
              </a:rPr>
              <a:t>X = 0,3667 * 4 = 1,47 m</a:t>
            </a:r>
          </a:p>
          <a:p>
            <a:pPr marL="186262" indent="0" algn="ctr">
              <a:buNone/>
            </a:pPr>
            <a:r>
              <a:rPr lang="fr-FR" sz="3200" b="1" dirty="0">
                <a:solidFill>
                  <a:srgbClr val="FF0000"/>
                </a:solidFill>
                <a:latin typeface="Mulish" pitchFamily="2" charset="0"/>
              </a:rPr>
              <a:t>Y = 0,3667 * 5 = 1,83 m</a:t>
            </a:r>
          </a:p>
          <a:p>
            <a:pPr marL="186262" indent="0" algn="ctr">
              <a:buNone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Je peux tracer un repère à </a:t>
            </a: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1,47m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 sur ma longueur et m’assurer que l’hypoténuse est de </a:t>
            </a: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1,83 m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 </a:t>
            </a:r>
          </a:p>
          <a:p>
            <a:pPr marL="186262" indent="0" algn="ctr">
              <a:buNone/>
            </a:pPr>
            <a:endParaRPr lang="fr-FR" sz="3200" b="1" dirty="0">
              <a:solidFill>
                <a:srgbClr val="FF0000"/>
              </a:solidFill>
              <a:latin typeface="Mulish" pitchFamily="2" charset="0"/>
            </a:endParaRPr>
          </a:p>
          <a:p>
            <a:pPr marL="186262" indent="0" algn="ctr">
              <a:buNone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099197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AAD2C4DE-8A0C-F97A-50DB-B1396BDDC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4975" y="3102245"/>
            <a:ext cx="3074000" cy="1149200"/>
          </a:xfrm>
        </p:spPr>
        <p:txBody>
          <a:bodyPr/>
          <a:lstStyle/>
          <a:p>
            <a:pPr marL="0" indent="0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C'est le point autour duquel un objet est équilibré dans toutes les directions.</a:t>
            </a:r>
          </a:p>
          <a:p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A91C630-C65F-472E-ACE2-A66F8C77770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Iso 7000 - 0627</a:t>
            </a:r>
          </a:p>
          <a:p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A33484B9-7CC1-C87B-31E6-BE7EFC61B2E9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534951" y="3518892"/>
            <a:ext cx="3074000" cy="1149200"/>
          </a:xfrm>
        </p:spPr>
        <p:txBody>
          <a:bodyPr/>
          <a:lstStyle/>
          <a:p>
            <a:pPr marL="0" indent="0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Il peut être trouvé en calculant la moyenne des positions de tous les points matériels qui composent un objet.</a:t>
            </a:r>
          </a:p>
          <a:p>
            <a:pPr marL="0" indent="0"/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919FD9-D0E6-2FE3-7543-A5C9A578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centre de gravité (CG)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84C18D43-AE5E-A06F-EE91-31182D601B0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64975" y="2688180"/>
            <a:ext cx="3074000" cy="525600"/>
          </a:xfrm>
        </p:spPr>
        <p:txBody>
          <a:bodyPr/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Définition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086C1053-855D-2343-9888-906612822180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396912" y="4000367"/>
            <a:ext cx="3074000" cy="525600"/>
          </a:xfrm>
        </p:spPr>
        <p:txBody>
          <a:bodyPr/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Son marquage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1050545B-27C3-7BE8-2F42-1EAA884ED0E3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8534951" y="3104827"/>
            <a:ext cx="3074000" cy="525600"/>
          </a:xfrm>
        </p:spPr>
        <p:txBody>
          <a:bodyPr/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Le calcul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F1B6FA-4BE4-442C-DCDC-6F37704E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689" y="1525533"/>
            <a:ext cx="2366776" cy="22678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CC65A2-C073-AF61-99B5-A06B30D2A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710" y="593368"/>
            <a:ext cx="3835253" cy="2267801"/>
          </a:xfrm>
          <a:prstGeom prst="rect">
            <a:avLst/>
          </a:prstGeom>
        </p:spPr>
      </p:pic>
      <p:sp>
        <p:nvSpPr>
          <p:cNvPr id="9" name="Sous-titre 6">
            <a:extLst>
              <a:ext uri="{FF2B5EF4-FFF2-40B4-BE49-F238E27FC236}">
                <a16:creationId xmlns:a16="http://schemas.microsoft.com/office/drawing/2014/main" id="{F9024600-156D-87FF-37BB-C4B02D26332A}"/>
              </a:ext>
            </a:extLst>
          </p:cNvPr>
          <p:cNvSpPr txBox="1">
            <a:spLocks/>
          </p:cNvSpPr>
          <p:nvPr/>
        </p:nvSpPr>
        <p:spPr>
          <a:xfrm>
            <a:off x="799430" y="5714897"/>
            <a:ext cx="7788517" cy="525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 kern="1200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685800" lvl="1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143000" lvl="2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600200" lvl="3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057400" lvl="4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514600" lvl="5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2971800" lvl="6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429000" lvl="7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3886200" lvl="8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/>
            <a:r>
              <a:rPr lang="fr-FR" sz="2800" b="0" dirty="0">
                <a:solidFill>
                  <a:srgbClr val="FF0000"/>
                </a:solidFill>
                <a:latin typeface="+mn-lt"/>
              </a:rPr>
              <a:t>Décalage CG </a:t>
            </a:r>
            <a:r>
              <a:rPr lang="fr-FR" sz="2800" b="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≥ à 20 % de la longueur, le marquage est obligatoire</a:t>
            </a:r>
            <a:endParaRPr lang="fr-FR" sz="28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0365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>
            <a:extLst>
              <a:ext uri="{FF2B5EF4-FFF2-40B4-BE49-F238E27FC236}">
                <a16:creationId xmlns:a16="http://schemas.microsoft.com/office/drawing/2014/main" id="{A33484B9-7CC1-C87B-31E6-BE7EFC61B2E9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304081" y="5835041"/>
            <a:ext cx="7335864" cy="525600"/>
          </a:xfrm>
        </p:spPr>
        <p:txBody>
          <a:bodyPr/>
          <a:lstStyle/>
          <a:p>
            <a:pPr marL="0" indent="0"/>
            <a:r>
              <a:rPr lang="fr-FR" sz="3200" b="1" dirty="0">
                <a:solidFill>
                  <a:srgbClr val="FF0000"/>
                </a:solidFill>
              </a:rPr>
              <a:t>Distance = M</a:t>
            </a:r>
            <a:r>
              <a:rPr lang="fr-FR" sz="3200" b="1" baseline="-25000" dirty="0">
                <a:solidFill>
                  <a:srgbClr val="FF0000"/>
                </a:solidFill>
              </a:rPr>
              <a:t>éloignée</a:t>
            </a:r>
            <a:r>
              <a:rPr lang="fr-FR" sz="3200" b="1" dirty="0">
                <a:solidFill>
                  <a:srgbClr val="FF0000"/>
                </a:solidFill>
              </a:rPr>
              <a:t> x D</a:t>
            </a:r>
            <a:r>
              <a:rPr lang="fr-FR" sz="3200" b="1" baseline="-25000" dirty="0">
                <a:solidFill>
                  <a:srgbClr val="FF0000"/>
                </a:solidFill>
              </a:rPr>
              <a:t>éloignée</a:t>
            </a:r>
            <a:r>
              <a:rPr lang="fr-FR" sz="3200" b="1" dirty="0">
                <a:solidFill>
                  <a:srgbClr val="FF0000"/>
                </a:solidFill>
              </a:rPr>
              <a:t> / M</a:t>
            </a:r>
            <a:r>
              <a:rPr lang="fr-FR" sz="3200" b="1" baseline="-25000" dirty="0">
                <a:solidFill>
                  <a:srgbClr val="FF0000"/>
                </a:solidFill>
              </a:rPr>
              <a:t>total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919FD9-D0E6-2FE3-7543-A5C9A578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01096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Centre de gravité d’une caisse par pesée 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1050545B-27C3-7BE8-2F42-1EAA884ED0E3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270863" y="1043555"/>
            <a:ext cx="9040676" cy="525600"/>
          </a:xfrm>
        </p:spPr>
        <p:txBody>
          <a:bodyPr/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Ci-dessous une caisse de 2m de long et de masse brut 1800 Kg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BD7FC96-F7FB-3AC7-965D-0FD91AC6B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33" y="1167870"/>
            <a:ext cx="9197490" cy="47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80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4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4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E675DF-C654-0BC6-4446-FDA00F1D5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15921"/>
            <a:ext cx="10905066" cy="3026156"/>
          </a:xfrm>
          <a:prstGeom prst="rect">
            <a:avLst/>
          </a:prstGeom>
          <a:ln>
            <a:noFill/>
          </a:ln>
        </p:spPr>
      </p:pic>
      <p:sp>
        <p:nvSpPr>
          <p:cNvPr id="65" name="Isosceles Triangle 5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26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E919FD9-D0E6-2FE3-7543-A5C9A578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01096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Centre de gravité par équilibre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E44B0B-22B2-47A0-1FD8-34FFF80C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7" y="1195051"/>
            <a:ext cx="8731625" cy="50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26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B0FF14-E40D-5F73-50E0-1C90994C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60" y="378560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Centre de gravité par le calcul</a:t>
            </a:r>
          </a:p>
        </p:txBody>
      </p:sp>
      <p:sp>
        <p:nvSpPr>
          <p:cNvPr id="7" name="Sous-titre 5">
            <a:extLst>
              <a:ext uri="{FF2B5EF4-FFF2-40B4-BE49-F238E27FC236}">
                <a16:creationId xmlns:a16="http://schemas.microsoft.com/office/drawing/2014/main" id="{F191C0D7-BA89-1E04-4225-A1D8C66A0126}"/>
              </a:ext>
            </a:extLst>
          </p:cNvPr>
          <p:cNvSpPr txBox="1">
            <a:spLocks/>
          </p:cNvSpPr>
          <p:nvPr/>
        </p:nvSpPr>
        <p:spPr>
          <a:xfrm>
            <a:off x="766960" y="1178931"/>
            <a:ext cx="3074000" cy="525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733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Le rectangle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31DC66-A8A0-550A-931A-8A4AC274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223" y="1065082"/>
            <a:ext cx="1936080" cy="2731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20C3896-C840-0F23-6D05-94978FCA6E89}"/>
              </a:ext>
            </a:extLst>
          </p:cNvPr>
          <p:cNvSpPr txBox="1"/>
          <p:nvPr/>
        </p:nvSpPr>
        <p:spPr>
          <a:xfrm>
            <a:off x="1074314" y="1781404"/>
            <a:ext cx="649378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defRPr/>
            </a:pPr>
            <a:r>
              <a:rPr lang="fr-FR" sz="2667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 (x</a:t>
            </a:r>
            <a:r>
              <a:rPr lang="fr-FR" sz="2667" b="1" i="1" baseline="-25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; y</a:t>
            </a:r>
            <a:r>
              <a:rPr lang="fr-FR" sz="2667" b="1" i="1" baseline="-25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</a:t>
            </a:r>
            <a:r>
              <a:rPr lang="fr-FR" sz="2667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)  avec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x</a:t>
            </a:r>
            <a:r>
              <a:rPr lang="fr-FR" sz="2667" b="1" i="1" baseline="-25000" dirty="0">
                <a:solidFill>
                  <a:srgbClr val="FF0000"/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= b/2 et y</a:t>
            </a:r>
            <a:r>
              <a:rPr lang="fr-FR" sz="2667" b="1" i="1" baseline="-25000" dirty="0">
                <a:solidFill>
                  <a:srgbClr val="FF0000"/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= h/2</a:t>
            </a:r>
          </a:p>
          <a:p>
            <a:pPr algn="just" defTabSz="609585">
              <a:defRPr/>
            </a:pPr>
            <a:r>
              <a:rPr lang="fr-FR" sz="2667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Surface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  = </a:t>
            </a:r>
            <a:r>
              <a:rPr lang="fr-FR" sz="2667" b="1" i="1" dirty="0" err="1">
                <a:solidFill>
                  <a:srgbClr val="FF0000"/>
                </a:solidFill>
                <a:latin typeface="Mulish" pitchFamily="2" charset="0"/>
              </a:rPr>
              <a:t>bh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 </a:t>
            </a:r>
          </a:p>
        </p:txBody>
      </p:sp>
      <p:sp>
        <p:nvSpPr>
          <p:cNvPr id="9" name="Sous-titre 5">
            <a:extLst>
              <a:ext uri="{FF2B5EF4-FFF2-40B4-BE49-F238E27FC236}">
                <a16:creationId xmlns:a16="http://schemas.microsoft.com/office/drawing/2014/main" id="{F191C0D7-BA89-1E04-4225-A1D8C66A0126}"/>
              </a:ext>
            </a:extLst>
          </p:cNvPr>
          <p:cNvSpPr txBox="1">
            <a:spLocks/>
          </p:cNvSpPr>
          <p:nvPr/>
        </p:nvSpPr>
        <p:spPr>
          <a:xfrm>
            <a:off x="724077" y="2729972"/>
            <a:ext cx="4254491" cy="525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733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Le Disque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0C3896-C840-0F23-6D05-94978FCA6E89}"/>
              </a:ext>
            </a:extLst>
          </p:cNvPr>
          <p:cNvSpPr txBox="1"/>
          <p:nvPr/>
        </p:nvSpPr>
        <p:spPr>
          <a:xfrm>
            <a:off x="989472" y="3499737"/>
            <a:ext cx="649378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defRPr/>
            </a:pPr>
            <a:r>
              <a:rPr lang="fr-FR" sz="2667" b="1" i="1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G (x</a:t>
            </a:r>
            <a:r>
              <a:rPr lang="fr-FR" sz="2667" b="1" i="1" baseline="-25000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; y</a:t>
            </a:r>
            <a:r>
              <a:rPr lang="fr-FR" sz="2667" b="1" i="1" baseline="-25000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G</a:t>
            </a:r>
            <a:r>
              <a:rPr lang="fr-FR" sz="2667" b="1" i="1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)  avec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x</a:t>
            </a:r>
            <a:r>
              <a:rPr lang="fr-FR" sz="2667" b="1" i="1" baseline="-25000" dirty="0">
                <a:solidFill>
                  <a:srgbClr val="FF0000"/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= r et y</a:t>
            </a:r>
            <a:r>
              <a:rPr lang="fr-FR" sz="2667" b="1" i="1" baseline="-25000" dirty="0">
                <a:solidFill>
                  <a:srgbClr val="FF0000"/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= r</a:t>
            </a:r>
          </a:p>
          <a:p>
            <a:pPr algn="just" defTabSz="609585">
              <a:defRPr/>
            </a:pPr>
            <a:r>
              <a:rPr lang="fr-FR" sz="2667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Surface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  = πr</a:t>
            </a:r>
            <a:r>
              <a:rPr lang="fr-FR" sz="2667" b="1" i="1" baseline="30000" dirty="0">
                <a:solidFill>
                  <a:srgbClr val="FF0000"/>
                </a:solidFill>
                <a:latin typeface="Mulish" pitchFamily="2" charset="0"/>
              </a:rPr>
              <a:t>2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E6A54C8-BB53-CB9B-5371-33F60331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916" y="2583717"/>
            <a:ext cx="1936081" cy="1852766"/>
          </a:xfrm>
          <a:prstGeom prst="rect">
            <a:avLst/>
          </a:prstGeom>
        </p:spPr>
      </p:pic>
      <p:sp>
        <p:nvSpPr>
          <p:cNvPr id="14" name="Sous-titre 5">
            <a:extLst>
              <a:ext uri="{FF2B5EF4-FFF2-40B4-BE49-F238E27FC236}">
                <a16:creationId xmlns:a16="http://schemas.microsoft.com/office/drawing/2014/main" id="{F191C0D7-BA89-1E04-4225-A1D8C66A0126}"/>
              </a:ext>
            </a:extLst>
          </p:cNvPr>
          <p:cNvSpPr txBox="1">
            <a:spLocks/>
          </p:cNvSpPr>
          <p:nvPr/>
        </p:nvSpPr>
        <p:spPr>
          <a:xfrm>
            <a:off x="766960" y="4495747"/>
            <a:ext cx="4254491" cy="525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733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Le Triangle rectangle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20C3896-C840-0F23-6D05-94978FCA6E89}"/>
              </a:ext>
            </a:extLst>
          </p:cNvPr>
          <p:cNvSpPr txBox="1"/>
          <p:nvPr/>
        </p:nvSpPr>
        <p:spPr>
          <a:xfrm>
            <a:off x="989472" y="5021347"/>
            <a:ext cx="6493789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>
              <a:defRPr/>
            </a:pPr>
            <a:r>
              <a:rPr lang="fr-FR" sz="2667" b="1" i="1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G (x</a:t>
            </a:r>
            <a:r>
              <a:rPr lang="fr-FR" sz="2667" b="1" i="1" baseline="-25000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; y</a:t>
            </a:r>
            <a:r>
              <a:rPr lang="fr-FR" sz="2667" b="1" i="1" baseline="-25000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G</a:t>
            </a:r>
            <a:r>
              <a:rPr lang="fr-FR" sz="2667" b="1" i="1" dirty="0">
                <a:solidFill>
                  <a:srgbClr val="5B9BD5">
                    <a:lumMod val="50000"/>
                  </a:srgbClr>
                </a:solidFill>
                <a:latin typeface="Mulish" pitchFamily="2" charset="0"/>
              </a:rPr>
              <a:t>)  avec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x</a:t>
            </a:r>
            <a:r>
              <a:rPr lang="fr-FR" sz="2667" b="1" i="1" baseline="-25000" dirty="0">
                <a:solidFill>
                  <a:srgbClr val="FF0000"/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= 2b/3 et y</a:t>
            </a:r>
            <a:r>
              <a:rPr lang="fr-FR" sz="2667" b="1" i="1" baseline="-25000" dirty="0">
                <a:solidFill>
                  <a:srgbClr val="FF0000"/>
                </a:solidFill>
                <a:latin typeface="Mulish" pitchFamily="2" charset="0"/>
              </a:rPr>
              <a:t>G 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= h/3</a:t>
            </a:r>
          </a:p>
          <a:p>
            <a:pPr algn="just" defTabSz="609585">
              <a:defRPr/>
            </a:pPr>
            <a:r>
              <a:rPr lang="fr-FR" sz="2667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Surface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  = (</a:t>
            </a:r>
            <a:r>
              <a:rPr lang="fr-FR" sz="2667" b="1" i="1" dirty="0" err="1">
                <a:solidFill>
                  <a:srgbClr val="FF0000"/>
                </a:solidFill>
                <a:latin typeface="Mulish" pitchFamily="2" charset="0"/>
              </a:rPr>
              <a:t>bh</a:t>
            </a: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)/2 </a:t>
            </a:r>
          </a:p>
          <a:p>
            <a:pPr algn="just" defTabSz="609585">
              <a:defRPr/>
            </a:pPr>
            <a:r>
              <a:rPr lang="fr-FR" sz="2667" b="1" i="1" dirty="0">
                <a:solidFill>
                  <a:srgbClr val="FF0000"/>
                </a:solidFill>
                <a:latin typeface="Mulish" pitchFamily="2" charset="0"/>
              </a:rPr>
              <a:t>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67230D-CA75-9CF3-BF73-F566377DA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463" y="4223578"/>
            <a:ext cx="2455072" cy="27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10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4">
            <a:extLst>
              <a:ext uri="{FF2B5EF4-FFF2-40B4-BE49-F238E27FC236}">
                <a16:creationId xmlns:a16="http://schemas.microsoft.com/office/drawing/2014/main" id="{AB867E5F-BCC3-DB24-BFD6-3950977C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2"/>
            <a:ext cx="10515600" cy="718957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Centre de gravité par le calcul</a:t>
            </a:r>
          </a:p>
        </p:txBody>
      </p:sp>
      <p:sp>
        <p:nvSpPr>
          <p:cNvPr id="4" name="Sous-titre 1">
            <a:extLst>
              <a:ext uri="{FF2B5EF4-FFF2-40B4-BE49-F238E27FC236}">
                <a16:creationId xmlns:a16="http://schemas.microsoft.com/office/drawing/2014/main" id="{5C253D7B-1922-E9FC-3B5C-F39B597262B5}"/>
              </a:ext>
            </a:extLst>
          </p:cNvPr>
          <p:cNvSpPr txBox="1">
            <a:spLocks/>
          </p:cNvSpPr>
          <p:nvPr/>
        </p:nvSpPr>
        <p:spPr>
          <a:xfrm>
            <a:off x="414779" y="862589"/>
            <a:ext cx="11283885" cy="718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q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sz="2000" dirty="0">
                <a:latin typeface="Mulish" pitchFamily="2" charset="0"/>
              </a:rPr>
              <a:t>Les coordonnées en </a:t>
            </a:r>
            <a:r>
              <a:rPr lang="fr-FR" sz="2000" b="1" dirty="0">
                <a:latin typeface="Mulish" pitchFamily="2" charset="0"/>
              </a:rPr>
              <a:t>x</a:t>
            </a:r>
            <a:r>
              <a:rPr lang="fr-FR" sz="2000" dirty="0">
                <a:latin typeface="Mulish" pitchFamily="2" charset="0"/>
              </a:rPr>
              <a:t> et </a:t>
            </a:r>
            <a:r>
              <a:rPr lang="fr-FR" sz="2000" b="1" dirty="0">
                <a:latin typeface="Mulish" pitchFamily="2" charset="0"/>
              </a:rPr>
              <a:t>y</a:t>
            </a:r>
            <a:r>
              <a:rPr lang="fr-FR" sz="2000" dirty="0">
                <a:latin typeface="Mulish" pitchFamily="2" charset="0"/>
              </a:rPr>
              <a:t> du </a:t>
            </a:r>
            <a:r>
              <a:rPr lang="fr-FR" sz="2000" b="1" dirty="0">
                <a:latin typeface="Mulish" pitchFamily="2" charset="0"/>
              </a:rPr>
              <a:t>CG</a:t>
            </a:r>
            <a:r>
              <a:rPr lang="fr-FR" sz="2000" dirty="0">
                <a:latin typeface="Mulish" pitchFamily="2" charset="0"/>
              </a:rPr>
              <a:t> (G) sont pour un rectangle   de Surface)  3000 * 2000 mm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sz="2000" b="1" dirty="0">
                <a:latin typeface="Mulish" pitchFamily="2" charset="0"/>
              </a:rPr>
              <a:t> surface S1 = 6 000 000 mm2</a:t>
            </a:r>
          </a:p>
          <a:p>
            <a:pPr marL="0" indent="0"/>
            <a:endParaRPr lang="fr-FR" sz="2000" dirty="0">
              <a:latin typeface="Mulish" pitchFamily="2" charset="0"/>
            </a:endParaRPr>
          </a:p>
          <a:p>
            <a:pPr marL="0" indent="0"/>
            <a:endParaRPr lang="fr-FR" sz="2400" dirty="0">
              <a:latin typeface="Mulish" pitchFamily="2" charset="0"/>
            </a:endParaRPr>
          </a:p>
          <a:p>
            <a:pPr marL="0" indent="0"/>
            <a:endParaRPr lang="fr-FR" sz="2400" dirty="0">
              <a:latin typeface="Mulish" pitchFamily="2" charset="0"/>
            </a:endParaRPr>
          </a:p>
          <a:p>
            <a:pPr marL="0" indent="0"/>
            <a:endParaRPr lang="fr-FR" sz="2400" dirty="0">
              <a:latin typeface="Mulish" pitchFamily="2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2400" b="1" dirty="0">
              <a:latin typeface="Mulish" pitchFamily="2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C64ECA-AEBA-9CEA-4E5B-D27DD0C5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359" y="1241871"/>
            <a:ext cx="5758094" cy="32769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DF58BBB-AA60-BFDD-4B29-1B9384D28859}"/>
              </a:ext>
            </a:extLst>
          </p:cNvPr>
          <p:cNvSpPr txBox="1"/>
          <p:nvPr/>
        </p:nvSpPr>
        <p:spPr>
          <a:xfrm>
            <a:off x="414779" y="1703089"/>
            <a:ext cx="4718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G1 (x</a:t>
            </a:r>
            <a:r>
              <a:rPr lang="fr-FR" sz="2000" b="1" i="1" baseline="-25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G1 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; y</a:t>
            </a:r>
            <a:r>
              <a:rPr lang="fr-FR" sz="2000" b="1" i="1" baseline="-25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G1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)  avec </a:t>
            </a:r>
          </a:p>
          <a:p>
            <a:pPr marL="0" indent="0" algn="ctr"/>
            <a:r>
              <a:rPr lang="fr-FR" sz="2000" b="1" i="1" dirty="0">
                <a:solidFill>
                  <a:srgbClr val="FF0000"/>
                </a:solidFill>
                <a:latin typeface="Mulish" pitchFamily="2" charset="0"/>
              </a:rPr>
              <a:t>x</a:t>
            </a:r>
            <a:r>
              <a:rPr lang="fr-FR" sz="2000" b="1" i="1" baseline="-25000" dirty="0">
                <a:solidFill>
                  <a:srgbClr val="FF0000"/>
                </a:solidFill>
                <a:latin typeface="Mulish" pitchFamily="2" charset="0"/>
              </a:rPr>
              <a:t>G1 </a:t>
            </a:r>
            <a:r>
              <a:rPr lang="fr-FR" sz="2000" b="1" i="1" dirty="0">
                <a:solidFill>
                  <a:srgbClr val="FF0000"/>
                </a:solidFill>
                <a:latin typeface="Mulish" pitchFamily="2" charset="0"/>
              </a:rPr>
              <a:t>= 3 000/2  soit 1 500 mm</a:t>
            </a:r>
          </a:p>
          <a:p>
            <a:pPr marL="0" indent="0" algn="ctr"/>
            <a:r>
              <a:rPr lang="fr-FR" sz="2000" b="1" i="1" dirty="0">
                <a:solidFill>
                  <a:srgbClr val="FF0000"/>
                </a:solidFill>
                <a:latin typeface="Mulish" pitchFamily="2" charset="0"/>
              </a:rPr>
              <a:t>et y</a:t>
            </a:r>
            <a:r>
              <a:rPr lang="fr-FR" sz="2000" b="1" i="1" baseline="-25000" dirty="0">
                <a:solidFill>
                  <a:srgbClr val="FF0000"/>
                </a:solidFill>
                <a:latin typeface="Mulish" pitchFamily="2" charset="0"/>
              </a:rPr>
              <a:t>G1 </a:t>
            </a:r>
            <a:r>
              <a:rPr lang="fr-FR" sz="2000" b="1" i="1" dirty="0">
                <a:solidFill>
                  <a:srgbClr val="FF0000"/>
                </a:solidFill>
                <a:latin typeface="Mulish" pitchFamily="2" charset="0"/>
              </a:rPr>
              <a:t>= 2 000/2 soit 1 000 mm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252613-C1E6-318A-E91C-B7527C727552}"/>
              </a:ext>
            </a:extLst>
          </p:cNvPr>
          <p:cNvSpPr txBox="1"/>
          <p:nvPr/>
        </p:nvSpPr>
        <p:spPr>
          <a:xfrm>
            <a:off x="414779" y="2876448"/>
            <a:ext cx="5598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Les coordonnées en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x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 et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y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 du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CG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 (G) sont pour un cylindre d’aire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πr</a:t>
            </a:r>
            <a:r>
              <a:rPr lang="fr-FR" sz="2400" baseline="30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2</a:t>
            </a:r>
          </a:p>
          <a:p>
            <a:pPr marL="0" indent="0"/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S2 = 785 398 mm</a:t>
            </a:r>
            <a:r>
              <a:rPr lang="fr-FR" sz="2000" b="1" baseline="30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2</a:t>
            </a:r>
            <a:endParaRPr lang="fr-FR" sz="1200" b="1" baseline="300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FE9265-857F-C6C7-A180-ACC9DF30FC0B}"/>
              </a:ext>
            </a:extLst>
          </p:cNvPr>
          <p:cNvSpPr txBox="1"/>
          <p:nvPr/>
        </p:nvSpPr>
        <p:spPr>
          <a:xfrm>
            <a:off x="490591" y="4049486"/>
            <a:ext cx="4718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G2 (x</a:t>
            </a:r>
            <a:r>
              <a:rPr lang="fr-FR" sz="2000" b="1" i="1" baseline="-25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G2 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; y</a:t>
            </a:r>
            <a:r>
              <a:rPr lang="fr-FR" sz="2000" b="1" i="1" baseline="-25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G2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)  avec </a:t>
            </a:r>
          </a:p>
          <a:p>
            <a:pPr marL="0" indent="0" algn="ctr"/>
            <a:r>
              <a:rPr lang="fr-FR" sz="2000" b="1" i="1" dirty="0">
                <a:solidFill>
                  <a:srgbClr val="FF0000"/>
                </a:solidFill>
                <a:latin typeface="Mulish" pitchFamily="2" charset="0"/>
              </a:rPr>
              <a:t>x</a:t>
            </a:r>
            <a:r>
              <a:rPr lang="fr-FR" sz="2000" b="1" i="1" baseline="-25000" dirty="0">
                <a:solidFill>
                  <a:srgbClr val="FF0000"/>
                </a:solidFill>
                <a:latin typeface="Mulish" pitchFamily="2" charset="0"/>
              </a:rPr>
              <a:t>G2 </a:t>
            </a:r>
            <a:r>
              <a:rPr lang="fr-FR" sz="2000" b="1" i="1" dirty="0">
                <a:solidFill>
                  <a:srgbClr val="FF0000"/>
                </a:solidFill>
                <a:latin typeface="Mulish" pitchFamily="2" charset="0"/>
              </a:rPr>
              <a:t>= 2000 mm</a:t>
            </a:r>
          </a:p>
          <a:p>
            <a:pPr marL="0" indent="0" algn="ctr"/>
            <a:r>
              <a:rPr lang="fr-FR" sz="2000" b="1" i="1" dirty="0">
                <a:solidFill>
                  <a:srgbClr val="FF0000"/>
                </a:solidFill>
                <a:latin typeface="Mulish" pitchFamily="2" charset="0"/>
              </a:rPr>
              <a:t>et y</a:t>
            </a:r>
            <a:r>
              <a:rPr lang="fr-FR" sz="2000" b="1" i="1" baseline="-25000" dirty="0">
                <a:solidFill>
                  <a:srgbClr val="FF0000"/>
                </a:solidFill>
                <a:latin typeface="Mulish" pitchFamily="2" charset="0"/>
              </a:rPr>
              <a:t>G2 </a:t>
            </a:r>
            <a:r>
              <a:rPr lang="fr-FR" sz="2000" b="1" i="1" dirty="0">
                <a:solidFill>
                  <a:srgbClr val="FF0000"/>
                </a:solidFill>
                <a:latin typeface="Mulish" pitchFamily="2" charset="0"/>
              </a:rPr>
              <a:t>= 800 mm </a:t>
            </a:r>
          </a:p>
        </p:txBody>
      </p:sp>
      <p:sp>
        <p:nvSpPr>
          <p:cNvPr id="9" name="Sous-titre 1">
            <a:extLst>
              <a:ext uri="{FF2B5EF4-FFF2-40B4-BE49-F238E27FC236}">
                <a16:creationId xmlns:a16="http://schemas.microsoft.com/office/drawing/2014/main" id="{CAED4C3D-DF08-C229-F5B8-35AAFF5C6ACB}"/>
              </a:ext>
            </a:extLst>
          </p:cNvPr>
          <p:cNvSpPr txBox="1">
            <a:spLocks/>
          </p:cNvSpPr>
          <p:nvPr/>
        </p:nvSpPr>
        <p:spPr>
          <a:xfrm>
            <a:off x="414779" y="5210379"/>
            <a:ext cx="3969074" cy="4834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1867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Surface Totale : </a:t>
            </a:r>
          </a:p>
          <a:p>
            <a:pPr marL="0" indent="0"/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S1 – S2 = 5 214 602 mm</a:t>
            </a:r>
            <a:r>
              <a:rPr lang="fr-FR" sz="2000" baseline="300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2</a:t>
            </a:r>
            <a:endParaRPr lang="fr-FR" sz="2000" b="1" baseline="300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pPr marL="0" indent="0"/>
            <a:endParaRPr lang="fr-FR" sz="20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pPr marL="0" indent="0"/>
            <a:endParaRPr lang="fr-FR" sz="24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pPr marL="0" indent="0"/>
            <a:endParaRPr lang="fr-FR" sz="24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pPr marL="0" indent="0"/>
            <a:endParaRPr lang="fr-FR" sz="24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pPr marL="0" indent="0"/>
            <a:endParaRPr lang="fr-FR" sz="2400" b="1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ous-titre 1">
            <a:extLst>
              <a:ext uri="{FF2B5EF4-FFF2-40B4-BE49-F238E27FC236}">
                <a16:creationId xmlns:a16="http://schemas.microsoft.com/office/drawing/2014/main" id="{9877DF73-AC44-12E5-2082-06297F705CD9}"/>
              </a:ext>
            </a:extLst>
          </p:cNvPr>
          <p:cNvSpPr txBox="1">
            <a:spLocks/>
          </p:cNvSpPr>
          <p:nvPr/>
        </p:nvSpPr>
        <p:spPr>
          <a:xfrm>
            <a:off x="4526437" y="4357365"/>
            <a:ext cx="7822676" cy="7077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1867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None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fr-FR" sz="20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pPr marL="0" indent="0"/>
            <a:endParaRPr lang="fr-FR" sz="24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pPr marL="0" indent="0"/>
            <a:endParaRPr lang="fr-FR" sz="2400" b="1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5A1E36E-176E-40F7-88B5-FC14AAFDEC81}"/>
              </a:ext>
            </a:extLst>
          </p:cNvPr>
          <p:cNvGrpSpPr/>
          <p:nvPr/>
        </p:nvGrpSpPr>
        <p:grpSpPr>
          <a:xfrm>
            <a:off x="4383853" y="4411747"/>
            <a:ext cx="5828326" cy="1238085"/>
            <a:chOff x="0" y="0"/>
            <a:chExt cx="6968332" cy="1368998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A3F56977-4AC7-8BD7-5BB8-B8F1C4A7F8A5}"/>
                </a:ext>
              </a:extLst>
            </p:cNvPr>
            <p:cNvCxnSpPr/>
            <p:nvPr/>
          </p:nvCxnSpPr>
          <p:spPr>
            <a:xfrm>
              <a:off x="1352550" y="619125"/>
              <a:ext cx="5400675" cy="9525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1790287-3AB3-A298-DB97-E3EE69388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968332" cy="74987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CFEEBB4-2052-7ED3-3856-97D4CC801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5600" y="619125"/>
              <a:ext cx="2109399" cy="749873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5A6FDDB4-6641-4636-F15A-66E50EE99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853" y="5754257"/>
            <a:ext cx="5336357" cy="11037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7360E88-5077-FF08-17E9-A8C811B8AE70}"/>
              </a:ext>
            </a:extLst>
          </p:cNvPr>
          <p:cNvSpPr txBox="1"/>
          <p:nvPr/>
        </p:nvSpPr>
        <p:spPr>
          <a:xfrm>
            <a:off x="10204438" y="4499604"/>
            <a:ext cx="1764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Mulish" pitchFamily="2" charset="0"/>
              </a:rPr>
              <a:t>= 1,42m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A4D5BC-6A7C-B7DF-5C1F-2E8FE7B4BE1A}"/>
              </a:ext>
            </a:extLst>
          </p:cNvPr>
          <p:cNvSpPr txBox="1"/>
          <p:nvPr/>
        </p:nvSpPr>
        <p:spPr>
          <a:xfrm>
            <a:off x="9720210" y="5990153"/>
            <a:ext cx="1764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Mulish" pitchFamily="2" charset="0"/>
              </a:rPr>
              <a:t>= 1,03m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00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C64ECA-AEBA-9CEA-4E5B-D27DD0C5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208569"/>
            <a:ext cx="11684000" cy="66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32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B0FF14-E40D-5F73-50E0-1C90994C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60" y="378560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Centre de gravité des figures complexes</a:t>
            </a:r>
          </a:p>
        </p:txBody>
      </p:sp>
      <p:sp>
        <p:nvSpPr>
          <p:cNvPr id="7" name="Sous-titre 5">
            <a:extLst>
              <a:ext uri="{FF2B5EF4-FFF2-40B4-BE49-F238E27FC236}">
                <a16:creationId xmlns:a16="http://schemas.microsoft.com/office/drawing/2014/main" id="{F191C0D7-BA89-1E04-4225-A1D8C66A0126}"/>
              </a:ext>
            </a:extLst>
          </p:cNvPr>
          <p:cNvSpPr txBox="1">
            <a:spLocks/>
          </p:cNvSpPr>
          <p:nvPr/>
        </p:nvSpPr>
        <p:spPr>
          <a:xfrm>
            <a:off x="766959" y="1299609"/>
            <a:ext cx="6165948" cy="6588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733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Trapèze Percé par un cercle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C9E77B-332B-DB33-E450-D0AE2FBF1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6609"/>
            <a:ext cx="12192000" cy="20926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5DEE2CB-CDDC-4BF2-D72E-A58310EE8937}"/>
              </a:ext>
            </a:extLst>
          </p:cNvPr>
          <p:cNvSpPr txBox="1"/>
          <p:nvPr/>
        </p:nvSpPr>
        <p:spPr>
          <a:xfrm>
            <a:off x="1495792" y="2013129"/>
            <a:ext cx="978459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fr-FR" sz="2667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On peut décomposer cette figure en 3 formes simples 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7F7D05-B26E-97A8-2771-1F0E2277AE49}"/>
              </a:ext>
            </a:extLst>
          </p:cNvPr>
          <p:cNvSpPr txBox="1"/>
          <p:nvPr/>
        </p:nvSpPr>
        <p:spPr>
          <a:xfrm>
            <a:off x="1417235" y="4810534"/>
            <a:ext cx="978459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 algn="just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fr-FR" sz="2667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1 Rectangle de Centre de gravité 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G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1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 (X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G1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;Y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G1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) </a:t>
            </a:r>
            <a:r>
              <a:rPr lang="fr-FR" sz="2667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et d’aire 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S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AF26B40-3F92-3F00-B0C7-F967C40C9CEC}"/>
              </a:ext>
            </a:extLst>
          </p:cNvPr>
          <p:cNvSpPr txBox="1"/>
          <p:nvPr/>
        </p:nvSpPr>
        <p:spPr>
          <a:xfrm>
            <a:off x="1417235" y="5398661"/>
            <a:ext cx="978459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 algn="just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fr-FR" sz="2667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1 Triangle de Centre de Gravité  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G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2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(X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G2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;Y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G2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) </a:t>
            </a:r>
            <a:r>
              <a:rPr lang="fr-FR" sz="2667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et d’aire 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S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2F631E-8D99-B3E4-C00C-2028A851D526}"/>
              </a:ext>
            </a:extLst>
          </p:cNvPr>
          <p:cNvSpPr txBox="1"/>
          <p:nvPr/>
        </p:nvSpPr>
        <p:spPr>
          <a:xfrm>
            <a:off x="1417235" y="5945961"/>
            <a:ext cx="978459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 algn="just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fr-FR" sz="2667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1 Rond de Centre de Gravité 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G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3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(X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G3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;Y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G3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) </a:t>
            </a:r>
            <a:r>
              <a:rPr lang="fr-FR" sz="2667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et d’aire </a:t>
            </a:r>
            <a:r>
              <a:rPr lang="fr-FR" sz="2667" dirty="0">
                <a:solidFill>
                  <a:srgbClr val="FF0000"/>
                </a:solidFill>
                <a:latin typeface="Mulish" pitchFamily="2" charset="0"/>
              </a:rPr>
              <a:t>S</a:t>
            </a:r>
            <a:r>
              <a:rPr lang="fr-FR" sz="2667" baseline="-25000" dirty="0">
                <a:solidFill>
                  <a:srgbClr val="FF0000"/>
                </a:solidFill>
                <a:latin typeface="Mulish" pitchFamily="2" charset="0"/>
              </a:rPr>
              <a:t>3</a:t>
            </a:r>
            <a:endParaRPr lang="fr-FR" sz="2133" baseline="-25000" dirty="0">
              <a:solidFill>
                <a:srgbClr val="FF0000"/>
              </a:solidFill>
              <a:latin typeface="Muli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00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B0FF14-E40D-5F73-50E0-1C90994C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60" y="378560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Centre de gravité des figures complexes</a:t>
            </a:r>
          </a:p>
        </p:txBody>
      </p:sp>
      <p:sp>
        <p:nvSpPr>
          <p:cNvPr id="7" name="Sous-titre 5">
            <a:extLst>
              <a:ext uri="{FF2B5EF4-FFF2-40B4-BE49-F238E27FC236}">
                <a16:creationId xmlns:a16="http://schemas.microsoft.com/office/drawing/2014/main" id="{F191C0D7-BA89-1E04-4225-A1D8C66A0126}"/>
              </a:ext>
            </a:extLst>
          </p:cNvPr>
          <p:cNvSpPr txBox="1">
            <a:spLocks/>
          </p:cNvSpPr>
          <p:nvPr/>
        </p:nvSpPr>
        <p:spPr>
          <a:xfrm>
            <a:off x="766959" y="1299609"/>
            <a:ext cx="6165948" cy="6588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733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Trapèze Percé par un cercle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C9E77B-332B-DB33-E450-D0AE2FBF1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33" y="1826630"/>
            <a:ext cx="12192000" cy="20926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38F743E-6F4A-DE66-B600-1C9CC99128A9}"/>
                  </a:ext>
                </a:extLst>
              </p:cNvPr>
              <p:cNvSpPr txBox="1"/>
              <p:nvPr/>
            </p:nvSpPr>
            <p:spPr>
              <a:xfrm>
                <a:off x="452723" y="4130250"/>
                <a:ext cx="10458084" cy="2317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fr-FR" sz="2667" dirty="0">
                    <a:solidFill>
                      <a:srgbClr val="5B9BD5">
                        <a:lumMod val="50000"/>
                      </a:srgbClr>
                    </a:solidFill>
                    <a:latin typeface="Mulish" pitchFamily="2" charset="0"/>
                  </a:rPr>
                  <a:t>Avec les 3 relations suivantes              </a:t>
                </a:r>
                <a14:m>
                  <m:oMath xmlns:m="http://schemas.openxmlformats.org/officeDocument/2006/math">
                    <m:r>
                      <a:rPr lang="fr-FR" sz="2667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FR" sz="2667" i="1" baseline="-25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𝑇𝑂𝑇𝐴</m:t>
                    </m:r>
                    <m:r>
                      <a:rPr lang="fr-FR" sz="2667" i="1" baseline="-25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2667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667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FR" sz="2667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2667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667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FR" sz="2667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2667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667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FR" sz="2667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fr-FR" sz="2667" baseline="-25000" dirty="0">
                  <a:solidFill>
                    <a:srgbClr val="FF0000"/>
                  </a:solidFill>
                  <a:latin typeface="Mulish" pitchFamily="2" charset="0"/>
                </a:endParaRPr>
              </a:p>
              <a:p>
                <a:pPr algn="just">
                  <a:defRPr/>
                </a:pPr>
                <a:endParaRPr lang="fr-FR" sz="2667" baseline="-25000" dirty="0">
                  <a:solidFill>
                    <a:srgbClr val="FF0000"/>
                  </a:solidFill>
                  <a:latin typeface="Mulish" pitchFamily="2" charset="0"/>
                </a:endParaRPr>
              </a:p>
              <a:p>
                <a:pPr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67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FR" sz="2667" i="1" baseline="-250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fr-FR" sz="2667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𝑋𝐺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𝑋𝐺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𝑋𝐺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𝑇𝑂𝑇𝐴𝐿</m:t>
                          </m:r>
                        </m:den>
                      </m:f>
                      <m:r>
                        <a:rPr lang="fr-FR" sz="2667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fr-FR" sz="2667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667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2667" i="1" baseline="-250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fr-FR" sz="2667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𝑌𝐺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𝑌𝐺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𝑌𝐺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2667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667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𝑇𝑂𝑇𝐴𝐿</m:t>
                          </m:r>
                        </m:den>
                      </m:f>
                    </m:oMath>
                  </m:oMathPara>
                </a14:m>
                <a:endParaRPr lang="fr-FR" sz="2667" dirty="0">
                  <a:solidFill>
                    <a:srgbClr val="FF0000"/>
                  </a:solidFill>
                  <a:latin typeface="Mulish" pitchFamily="2" charset="0"/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38F743E-6F4A-DE66-B600-1C9CC9912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23" y="4130250"/>
                <a:ext cx="10458084" cy="2317942"/>
              </a:xfrm>
              <a:prstGeom prst="rect">
                <a:avLst/>
              </a:prstGeom>
              <a:blipFill>
                <a:blip r:embed="rId3"/>
                <a:stretch>
                  <a:fillRect l="-1107" t="-2632" b="-5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983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B0FF14-E40D-5F73-50E0-1C90994C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57" y="253016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Centre des masses des figures complexes</a:t>
            </a:r>
          </a:p>
        </p:txBody>
      </p:sp>
      <p:sp>
        <p:nvSpPr>
          <p:cNvPr id="7" name="Sous-titre 5">
            <a:extLst>
              <a:ext uri="{FF2B5EF4-FFF2-40B4-BE49-F238E27FC236}">
                <a16:creationId xmlns:a16="http://schemas.microsoft.com/office/drawing/2014/main" id="{F191C0D7-BA89-1E04-4225-A1D8C66A0126}"/>
              </a:ext>
            </a:extLst>
          </p:cNvPr>
          <p:cNvSpPr txBox="1">
            <a:spLocks/>
          </p:cNvSpPr>
          <p:nvPr/>
        </p:nvSpPr>
        <p:spPr>
          <a:xfrm>
            <a:off x="890946" y="1092187"/>
            <a:ext cx="6165948" cy="6588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733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Trapèze Percé par 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un</a:t>
            </a:r>
            <a:r>
              <a:rPr lang="fr-FR" sz="3733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 cercle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C9E77B-332B-DB33-E450-D0AE2FBF1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33" y="1671650"/>
            <a:ext cx="12192000" cy="20926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89EFB1-949A-FA98-D706-360203985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00" y="3575561"/>
            <a:ext cx="12138267" cy="20279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A9004BD-5BBC-3AE7-43A2-31F381615CAD}"/>
              </a:ext>
            </a:extLst>
          </p:cNvPr>
          <p:cNvSpPr txBox="1"/>
          <p:nvPr/>
        </p:nvSpPr>
        <p:spPr>
          <a:xfrm>
            <a:off x="623853" y="5499074"/>
            <a:ext cx="1080222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667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Il suffit de remplacer les surfaces par les masses dans les formules</a:t>
            </a:r>
          </a:p>
        </p:txBody>
      </p:sp>
    </p:spTree>
    <p:extLst>
      <p:ext uri="{BB962C8B-B14F-4D97-AF65-F5344CB8AC3E}">
        <p14:creationId xmlns:p14="http://schemas.microsoft.com/office/powerpoint/2010/main" val="3786628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B0FF14-E40D-5F73-50E0-1C90994C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57" y="253016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Exemple de calcul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851CC7-147E-E31A-CC8C-7048F72B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77" y="1120794"/>
            <a:ext cx="10185177" cy="27747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F766673-C09C-E00C-824B-0ECB504C3E5C}"/>
                  </a:ext>
                </a:extLst>
              </p:cNvPr>
              <p:cNvSpPr txBox="1"/>
              <p:nvPr/>
            </p:nvSpPr>
            <p:spPr>
              <a:xfrm>
                <a:off x="1047486" y="3895583"/>
                <a:ext cx="10097029" cy="2777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585">
                  <a:defRPr/>
                </a:pPr>
                <a:r>
                  <a:rPr lang="fr-FR" sz="3733" b="1" dirty="0">
                    <a:solidFill>
                      <a:srgbClr val="5B9BD5">
                        <a:lumMod val="50000"/>
                      </a:srgbClr>
                    </a:solidFill>
                    <a:latin typeface="Corbel" panose="020B0503020204020204" pitchFamily="34" charset="0"/>
                  </a:rPr>
                  <a:t>	       	</a:t>
                </a:r>
                <a14:m>
                  <m:oMath xmlns:m="http://schemas.openxmlformats.org/officeDocument/2006/math">
                    <m:r>
                      <a:rPr lang="fr-FR" sz="28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fr-FR" sz="2800" i="1" baseline="-25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𝑇𝑂𝑇𝐴𝐿</m:t>
                    </m:r>
                    <m:r>
                      <a:rPr lang="fr-F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fr-FR" sz="2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fr-F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fr-FR" sz="2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fr-FR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=2000+4000=6 000</m:t>
                    </m:r>
                  </m:oMath>
                </a14:m>
                <a:r>
                  <a:rPr lang="fr-FR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Kg</a:t>
                </a:r>
              </a:p>
              <a:p>
                <a:pPr algn="ctr">
                  <a:defRPr/>
                </a:pPr>
                <a:endParaRPr lang="fr-FR" sz="1467" dirty="0">
                  <a:solidFill>
                    <a:srgbClr val="FF0000"/>
                  </a:solidFill>
                  <a:latin typeface="Corbel" panose="020B0503020204020204" pitchFamily="34" charset="0"/>
                </a:endParaRPr>
              </a:p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𝑋𝐺</m:t>
                    </m:r>
                    <m:r>
                      <a:rPr lang="fr-FR" sz="3200" i="1" baseline="-25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𝑋𝐺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𝑋𝐺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𝑇𝑂𝑇𝐴𝐿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250∗2000+600∗4000</m:t>
                        </m:r>
                      </m:num>
                      <m:den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6000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= 483 cm</a:t>
                </a:r>
              </a:p>
              <a:p>
                <a:pPr algn="just">
                  <a:defRPr/>
                </a:pPr>
                <a:endParaRPr lang="fr-FR" sz="1467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𝑌𝐺</m:t>
                    </m:r>
                    <m:r>
                      <a:rPr lang="fr-FR" sz="3200" i="1" baseline="-250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𝑌𝐺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𝑌𝐺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𝑇𝑂𝑇𝐴𝐿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fr-FR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150∗2000</m:t>
                        </m:r>
                        <m:r>
                          <a:rPr lang="fr-FR" sz="320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+100 ∗4000 </m:t>
                        </m:r>
                      </m:num>
                      <m:den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6000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116 cm</a:t>
                </a:r>
              </a:p>
              <a:p>
                <a:pPr algn="just">
                  <a:defRPr/>
                </a:pPr>
                <a:endParaRPr lang="fr-FR" sz="1600" dirty="0">
                  <a:solidFill>
                    <a:srgbClr val="FF0000"/>
                  </a:solidFill>
                  <a:latin typeface="Corbel" panose="020B0503020204020204" pitchFamily="34" charset="0"/>
                </a:endParaRP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F766673-C09C-E00C-824B-0ECB504C3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486" y="3895583"/>
                <a:ext cx="10097029" cy="27776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213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3"/>
          <p:cNvSpPr txBox="1">
            <a:spLocks noGrp="1"/>
          </p:cNvSpPr>
          <p:nvPr>
            <p:ph type="subTitle" idx="1"/>
          </p:nvPr>
        </p:nvSpPr>
        <p:spPr>
          <a:xfrm>
            <a:off x="921895" y="5324115"/>
            <a:ext cx="3074000" cy="81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/>
            <a:r>
              <a:rPr lang="fr-FR" sz="4267" b="1" dirty="0">
                <a:solidFill>
                  <a:schemeClr val="accent1">
                    <a:lumMod val="75000"/>
                  </a:schemeClr>
                </a:solidFill>
              </a:rPr>
              <a:t>54,00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 m</a:t>
            </a:r>
            <a:r>
              <a:rPr lang="fr-FR" sz="4267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sz="32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2" name="Google Shape;492;p33"/>
          <p:cNvSpPr txBox="1">
            <a:spLocks noGrp="1"/>
          </p:cNvSpPr>
          <p:nvPr>
            <p:ph type="subTitle" idx="4"/>
          </p:nvPr>
        </p:nvSpPr>
        <p:spPr>
          <a:xfrm>
            <a:off x="960003" y="3265116"/>
            <a:ext cx="3074000" cy="5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 algn="ctr"/>
            <a:r>
              <a:rPr lang="en" dirty="0">
                <a:solidFill>
                  <a:srgbClr val="FF0000"/>
                </a:solidFill>
              </a:rPr>
              <a:t>Volume  du cube 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93" name="Google Shape;493;p33"/>
          <p:cNvSpPr txBox="1">
            <a:spLocks noGrp="1"/>
          </p:cNvSpPr>
          <p:nvPr>
            <p:ph type="subTitle" idx="5"/>
          </p:nvPr>
        </p:nvSpPr>
        <p:spPr>
          <a:xfrm>
            <a:off x="1089065" y="4745459"/>
            <a:ext cx="3074000" cy="5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 algn="ctr"/>
            <a:r>
              <a:rPr lang="fr-FR" dirty="0">
                <a:solidFill>
                  <a:srgbClr val="FF0000"/>
                </a:solidFill>
              </a:rPr>
              <a:t>Surface  du cube ?</a:t>
            </a:r>
          </a:p>
        </p:txBody>
      </p:sp>
      <p:sp>
        <p:nvSpPr>
          <p:cNvPr id="494" name="Google Shape;494;p33"/>
          <p:cNvSpPr txBox="1">
            <a:spLocks noGrp="1"/>
          </p:cNvSpPr>
          <p:nvPr>
            <p:ph type="subTitle" idx="6"/>
          </p:nvPr>
        </p:nvSpPr>
        <p:spPr>
          <a:xfrm>
            <a:off x="4641487" y="3717103"/>
            <a:ext cx="3074000" cy="5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>
                <a:solidFill>
                  <a:srgbClr val="FF0000"/>
                </a:solidFill>
              </a:rPr>
              <a:t>Dimensions des petits cubes 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Google Shape;492;p33">
            <a:extLst>
              <a:ext uri="{FF2B5EF4-FFF2-40B4-BE49-F238E27FC236}">
                <a16:creationId xmlns:a16="http://schemas.microsoft.com/office/drawing/2014/main" id="{EEE090C8-911E-C9F8-42E3-294089A6FC27}"/>
              </a:ext>
            </a:extLst>
          </p:cNvPr>
          <p:cNvSpPr txBox="1">
            <a:spLocks/>
          </p:cNvSpPr>
          <p:nvPr/>
        </p:nvSpPr>
        <p:spPr>
          <a:xfrm>
            <a:off x="960003" y="1058037"/>
            <a:ext cx="465403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1" i="0" u="none" strike="noStrike" cap="none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endParaRPr lang="fr-FR" sz="3200" b="0" dirty="0">
              <a:solidFill>
                <a:schemeClr val="accent1">
                  <a:lumMod val="75000"/>
                </a:schemeClr>
              </a:solidFill>
              <a:latin typeface="Mulish Medium" panose="020B0604020202020204" charset="0"/>
            </a:endParaRPr>
          </a:p>
        </p:txBody>
      </p:sp>
      <p:sp>
        <p:nvSpPr>
          <p:cNvPr id="6" name="Google Shape;489;p33">
            <a:extLst>
              <a:ext uri="{FF2B5EF4-FFF2-40B4-BE49-F238E27FC236}">
                <a16:creationId xmlns:a16="http://schemas.microsoft.com/office/drawing/2014/main" id="{0012C55F-7CDE-9A81-86B1-0F2C400A3BC1}"/>
              </a:ext>
            </a:extLst>
          </p:cNvPr>
          <p:cNvSpPr txBox="1">
            <a:spLocks/>
          </p:cNvSpPr>
          <p:nvPr/>
        </p:nvSpPr>
        <p:spPr>
          <a:xfrm>
            <a:off x="1964856" y="920492"/>
            <a:ext cx="6003031" cy="126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0" indent="0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Mulish Medium" panose="020B0604020202020204" charset="0"/>
              </a:rPr>
              <a:t>3,00 m de côtés</a:t>
            </a:r>
          </a:p>
          <a:p>
            <a:pPr marL="0" indent="0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Mulish Medium" panose="020B0604020202020204" charset="0"/>
              </a:rPr>
              <a:t>27 petits cubes identiques 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Google Shape;489;p33">
            <a:extLst>
              <a:ext uri="{FF2B5EF4-FFF2-40B4-BE49-F238E27FC236}">
                <a16:creationId xmlns:a16="http://schemas.microsoft.com/office/drawing/2014/main" id="{0DD78B9E-EBE6-BCA5-31AF-56C32534A097}"/>
              </a:ext>
            </a:extLst>
          </p:cNvPr>
          <p:cNvSpPr txBox="1">
            <a:spLocks/>
          </p:cNvSpPr>
          <p:nvPr/>
        </p:nvSpPr>
        <p:spPr>
          <a:xfrm>
            <a:off x="921895" y="3775211"/>
            <a:ext cx="30740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0" indent="0" algn="r"/>
            <a:r>
              <a:rPr lang="fr-FR" sz="4267" b="1" dirty="0">
                <a:solidFill>
                  <a:schemeClr val="accent1">
                    <a:lumMod val="75000"/>
                  </a:schemeClr>
                </a:solidFill>
              </a:rPr>
              <a:t>27,00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 m</a:t>
            </a:r>
            <a:r>
              <a:rPr lang="fr-FR" sz="4267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fr-FR" sz="32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Google Shape;492;p33">
            <a:extLst>
              <a:ext uri="{FF2B5EF4-FFF2-40B4-BE49-F238E27FC236}">
                <a16:creationId xmlns:a16="http://schemas.microsoft.com/office/drawing/2014/main" id="{601A242C-E099-B51E-B044-E6CCA59DDA07}"/>
              </a:ext>
            </a:extLst>
          </p:cNvPr>
          <p:cNvSpPr txBox="1">
            <a:spLocks/>
          </p:cNvSpPr>
          <p:nvPr/>
        </p:nvSpPr>
        <p:spPr>
          <a:xfrm>
            <a:off x="8125619" y="3256533"/>
            <a:ext cx="3654901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1" i="0" u="none" strike="noStrike" cap="none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fr-FR" sz="2667" dirty="0">
                <a:solidFill>
                  <a:srgbClr val="FF0000"/>
                </a:solidFill>
              </a:rPr>
              <a:t>Volume  d’un petit cube ?</a:t>
            </a:r>
          </a:p>
        </p:txBody>
      </p:sp>
      <p:sp>
        <p:nvSpPr>
          <p:cNvPr id="14" name="Google Shape;493;p33">
            <a:extLst>
              <a:ext uri="{FF2B5EF4-FFF2-40B4-BE49-F238E27FC236}">
                <a16:creationId xmlns:a16="http://schemas.microsoft.com/office/drawing/2014/main" id="{4227A3E3-B931-CEE1-2D9C-06FAD328F041}"/>
              </a:ext>
            </a:extLst>
          </p:cNvPr>
          <p:cNvSpPr txBox="1">
            <a:spLocks/>
          </p:cNvSpPr>
          <p:nvPr/>
        </p:nvSpPr>
        <p:spPr>
          <a:xfrm>
            <a:off x="8125618" y="4745459"/>
            <a:ext cx="3654901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1" i="0" u="none" strike="noStrike" cap="none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/>
            <a:r>
              <a:rPr lang="fr-FR" sz="2667" dirty="0">
                <a:solidFill>
                  <a:srgbClr val="FF0000"/>
                </a:solidFill>
              </a:rPr>
              <a:t>Surface  d’un petit cube ?</a:t>
            </a:r>
          </a:p>
        </p:txBody>
      </p:sp>
      <p:sp>
        <p:nvSpPr>
          <p:cNvPr id="16" name="Google Shape;489;p33">
            <a:extLst>
              <a:ext uri="{FF2B5EF4-FFF2-40B4-BE49-F238E27FC236}">
                <a16:creationId xmlns:a16="http://schemas.microsoft.com/office/drawing/2014/main" id="{2E8EC7F7-426F-4F52-C153-BDEEBFDA0F7C}"/>
              </a:ext>
            </a:extLst>
          </p:cNvPr>
          <p:cNvSpPr txBox="1">
            <a:spLocks/>
          </p:cNvSpPr>
          <p:nvPr/>
        </p:nvSpPr>
        <p:spPr>
          <a:xfrm>
            <a:off x="7967887" y="5304189"/>
            <a:ext cx="30740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0" indent="0" algn="r"/>
            <a:r>
              <a:rPr lang="fr-FR" sz="4267" b="1" dirty="0">
                <a:solidFill>
                  <a:schemeClr val="accent1">
                    <a:lumMod val="75000"/>
                  </a:schemeClr>
                </a:solidFill>
              </a:rPr>
              <a:t>6,00</a:t>
            </a: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fr-FR" sz="4267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fr-FR" sz="32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Google Shape;489;p33">
            <a:extLst>
              <a:ext uri="{FF2B5EF4-FFF2-40B4-BE49-F238E27FC236}">
                <a16:creationId xmlns:a16="http://schemas.microsoft.com/office/drawing/2014/main" id="{2A0F35F9-B746-48CD-F53E-A9AFDA85ECF2}"/>
              </a:ext>
            </a:extLst>
          </p:cNvPr>
          <p:cNvSpPr txBox="1">
            <a:spLocks/>
          </p:cNvSpPr>
          <p:nvPr/>
        </p:nvSpPr>
        <p:spPr>
          <a:xfrm>
            <a:off x="7967887" y="3668247"/>
            <a:ext cx="30740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0" indent="0" algn="r"/>
            <a:r>
              <a:rPr lang="fr-FR" sz="4267" b="1" dirty="0">
                <a:solidFill>
                  <a:schemeClr val="accent1">
                    <a:lumMod val="75000"/>
                  </a:schemeClr>
                </a:solidFill>
              </a:rPr>
              <a:t>1,00</a:t>
            </a: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fr-FR" sz="4267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fr-FR" sz="32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Google Shape;489;p33">
            <a:extLst>
              <a:ext uri="{FF2B5EF4-FFF2-40B4-BE49-F238E27FC236}">
                <a16:creationId xmlns:a16="http://schemas.microsoft.com/office/drawing/2014/main" id="{23FA43EF-FF44-2F0E-492B-D499FC397780}"/>
              </a:ext>
            </a:extLst>
          </p:cNvPr>
          <p:cNvSpPr txBox="1">
            <a:spLocks/>
          </p:cNvSpPr>
          <p:nvPr/>
        </p:nvSpPr>
        <p:spPr>
          <a:xfrm>
            <a:off x="3995895" y="4337459"/>
            <a:ext cx="4198013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0" indent="0" algn="r"/>
            <a:r>
              <a:rPr lang="fr-FR" sz="3733" b="1" spc="-200" dirty="0">
                <a:solidFill>
                  <a:schemeClr val="accent1">
                    <a:lumMod val="75000"/>
                  </a:schemeClr>
                </a:solidFill>
              </a:rPr>
              <a:t>1,00 * 1,00 * 1,00 </a:t>
            </a:r>
            <a:r>
              <a:rPr lang="fr-FR" sz="3733" spc="-2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endParaRPr lang="fr-FR" sz="3733" spc="-2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92CC38-5679-813C-59D0-07BC478EE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090" y="5982863"/>
            <a:ext cx="3292125" cy="5527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F8CD0F-34B8-4928-6A1B-2424A9F57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287" y="74390"/>
            <a:ext cx="2777956" cy="3063803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4B6F943B-6704-62BB-6803-D4596AB1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065" y="234368"/>
            <a:ext cx="4130160" cy="763600"/>
          </a:xfrm>
        </p:spPr>
        <p:txBody>
          <a:bodyPr/>
          <a:lstStyle/>
          <a:p>
            <a:r>
              <a:rPr lang="fr-FR" sz="4400" dirty="0">
                <a:solidFill>
                  <a:schemeClr val="accent1">
                    <a:lumMod val="75000"/>
                  </a:schemeClr>
                </a:solidFill>
              </a:rPr>
              <a:t>Cube carré géant</a:t>
            </a:r>
            <a:br>
              <a:rPr lang="fr-FR" sz="4400" b="0" dirty="0">
                <a:solidFill>
                  <a:schemeClr val="accent1">
                    <a:lumMod val="75000"/>
                  </a:schemeClr>
                </a:solidFill>
                <a:latin typeface="Mulish Medium" panose="020B060402020202020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3227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89" grpId="0" build="p"/>
      <p:bldP spid="11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 txBox="1">
            <a:spLocks noGrp="1"/>
          </p:cNvSpPr>
          <p:nvPr>
            <p:ph type="title"/>
          </p:nvPr>
        </p:nvSpPr>
        <p:spPr>
          <a:xfrm>
            <a:off x="960000" y="205741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Les calculs pour une caisse cubique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3" name="Google Shape;473;p32"/>
          <p:cNvSpPr txBox="1">
            <a:spLocks noGrp="1"/>
          </p:cNvSpPr>
          <p:nvPr>
            <p:ph type="subTitle" idx="1"/>
          </p:nvPr>
        </p:nvSpPr>
        <p:spPr>
          <a:xfrm>
            <a:off x="6332532" y="1834600"/>
            <a:ext cx="3808800" cy="15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fr-FR" sz="4000" dirty="0">
                <a:solidFill>
                  <a:srgbClr val="FF0000"/>
                </a:solidFill>
              </a:rPr>
              <a:t>= </a:t>
            </a:r>
            <a:r>
              <a:rPr lang="fr-FR" sz="4800" b="1" dirty="0">
                <a:solidFill>
                  <a:srgbClr val="FF0000"/>
                </a:solidFill>
              </a:rPr>
              <a:t>x</a:t>
            </a:r>
            <a:r>
              <a:rPr lang="fr-FR" sz="4800" b="1" baseline="30000" dirty="0">
                <a:solidFill>
                  <a:srgbClr val="FF0000"/>
                </a:solidFill>
              </a:rPr>
              <a:t>3</a:t>
            </a:r>
            <a:endParaRPr lang="fr-FR" sz="4000" b="1" baseline="30000" dirty="0">
              <a:solidFill>
                <a:srgbClr val="FF0000"/>
              </a:solidFill>
            </a:endParaRPr>
          </a:p>
          <a:p>
            <a:pPr marL="0" indent="0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= Longueur d’un coté</a:t>
            </a:r>
          </a:p>
        </p:txBody>
      </p:sp>
      <p:sp>
        <p:nvSpPr>
          <p:cNvPr id="474" name="Google Shape;474;p32"/>
          <p:cNvSpPr txBox="1">
            <a:spLocks noGrp="1"/>
          </p:cNvSpPr>
          <p:nvPr>
            <p:ph type="subTitle" idx="2"/>
          </p:nvPr>
        </p:nvSpPr>
        <p:spPr>
          <a:xfrm>
            <a:off x="745210" y="1742759"/>
            <a:ext cx="3808800" cy="15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3600" dirty="0">
                <a:solidFill>
                  <a:srgbClr val="FF0000"/>
                </a:solidFill>
              </a:rPr>
              <a:t>= </a:t>
            </a:r>
            <a:r>
              <a:rPr lang="en" sz="4400" b="1" dirty="0">
                <a:solidFill>
                  <a:srgbClr val="FF0000"/>
                </a:solidFill>
              </a:rPr>
              <a:t>6 x</a:t>
            </a:r>
            <a:r>
              <a:rPr lang="en" sz="4400" b="1" baseline="30000" dirty="0">
                <a:solidFill>
                  <a:srgbClr val="FF0000"/>
                </a:solidFill>
              </a:rPr>
              <a:t>2</a:t>
            </a:r>
            <a:endParaRPr lang="en" sz="3600" b="1" baseline="30000" dirty="0">
              <a:solidFill>
                <a:srgbClr val="FF0000"/>
              </a:solidFill>
            </a:endParaRPr>
          </a:p>
          <a:p>
            <a:pPr marL="0" indent="0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= Longueur d’un coté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5" name="Google Shape;475;p32"/>
          <p:cNvSpPr txBox="1">
            <a:spLocks noGrp="1"/>
          </p:cNvSpPr>
          <p:nvPr>
            <p:ph type="subTitle" idx="3"/>
          </p:nvPr>
        </p:nvSpPr>
        <p:spPr>
          <a:xfrm>
            <a:off x="6332532" y="1334715"/>
            <a:ext cx="3808800" cy="55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Formule du Volume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6" name="Google Shape;476;p32"/>
          <p:cNvSpPr txBox="1">
            <a:spLocks noGrp="1"/>
          </p:cNvSpPr>
          <p:nvPr>
            <p:ph type="subTitle" idx="4"/>
          </p:nvPr>
        </p:nvSpPr>
        <p:spPr>
          <a:xfrm>
            <a:off x="898841" y="1289872"/>
            <a:ext cx="3336960" cy="55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Formule de la Surface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421715-4B94-5588-BD1C-715A9EB3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11" y="3589746"/>
            <a:ext cx="2933799" cy="3235682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3851154-2467-4CC2-2B45-3008E6558F0C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1182711" y="3589746"/>
            <a:ext cx="1466900" cy="4414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3DA9583-EDF5-EA0D-F9E9-1F3CF42EF35C}"/>
              </a:ext>
            </a:extLst>
          </p:cNvPr>
          <p:cNvCxnSpPr>
            <a:cxnSpLocks/>
          </p:cNvCxnSpPr>
          <p:nvPr/>
        </p:nvCxnSpPr>
        <p:spPr>
          <a:xfrm flipV="1">
            <a:off x="1158875" y="4198374"/>
            <a:ext cx="23836" cy="13896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D11E0DD-7DAE-76F2-4B80-1233624E1A94}"/>
              </a:ext>
            </a:extLst>
          </p:cNvPr>
          <p:cNvCxnSpPr>
            <a:cxnSpLocks/>
          </p:cNvCxnSpPr>
          <p:nvPr/>
        </p:nvCxnSpPr>
        <p:spPr>
          <a:xfrm flipH="1" flipV="1">
            <a:off x="3063240" y="3665220"/>
            <a:ext cx="1053270" cy="7848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043FB1D-A818-8A02-8CCC-AC90A1322FCE}"/>
              </a:ext>
            </a:extLst>
          </p:cNvPr>
          <p:cNvSpPr txBox="1"/>
          <p:nvPr/>
        </p:nvSpPr>
        <p:spPr>
          <a:xfrm>
            <a:off x="3526244" y="3583286"/>
            <a:ext cx="318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3A60EAD-3B8D-063E-6346-9B39268FBAA3}"/>
              </a:ext>
            </a:extLst>
          </p:cNvPr>
          <p:cNvSpPr txBox="1"/>
          <p:nvPr/>
        </p:nvSpPr>
        <p:spPr>
          <a:xfrm>
            <a:off x="1757093" y="3340389"/>
            <a:ext cx="318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869BD0C-1AC0-220F-5A8C-7A5CA225D6FC}"/>
              </a:ext>
            </a:extLst>
          </p:cNvPr>
          <p:cNvSpPr txBox="1"/>
          <p:nvPr/>
        </p:nvSpPr>
        <p:spPr>
          <a:xfrm>
            <a:off x="679523" y="4708521"/>
            <a:ext cx="318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endParaRPr lang="fr-FR" dirty="0"/>
          </a:p>
        </p:txBody>
      </p:sp>
      <p:sp>
        <p:nvSpPr>
          <p:cNvPr id="21" name="Google Shape;473;p32">
            <a:extLst>
              <a:ext uri="{FF2B5EF4-FFF2-40B4-BE49-F238E27FC236}">
                <a16:creationId xmlns:a16="http://schemas.microsoft.com/office/drawing/2014/main" id="{87BC296A-F31B-C931-7E4F-92F2FF768A4D}"/>
              </a:ext>
            </a:extLst>
          </p:cNvPr>
          <p:cNvSpPr txBox="1">
            <a:spLocks/>
          </p:cNvSpPr>
          <p:nvPr/>
        </p:nvSpPr>
        <p:spPr>
          <a:xfrm>
            <a:off x="4845664" y="4070808"/>
            <a:ext cx="6459655" cy="11354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None/>
              <a:defRPr sz="1867" b="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None/>
              <a:defRPr sz="3733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None/>
              <a:defRPr sz="3733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None/>
              <a:defRPr sz="3733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None/>
              <a:defRPr sz="3733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sz="3200" b="1" dirty="0">
                <a:solidFill>
                  <a:srgbClr val="FF0000"/>
                </a:solidFill>
              </a:rPr>
              <a:t>= Surface * (11 à 15 Kg/m</a:t>
            </a:r>
            <a:r>
              <a:rPr lang="fr-FR" sz="3200" b="1" baseline="30000" dirty="0">
                <a:solidFill>
                  <a:srgbClr val="FF0000"/>
                </a:solidFill>
              </a:rPr>
              <a:t>2</a:t>
            </a:r>
            <a:r>
              <a:rPr lang="fr-FR" sz="3200" b="1" dirty="0">
                <a:solidFill>
                  <a:srgbClr val="FF0000"/>
                </a:solidFill>
              </a:rPr>
              <a:t>) </a:t>
            </a:r>
            <a:endParaRPr lang="fr-FR" sz="3200" b="1" baseline="30000" dirty="0">
              <a:solidFill>
                <a:srgbClr val="FF0000"/>
              </a:solidFill>
            </a:endParaRPr>
          </a:p>
          <a:p>
            <a:pPr marL="0" indent="0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= Longueur d’un coté</a:t>
            </a:r>
          </a:p>
        </p:txBody>
      </p:sp>
      <p:sp>
        <p:nvSpPr>
          <p:cNvPr id="22" name="Google Shape;475;p32">
            <a:extLst>
              <a:ext uri="{FF2B5EF4-FFF2-40B4-BE49-F238E27FC236}">
                <a16:creationId xmlns:a16="http://schemas.microsoft.com/office/drawing/2014/main" id="{A4DE9BE8-8956-567A-C95F-11ADAA7ABEB4}"/>
              </a:ext>
            </a:extLst>
          </p:cNvPr>
          <p:cNvSpPr txBox="1">
            <a:spLocks/>
          </p:cNvSpPr>
          <p:nvPr/>
        </p:nvSpPr>
        <p:spPr>
          <a:xfrm>
            <a:off x="6332532" y="3451860"/>
            <a:ext cx="3017208" cy="55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 kern="1200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685800" lvl="1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143000" lvl="2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600200" lvl="3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057400" lvl="4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514600" lvl="5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2971800" lvl="6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429000" lvl="7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3886200" lvl="8" indent="-228600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 kern="120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Tare Estimée</a:t>
            </a:r>
          </a:p>
        </p:txBody>
      </p:sp>
    </p:spTree>
    <p:extLst>
      <p:ext uri="{BB962C8B-B14F-4D97-AF65-F5344CB8AC3E}">
        <p14:creationId xmlns:p14="http://schemas.microsoft.com/office/powerpoint/2010/main" val="2987849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3"/>
          <p:cNvSpPr txBox="1">
            <a:spLocks noGrp="1"/>
          </p:cNvSpPr>
          <p:nvPr>
            <p:ph type="title"/>
          </p:nvPr>
        </p:nvSpPr>
        <p:spPr>
          <a:xfrm>
            <a:off x="921896" y="108241"/>
            <a:ext cx="412479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Questions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9" name="Google Shape;489;p33"/>
          <p:cNvSpPr txBox="1">
            <a:spLocks noGrp="1"/>
          </p:cNvSpPr>
          <p:nvPr>
            <p:ph type="subTitle" idx="1"/>
          </p:nvPr>
        </p:nvSpPr>
        <p:spPr>
          <a:xfrm>
            <a:off x="9064099" y="5142645"/>
            <a:ext cx="1089787" cy="81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/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fr-FR" sz="4267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sz="32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2" name="Google Shape;492;p33"/>
          <p:cNvSpPr txBox="1">
            <a:spLocks noGrp="1"/>
          </p:cNvSpPr>
          <p:nvPr>
            <p:ph type="subTitle" idx="4"/>
          </p:nvPr>
        </p:nvSpPr>
        <p:spPr>
          <a:xfrm>
            <a:off x="1711912" y="2359575"/>
            <a:ext cx="4221967" cy="5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 algn="ctr"/>
            <a:r>
              <a:rPr lang="en" sz="3200" dirty="0">
                <a:solidFill>
                  <a:schemeClr val="accent1">
                    <a:lumMod val="75000"/>
                  </a:schemeClr>
                </a:solidFill>
              </a:rPr>
              <a:t>Volume  du Carton</a:t>
            </a:r>
            <a:endParaRPr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3" name="Google Shape;493;p33"/>
          <p:cNvSpPr txBox="1">
            <a:spLocks noGrp="1"/>
          </p:cNvSpPr>
          <p:nvPr>
            <p:ph type="subTitle" idx="5"/>
          </p:nvPr>
        </p:nvSpPr>
        <p:spPr>
          <a:xfrm>
            <a:off x="6893661" y="4413847"/>
            <a:ext cx="3260225" cy="5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 algn="ctr"/>
            <a:r>
              <a:rPr lang="fr-FR" dirty="0">
                <a:solidFill>
                  <a:srgbClr val="FF0000"/>
                </a:solidFill>
              </a:rPr>
              <a:t>Surface  du Carton ?</a:t>
            </a:r>
          </a:p>
        </p:txBody>
      </p:sp>
      <p:sp>
        <p:nvSpPr>
          <p:cNvPr id="494" name="Google Shape;494;p33"/>
          <p:cNvSpPr txBox="1">
            <a:spLocks noGrp="1"/>
          </p:cNvSpPr>
          <p:nvPr>
            <p:ph type="subTitle" idx="6"/>
          </p:nvPr>
        </p:nvSpPr>
        <p:spPr>
          <a:xfrm>
            <a:off x="1271835" y="4413847"/>
            <a:ext cx="3774852" cy="5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>
                <a:solidFill>
                  <a:srgbClr val="FF0000"/>
                </a:solidFill>
              </a:rPr>
              <a:t>Dimensions du carton?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Google Shape;492;p33">
            <a:extLst>
              <a:ext uri="{FF2B5EF4-FFF2-40B4-BE49-F238E27FC236}">
                <a16:creationId xmlns:a16="http://schemas.microsoft.com/office/drawing/2014/main" id="{EEE090C8-911E-C9F8-42E3-294089A6FC27}"/>
              </a:ext>
            </a:extLst>
          </p:cNvPr>
          <p:cNvSpPr txBox="1">
            <a:spLocks/>
          </p:cNvSpPr>
          <p:nvPr/>
        </p:nvSpPr>
        <p:spPr>
          <a:xfrm>
            <a:off x="1104195" y="1492413"/>
            <a:ext cx="696538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1" i="0" u="none" strike="noStrike" cap="none">
                <a:solidFill>
                  <a:schemeClr val="tx2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fr-FR" sz="3600" b="0" dirty="0">
                <a:solidFill>
                  <a:schemeClr val="accent1">
                    <a:lumMod val="75000"/>
                  </a:schemeClr>
                </a:solidFill>
                <a:latin typeface="Mulish Medium" panose="020B0604020202020204" charset="0"/>
              </a:rPr>
              <a:t>Quelles sont les dimensions et la surface du carton ?</a:t>
            </a:r>
          </a:p>
        </p:txBody>
      </p:sp>
      <p:sp>
        <p:nvSpPr>
          <p:cNvPr id="11" name="Google Shape;489;p33">
            <a:extLst>
              <a:ext uri="{FF2B5EF4-FFF2-40B4-BE49-F238E27FC236}">
                <a16:creationId xmlns:a16="http://schemas.microsoft.com/office/drawing/2014/main" id="{0DD78B9E-EBE6-BCA5-31AF-56C32534A097}"/>
              </a:ext>
            </a:extLst>
          </p:cNvPr>
          <p:cNvSpPr txBox="1">
            <a:spLocks/>
          </p:cNvSpPr>
          <p:nvPr/>
        </p:nvSpPr>
        <p:spPr>
          <a:xfrm>
            <a:off x="2285895" y="2833511"/>
            <a:ext cx="30740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0" indent="0" algn="r"/>
            <a:r>
              <a:rPr lang="fr-FR" sz="5400" b="1" dirty="0">
                <a:solidFill>
                  <a:schemeClr val="accent1">
                    <a:lumMod val="75000"/>
                  </a:schemeClr>
                </a:solidFill>
              </a:rPr>
              <a:t>0,072</a:t>
            </a:r>
            <a:r>
              <a:rPr lang="fr-FR" sz="4400" b="1" dirty="0">
                <a:solidFill>
                  <a:schemeClr val="accent1">
                    <a:lumMod val="75000"/>
                  </a:schemeClr>
                </a:solidFill>
              </a:rPr>
              <a:t> m</a:t>
            </a:r>
            <a:r>
              <a:rPr lang="fr-FR" sz="5400" b="1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fr-FR" sz="4400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Google Shape;489;p33">
            <a:extLst>
              <a:ext uri="{FF2B5EF4-FFF2-40B4-BE49-F238E27FC236}">
                <a16:creationId xmlns:a16="http://schemas.microsoft.com/office/drawing/2014/main" id="{23FA43EF-FF44-2F0E-492B-D499FC397780}"/>
              </a:ext>
            </a:extLst>
          </p:cNvPr>
          <p:cNvSpPr txBox="1">
            <a:spLocks/>
          </p:cNvSpPr>
          <p:nvPr/>
        </p:nvSpPr>
        <p:spPr>
          <a:xfrm>
            <a:off x="921896" y="4970527"/>
            <a:ext cx="4221968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None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0" indent="0" algn="r"/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60 * 40 *           Cm</a:t>
            </a:r>
            <a:endParaRPr lang="fr-FR" sz="32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38FF1B-0F18-B018-BE06-A07DD882A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29" b="8342"/>
          <a:stretch/>
        </p:blipFill>
        <p:spPr>
          <a:xfrm>
            <a:off x="7531757" y="359471"/>
            <a:ext cx="4608789" cy="35326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687274E-1450-F270-28ED-99EC418F781A}"/>
              </a:ext>
            </a:extLst>
          </p:cNvPr>
          <p:cNvSpPr txBox="1"/>
          <p:nvPr/>
        </p:nvSpPr>
        <p:spPr>
          <a:xfrm>
            <a:off x="3490448" y="4822399"/>
            <a:ext cx="108978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867" b="1" dirty="0">
                <a:solidFill>
                  <a:srgbClr val="FF0000"/>
                </a:solidFill>
              </a:rPr>
              <a:t>30</a:t>
            </a:r>
            <a:endParaRPr lang="fr-FR" sz="5867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29BD72-FC43-E571-4730-DE6CC614759A}"/>
              </a:ext>
            </a:extLst>
          </p:cNvPr>
          <p:cNvSpPr txBox="1"/>
          <p:nvPr/>
        </p:nvSpPr>
        <p:spPr>
          <a:xfrm>
            <a:off x="7460215" y="4939447"/>
            <a:ext cx="1791357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867" b="1" dirty="0">
                <a:solidFill>
                  <a:srgbClr val="FF0000"/>
                </a:solidFill>
              </a:rPr>
              <a:t>1,08</a:t>
            </a:r>
            <a:endParaRPr lang="fr-FR" sz="5867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5292396-C973-87BB-2F5E-8C0558D54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090" y="5982863"/>
            <a:ext cx="3292125" cy="5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96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 txBox="1">
            <a:spLocks noGrp="1"/>
          </p:cNvSpPr>
          <p:nvPr>
            <p:ph type="title"/>
          </p:nvPr>
        </p:nvSpPr>
        <p:spPr>
          <a:xfrm>
            <a:off x="960000" y="197855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Les Calculs pour un colis rectangulaire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3" name="Google Shape;473;p32"/>
          <p:cNvSpPr txBox="1">
            <a:spLocks noGrp="1"/>
          </p:cNvSpPr>
          <p:nvPr>
            <p:ph type="subTitle" idx="1"/>
          </p:nvPr>
        </p:nvSpPr>
        <p:spPr>
          <a:xfrm>
            <a:off x="6512939" y="1990321"/>
            <a:ext cx="3808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fr-FR" sz="2800" dirty="0">
                <a:solidFill>
                  <a:srgbClr val="FF0000"/>
                </a:solidFill>
              </a:rPr>
              <a:t>Volume = </a:t>
            </a: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A * B * C</a:t>
            </a:r>
            <a:endParaRPr lang="fr-FR" sz="2800" b="1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/>
            <a:endParaRPr lang="fr-FR" sz="2667" baseline="30000" dirty="0">
              <a:solidFill>
                <a:srgbClr val="FF0000"/>
              </a:solidFill>
            </a:endParaRPr>
          </a:p>
        </p:txBody>
      </p:sp>
      <p:sp>
        <p:nvSpPr>
          <p:cNvPr id="474" name="Google Shape;474;p32"/>
          <p:cNvSpPr txBox="1">
            <a:spLocks noGrp="1"/>
          </p:cNvSpPr>
          <p:nvPr>
            <p:ph type="subTitle" idx="2"/>
          </p:nvPr>
        </p:nvSpPr>
        <p:spPr>
          <a:xfrm>
            <a:off x="573399" y="1977184"/>
            <a:ext cx="5918120" cy="15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2800" dirty="0">
                <a:solidFill>
                  <a:srgbClr val="FF0000"/>
                </a:solidFill>
              </a:rPr>
              <a:t>Surface = </a:t>
            </a:r>
            <a:r>
              <a:rPr lang="en" sz="2800" b="1" dirty="0">
                <a:solidFill>
                  <a:srgbClr val="FF0000"/>
                </a:solidFill>
              </a:rPr>
              <a:t>2 * (</a:t>
            </a:r>
            <a:r>
              <a:rPr lang="en" sz="3200" b="1" dirty="0">
                <a:solidFill>
                  <a:srgbClr val="00B0F0"/>
                </a:solidFill>
              </a:rPr>
              <a:t>A*B</a:t>
            </a:r>
            <a:r>
              <a:rPr lang="en" sz="2800" b="1" dirty="0">
                <a:solidFill>
                  <a:srgbClr val="FF0000"/>
                </a:solidFill>
              </a:rPr>
              <a:t> + </a:t>
            </a:r>
            <a:r>
              <a:rPr lang="en" sz="3200" b="1" dirty="0">
                <a:solidFill>
                  <a:srgbClr val="FFC000"/>
                </a:solidFill>
              </a:rPr>
              <a:t>B*C</a:t>
            </a:r>
            <a:r>
              <a:rPr lang="en" sz="2800" b="1" dirty="0">
                <a:solidFill>
                  <a:srgbClr val="FF0000"/>
                </a:solidFill>
              </a:rPr>
              <a:t> +</a:t>
            </a:r>
            <a:r>
              <a:rPr lang="en" sz="3200" b="1" dirty="0">
                <a:solidFill>
                  <a:srgbClr val="92D050"/>
                </a:solidFill>
              </a:rPr>
              <a:t>A*C</a:t>
            </a:r>
            <a:r>
              <a:rPr lang="en" sz="2800" b="1" dirty="0">
                <a:solidFill>
                  <a:srgbClr val="FF0000"/>
                </a:solidFill>
              </a:rPr>
              <a:t>)</a:t>
            </a:r>
            <a:endParaRPr lang="en" sz="2800" b="1" baseline="30000" dirty="0">
              <a:solidFill>
                <a:srgbClr val="FF0000"/>
              </a:solidFill>
            </a:endParaRPr>
          </a:p>
          <a:p>
            <a:pPr marL="0" indent="0"/>
            <a:endParaRPr lang="en" sz="2667" baseline="30000" dirty="0">
              <a:solidFill>
                <a:srgbClr val="FF0000"/>
              </a:solidFill>
            </a:endParaRPr>
          </a:p>
          <a:p>
            <a:pPr marL="0" indent="0"/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Longueur = A, Largeur = B Hauteur = C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5" name="Google Shape;475;p32"/>
          <p:cNvSpPr txBox="1">
            <a:spLocks noGrp="1"/>
          </p:cNvSpPr>
          <p:nvPr>
            <p:ph type="subTitle" idx="3"/>
          </p:nvPr>
        </p:nvSpPr>
        <p:spPr>
          <a:xfrm>
            <a:off x="6414061" y="1541746"/>
            <a:ext cx="3808800" cy="55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3200">
                <a:solidFill>
                  <a:schemeClr val="accent1">
                    <a:lumMod val="75000"/>
                  </a:schemeClr>
                </a:solidFill>
              </a:rPr>
              <a:t>Formule du Volume</a:t>
            </a:r>
            <a:endParaRPr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6" name="Google Shape;476;p32"/>
          <p:cNvSpPr txBox="1">
            <a:spLocks noGrp="1"/>
          </p:cNvSpPr>
          <p:nvPr>
            <p:ph type="subTitle" idx="4"/>
          </p:nvPr>
        </p:nvSpPr>
        <p:spPr>
          <a:xfrm>
            <a:off x="1628059" y="1557769"/>
            <a:ext cx="3808800" cy="55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3200" dirty="0">
                <a:solidFill>
                  <a:schemeClr val="accent1">
                    <a:lumMod val="75000"/>
                  </a:schemeClr>
                </a:solidFill>
              </a:rPr>
              <a:t>Formule de la Surface</a:t>
            </a:r>
            <a:endParaRPr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77" name="Google Shape;477;p32"/>
          <p:cNvGrpSpPr/>
          <p:nvPr/>
        </p:nvGrpSpPr>
        <p:grpSpPr>
          <a:xfrm rot="-5400000" flipH="1">
            <a:off x="9968451" y="286707"/>
            <a:ext cx="945420" cy="802193"/>
            <a:chOff x="8076238" y="467775"/>
            <a:chExt cx="709065" cy="601645"/>
          </a:xfrm>
        </p:grpSpPr>
        <p:sp>
          <p:nvSpPr>
            <p:cNvPr id="478" name="Google Shape;478;p32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79" name="Google Shape;479;p32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80" name="Google Shape;480;p32"/>
            <p:cNvCxnSpPr>
              <a:stCxn id="478" idx="2"/>
              <a:endCxn id="479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A7079AD-CC25-AD4F-898B-AA0FA91B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613" y="2927047"/>
            <a:ext cx="4692988" cy="3336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DD534-EFE3-C99A-5555-E9FF3322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38" b="10912"/>
          <a:stretch/>
        </p:blipFill>
        <p:spPr>
          <a:xfrm>
            <a:off x="1744210" y="3788883"/>
            <a:ext cx="3808799" cy="27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24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F33A66C-042B-AC41-6283-B10B4BE650AA}"/>
              </a:ext>
            </a:extLst>
          </p:cNvPr>
          <p:cNvSpPr txBox="1"/>
          <p:nvPr/>
        </p:nvSpPr>
        <p:spPr>
          <a:xfrm>
            <a:off x="322372" y="136236"/>
            <a:ext cx="95335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fr-FR" sz="3733" b="1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Le  Cercle</a:t>
            </a:r>
            <a:r>
              <a:rPr lang="fr-FR" sz="3733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</a:rPr>
              <a:t>	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7CC360-D610-343F-11EB-F87224EE4E9C}"/>
              </a:ext>
            </a:extLst>
          </p:cNvPr>
          <p:cNvSpPr txBox="1"/>
          <p:nvPr/>
        </p:nvSpPr>
        <p:spPr>
          <a:xfrm>
            <a:off x="4783861" y="1801764"/>
            <a:ext cx="724897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2667" b="1" dirty="0">
                <a:solidFill>
                  <a:srgbClr val="002060"/>
                </a:solidFill>
                <a:latin typeface="Mulish" pitchFamily="2" charset="0"/>
              </a:rPr>
              <a:t>	</a:t>
            </a:r>
            <a:r>
              <a:rPr lang="fr-FR" sz="4267" b="1" dirty="0">
                <a:solidFill>
                  <a:srgbClr val="002060"/>
                </a:solidFill>
                <a:latin typeface="Mulish" pitchFamily="2" charset="0"/>
              </a:rPr>
              <a:t>  </a:t>
            </a:r>
            <a:r>
              <a:rPr lang="fr-FR" sz="4800" i="1" dirty="0">
                <a:solidFill>
                  <a:srgbClr val="FF0000"/>
                </a:solidFill>
                <a:latin typeface="Mulish" pitchFamily="2" charset="0"/>
              </a:rPr>
              <a:t>2 </a:t>
            </a:r>
            <a:r>
              <a:rPr lang="el-GR" sz="4800" i="1" dirty="0">
                <a:solidFill>
                  <a:srgbClr val="FF0000"/>
                </a:solidFill>
                <a:latin typeface="Mulish" pitchFamily="2" charset="0"/>
              </a:rPr>
              <a:t>π</a:t>
            </a:r>
            <a:r>
              <a:rPr lang="fr-FR" sz="4800" i="1" dirty="0">
                <a:solidFill>
                  <a:srgbClr val="FF0000"/>
                </a:solidFill>
                <a:latin typeface="Mulish" pitchFamily="2" charset="0"/>
              </a:rPr>
              <a:t> R   (ou)  </a:t>
            </a:r>
            <a:r>
              <a:rPr lang="el-GR" sz="4800" i="1" dirty="0">
                <a:solidFill>
                  <a:srgbClr val="FF0000"/>
                </a:solidFill>
                <a:latin typeface="Mulish" pitchFamily="2" charset="0"/>
              </a:rPr>
              <a:t>π</a:t>
            </a:r>
            <a:r>
              <a:rPr lang="fr-FR" sz="4800" i="1" dirty="0">
                <a:solidFill>
                  <a:srgbClr val="FF0000"/>
                </a:solidFill>
                <a:latin typeface="Mulish" pitchFamily="2" charset="0"/>
              </a:rPr>
              <a:t> D</a:t>
            </a:r>
            <a:endParaRPr lang="fr-FR" sz="2667" i="1" dirty="0">
              <a:solidFill>
                <a:srgbClr val="FF0000"/>
              </a:solidFill>
              <a:latin typeface="Mulish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ED5CE1-5756-FC2B-DC88-D8B7CE86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02" y="879178"/>
            <a:ext cx="2199519" cy="221732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15E2969-3D7F-BDA6-0DD5-F310C68CFFAF}"/>
              </a:ext>
            </a:extLst>
          </p:cNvPr>
          <p:cNvSpPr txBox="1"/>
          <p:nvPr/>
        </p:nvSpPr>
        <p:spPr>
          <a:xfrm>
            <a:off x="322372" y="3433557"/>
            <a:ext cx="325182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4572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  <a:defRPr sz="2800">
                <a:solidFill>
                  <a:schemeClr val="tx2">
                    <a:lumMod val="75000"/>
                  </a:schemeClr>
                </a:solidFill>
                <a:latin typeface="Fjalla One" panose="02000506040000020004" pitchFamily="2" charset="0"/>
              </a:defRPr>
            </a:lvl1pPr>
          </a:lstStyle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r>
              <a:rPr lang="fr-FR" sz="3733" b="1" dirty="0">
                <a:solidFill>
                  <a:schemeClr val="accent1">
                    <a:lumMod val="75000"/>
                  </a:schemeClr>
                </a:solidFill>
              </a:rPr>
              <a:t>Le  Disque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F6E98C-806F-E5E7-2B22-4146EC0A11FE}"/>
              </a:ext>
            </a:extLst>
          </p:cNvPr>
          <p:cNvSpPr txBox="1"/>
          <p:nvPr/>
        </p:nvSpPr>
        <p:spPr>
          <a:xfrm>
            <a:off x="4796334" y="4452018"/>
            <a:ext cx="669441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sh" pitchFamily="2" charset="0"/>
              </a:defRPr>
            </a:lvl1pPr>
          </a:lstStyle>
          <a:p>
            <a:r>
              <a:rPr lang="el-GR" sz="4800" dirty="0">
                <a:solidFill>
                  <a:srgbClr val="FF0000"/>
                </a:solidFill>
              </a:rPr>
              <a:t>π</a:t>
            </a:r>
            <a:r>
              <a:rPr lang="fr-FR" sz="4800" dirty="0">
                <a:solidFill>
                  <a:srgbClr val="FF0000"/>
                </a:solidFill>
              </a:rPr>
              <a:t> R</a:t>
            </a:r>
            <a:r>
              <a:rPr lang="fr-FR" sz="4800" baseline="30000" dirty="0">
                <a:solidFill>
                  <a:srgbClr val="FF0000"/>
                </a:solidFill>
              </a:rPr>
              <a:t>2</a:t>
            </a:r>
            <a:endParaRPr lang="fr-FR" sz="2667" baseline="30000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04D6D2E-BAB1-B40A-2DBB-B47430C941D5}"/>
              </a:ext>
            </a:extLst>
          </p:cNvPr>
          <p:cNvSpPr/>
          <p:nvPr/>
        </p:nvSpPr>
        <p:spPr>
          <a:xfrm>
            <a:off x="701254" y="4405851"/>
            <a:ext cx="1909413" cy="192018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FA30BD-4A23-7956-4C86-CE8F04F98926}"/>
              </a:ext>
            </a:extLst>
          </p:cNvPr>
          <p:cNvSpPr txBox="1"/>
          <p:nvPr/>
        </p:nvSpPr>
        <p:spPr>
          <a:xfrm>
            <a:off x="5061144" y="1145060"/>
            <a:ext cx="6543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Mulish" pitchFamily="2" charset="0"/>
              </a:rPr>
              <a:t>La formule de la circonférence </a:t>
            </a:r>
            <a:endParaRPr lang="fr-FR" sz="3200" baseline="30000" dirty="0">
              <a:solidFill>
                <a:schemeClr val="accent1">
                  <a:lumMod val="75000"/>
                </a:schemeClr>
              </a:solidFill>
              <a:latin typeface="Mulish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3E509C-848A-C1E3-0E38-FEFF5E736665}"/>
              </a:ext>
            </a:extLst>
          </p:cNvPr>
          <p:cNvSpPr txBox="1"/>
          <p:nvPr/>
        </p:nvSpPr>
        <p:spPr>
          <a:xfrm>
            <a:off x="4569530" y="3821076"/>
            <a:ext cx="7066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sh" pitchFamily="2" charset="0"/>
              </a:defRPr>
            </a:lvl1pPr>
          </a:lstStyle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La formule de la surface du disque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3B84F71-6E05-AE39-F099-7FF88D3982CA}"/>
              </a:ext>
            </a:extLst>
          </p:cNvPr>
          <p:cNvSpPr txBox="1"/>
          <p:nvPr/>
        </p:nvSpPr>
        <p:spPr>
          <a:xfrm>
            <a:off x="6059942" y="5125704"/>
            <a:ext cx="1278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</a:rPr>
              <a:t>R</a:t>
            </a:r>
            <a:endParaRPr lang="fr-FR" sz="72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E4AAB1-75FA-0069-CA39-D4015C5C8B62}"/>
              </a:ext>
            </a:extLst>
          </p:cNvPr>
          <p:cNvSpPr txBox="1"/>
          <p:nvPr/>
        </p:nvSpPr>
        <p:spPr>
          <a:xfrm>
            <a:off x="9551868" y="5218218"/>
            <a:ext cx="407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 baseline="30000" dirty="0">
                <a:solidFill>
                  <a:srgbClr val="FF0000"/>
                </a:solidFill>
              </a:rPr>
              <a:t>2</a:t>
            </a:r>
            <a:endParaRPr lang="fr-FR" sz="6000" b="1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711AC6D-A103-7218-FFBD-B3E58C5A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342" y="1461402"/>
            <a:ext cx="2393551" cy="228857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B5E536C-CA07-AC43-D9D3-7F4DD5D72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897" y="4948723"/>
            <a:ext cx="2868162" cy="162047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FD1653-4597-DC1E-F9AE-5AC19A153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281" y="5618293"/>
            <a:ext cx="2593659" cy="861843"/>
          </a:xfrm>
          <a:prstGeom prst="rect">
            <a:avLst/>
          </a:prstGeom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0F52608A-B334-0ABB-CBB9-0F8E4EA5D174}"/>
              </a:ext>
            </a:extLst>
          </p:cNvPr>
          <p:cNvSpPr/>
          <p:nvPr/>
        </p:nvSpPr>
        <p:spPr>
          <a:xfrm>
            <a:off x="7608905" y="49188"/>
            <a:ext cx="4494069" cy="959891"/>
          </a:xfrm>
          <a:prstGeom prst="roundRect">
            <a:avLst>
              <a:gd name="adj" fmla="val 21864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/>
              <a:t>Alors on Clic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3CD35E7-A89F-7674-19AF-8C477E9BF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691" y="2874804"/>
            <a:ext cx="2630260" cy="8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40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F33A66C-042B-AC41-6283-B10B4BE650AA}"/>
              </a:ext>
            </a:extLst>
          </p:cNvPr>
          <p:cNvSpPr txBox="1"/>
          <p:nvPr/>
        </p:nvSpPr>
        <p:spPr>
          <a:xfrm>
            <a:off x="1227043" y="100193"/>
            <a:ext cx="9533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>
                  <a:lumMod val="75000"/>
                </a:schemeClr>
              </a:buClr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Le cylindre plein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AF5400-FA1C-CCA5-B12C-84517BAC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8" y="2451381"/>
            <a:ext cx="3233731" cy="808432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1F882BA-ACCA-DFE8-37BD-A0EF13269FC5}"/>
              </a:ext>
            </a:extLst>
          </p:cNvPr>
          <p:cNvCxnSpPr>
            <a:cxnSpLocks/>
          </p:cNvCxnSpPr>
          <p:nvPr/>
        </p:nvCxnSpPr>
        <p:spPr>
          <a:xfrm flipV="1">
            <a:off x="730886" y="3440816"/>
            <a:ext cx="2639295" cy="19369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F0943D7-58D4-1DDC-ACBD-08F39317B1F8}"/>
              </a:ext>
            </a:extLst>
          </p:cNvPr>
          <p:cNvCxnSpPr>
            <a:cxnSpLocks/>
          </p:cNvCxnSpPr>
          <p:nvPr/>
        </p:nvCxnSpPr>
        <p:spPr>
          <a:xfrm>
            <a:off x="433668" y="2693138"/>
            <a:ext cx="209157" cy="407829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4F6966C-C841-FB3D-1290-B29F7A0EC231}"/>
              </a:ext>
            </a:extLst>
          </p:cNvPr>
          <p:cNvSpPr txBox="1"/>
          <p:nvPr/>
        </p:nvSpPr>
        <p:spPr>
          <a:xfrm>
            <a:off x="3918411" y="2997471"/>
            <a:ext cx="79535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  <a:defRPr>
                <a:solidFill>
                  <a:schemeClr val="tx2">
                    <a:lumMod val="75000"/>
                  </a:schemeClr>
                </a:solidFill>
                <a:effectLst/>
                <a:latin typeface="Mulish" pitchFamily="2" charset="0"/>
              </a:defRPr>
            </a:lvl1pPr>
          </a:lstStyle>
          <a:p>
            <a:pPr marL="0" indent="0" algn="ctr">
              <a:buNone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Formule de la masse d’un cylindre plein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E32C67-F690-1B1F-95DC-02790CF69101}"/>
              </a:ext>
            </a:extLst>
          </p:cNvPr>
          <p:cNvSpPr txBox="1"/>
          <p:nvPr/>
        </p:nvSpPr>
        <p:spPr>
          <a:xfrm>
            <a:off x="1432560" y="3789967"/>
            <a:ext cx="1043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π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 * r</a:t>
            </a:r>
            <a:r>
              <a:rPr lang="fr-FR" sz="4800" baseline="300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2   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* long * masse volumique</a:t>
            </a:r>
          </a:p>
          <a:p>
            <a:pPr algn="ctr"/>
            <a:r>
              <a:rPr lang="fr-FR" sz="4800" dirty="0">
                <a:solidFill>
                  <a:srgbClr val="FF0000"/>
                </a:solidFill>
                <a:latin typeface="Mulish" pitchFamily="2" charset="0"/>
              </a:rPr>
              <a:t>3,14 * (0,15)</a:t>
            </a:r>
            <a:r>
              <a:rPr lang="fr-FR" sz="4800" b="1" baseline="30000" dirty="0">
                <a:solidFill>
                  <a:srgbClr val="FF0000"/>
                </a:solidFill>
                <a:latin typeface="Mulish" pitchFamily="2" charset="0"/>
              </a:rPr>
              <a:t>2</a:t>
            </a:r>
            <a:r>
              <a:rPr lang="fr-FR" sz="4800" dirty="0">
                <a:solidFill>
                  <a:srgbClr val="FF0000"/>
                </a:solidFill>
                <a:latin typeface="Mulish" pitchFamily="2" charset="0"/>
              </a:rPr>
              <a:t> * 3 * 7850 = 1 109 Kg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943AE0-6A1A-2B90-4135-27306C4673F1}"/>
              </a:ext>
            </a:extLst>
          </p:cNvPr>
          <p:cNvSpPr txBox="1"/>
          <p:nvPr/>
        </p:nvSpPr>
        <p:spPr>
          <a:xfrm>
            <a:off x="1279116" y="3211576"/>
            <a:ext cx="20115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  <a:defRPr>
                <a:solidFill>
                  <a:schemeClr val="tx2">
                    <a:lumMod val="75000"/>
                  </a:schemeClr>
                </a:solidFill>
                <a:effectLst/>
                <a:latin typeface="Mulish" pitchFamily="2" charset="0"/>
              </a:defRPr>
            </a:lvl1pPr>
          </a:lstStyle>
          <a:p>
            <a:pPr marL="0" indent="0">
              <a:buNone/>
            </a:pPr>
            <a:r>
              <a:rPr lang="fr-FR" sz="2400" dirty="0"/>
              <a:t>Longueur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41ECB5-BBFA-A6B6-2B25-90742C7CEFF4}"/>
              </a:ext>
            </a:extLst>
          </p:cNvPr>
          <p:cNvSpPr txBox="1"/>
          <p:nvPr/>
        </p:nvSpPr>
        <p:spPr>
          <a:xfrm>
            <a:off x="365760" y="893016"/>
            <a:ext cx="11260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Masse d’un 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cylindre plein 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en acier A42CP (7850 Kg/m</a:t>
            </a:r>
            <a:r>
              <a:rPr lang="fr-FR" sz="3200" baseline="300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3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) </a:t>
            </a:r>
          </a:p>
          <a:p>
            <a:pPr algn="ctr"/>
            <a:r>
              <a:rPr lang="fr-FR" sz="32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de Diamètre  = 30 cm</a:t>
            </a:r>
            <a:r>
              <a:rPr lang="fr-FR" sz="3200" baseline="300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  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Longueur = 2 m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18C9D6-AD4C-6621-0A51-F7AF97FABA5D}"/>
              </a:ext>
            </a:extLst>
          </p:cNvPr>
          <p:cNvSpPr txBox="1"/>
          <p:nvPr/>
        </p:nvSpPr>
        <p:spPr>
          <a:xfrm>
            <a:off x="4003724" y="2074713"/>
            <a:ext cx="491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=   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Mulish" pitchFamily="2" charset="0"/>
              </a:rPr>
              <a:t>1 109 Kg  comment ?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D19112-3954-A059-6A30-41E65182FB4A}"/>
              </a:ext>
            </a:extLst>
          </p:cNvPr>
          <p:cNvSpPr/>
          <p:nvPr/>
        </p:nvSpPr>
        <p:spPr>
          <a:xfrm>
            <a:off x="3918411" y="5689409"/>
            <a:ext cx="5261987" cy="1026268"/>
          </a:xfrm>
          <a:prstGeom prst="roundRect">
            <a:avLst>
              <a:gd name="adj" fmla="val 21864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/>
              <a:t>Alors on Clic</a:t>
            </a:r>
          </a:p>
        </p:txBody>
      </p:sp>
    </p:spTree>
    <p:extLst>
      <p:ext uri="{BB962C8B-B14F-4D97-AF65-F5344CB8AC3E}">
        <p14:creationId xmlns:p14="http://schemas.microsoft.com/office/powerpoint/2010/main" val="3656616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F33A66C-042B-AC41-6283-B10B4BE650AA}"/>
              </a:ext>
            </a:extLst>
          </p:cNvPr>
          <p:cNvSpPr txBox="1"/>
          <p:nvPr/>
        </p:nvSpPr>
        <p:spPr>
          <a:xfrm>
            <a:off x="1227043" y="100193"/>
            <a:ext cx="9533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>
                  <a:lumMod val="75000"/>
                </a:schemeClr>
              </a:buClr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</a:rPr>
              <a:t>Le cylindre creux (tube)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F6E98C-806F-E5E7-2B22-4146EC0A11FE}"/>
              </a:ext>
            </a:extLst>
          </p:cNvPr>
          <p:cNvSpPr txBox="1"/>
          <p:nvPr/>
        </p:nvSpPr>
        <p:spPr>
          <a:xfrm>
            <a:off x="3954440" y="3355375"/>
            <a:ext cx="75091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sh" pitchFamily="2" charset="0"/>
              </a:defRPr>
            </a:lvl1pPr>
          </a:lstStyle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On utilise le produit suivant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F6966C-C841-FB3D-1290-B29F7A0EC231}"/>
              </a:ext>
            </a:extLst>
          </p:cNvPr>
          <p:cNvSpPr txBox="1"/>
          <p:nvPr/>
        </p:nvSpPr>
        <p:spPr>
          <a:xfrm>
            <a:off x="632389" y="945990"/>
            <a:ext cx="510183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  <a:defRPr>
                <a:solidFill>
                  <a:schemeClr val="tx2">
                    <a:lumMod val="75000"/>
                  </a:schemeClr>
                </a:solidFill>
                <a:effectLst/>
                <a:latin typeface="Mulish" pitchFamily="2" charset="0"/>
              </a:defRPr>
            </a:lvl1pPr>
          </a:lstStyle>
          <a:p>
            <a:pPr marL="0" indent="0" algn="ctr">
              <a:buNone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Formule du volume tube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E32C67-F690-1B1F-95DC-02790CF69101}"/>
              </a:ext>
            </a:extLst>
          </p:cNvPr>
          <p:cNvSpPr txBox="1"/>
          <p:nvPr/>
        </p:nvSpPr>
        <p:spPr>
          <a:xfrm>
            <a:off x="5798896" y="746158"/>
            <a:ext cx="546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dirty="0">
                <a:solidFill>
                  <a:srgbClr val="FF0000"/>
                </a:solidFill>
                <a:latin typeface="Mulish" pitchFamily="2" charset="0"/>
              </a:rPr>
              <a:t>π</a:t>
            </a:r>
            <a:r>
              <a:rPr lang="fr-FR" sz="4800" dirty="0">
                <a:solidFill>
                  <a:srgbClr val="FF0000"/>
                </a:solidFill>
                <a:latin typeface="Mulish" pitchFamily="2" charset="0"/>
              </a:rPr>
              <a:t> * r</a:t>
            </a:r>
            <a:r>
              <a:rPr lang="fr-FR" sz="4800" baseline="30000" dirty="0">
                <a:solidFill>
                  <a:srgbClr val="FF0000"/>
                </a:solidFill>
                <a:latin typeface="Mulish" pitchFamily="2" charset="0"/>
              </a:rPr>
              <a:t>2   </a:t>
            </a:r>
            <a:r>
              <a:rPr lang="fr-FR" sz="4800" dirty="0">
                <a:solidFill>
                  <a:srgbClr val="FF0000"/>
                </a:solidFill>
                <a:latin typeface="Mulish" pitchFamily="2" charset="0"/>
              </a:rPr>
              <a:t>* Longueur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1ADF5D-52FC-F9BF-D23B-A53D9AFB1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6" t="24951" r="8797"/>
          <a:stretch/>
        </p:blipFill>
        <p:spPr>
          <a:xfrm>
            <a:off x="529840" y="1668676"/>
            <a:ext cx="3076484" cy="227147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F5FE9A4-4864-D3A4-CE5E-CEF4A90DE77B}"/>
              </a:ext>
            </a:extLst>
          </p:cNvPr>
          <p:cNvSpPr txBox="1"/>
          <p:nvPr/>
        </p:nvSpPr>
        <p:spPr>
          <a:xfrm>
            <a:off x="632389" y="4078061"/>
            <a:ext cx="11176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600">
                <a:solidFill>
                  <a:srgbClr val="FF0000"/>
                </a:solidFill>
                <a:latin typeface="Mulish" pitchFamily="2" charset="0"/>
              </a:defRPr>
            </a:lvl1pPr>
          </a:lstStyle>
          <a:p>
            <a:r>
              <a:rPr lang="fr-FR" sz="4800" dirty="0"/>
              <a:t>2 </a:t>
            </a:r>
            <a:r>
              <a:rPr lang="el-GR" sz="4800" dirty="0"/>
              <a:t>π</a:t>
            </a:r>
            <a:r>
              <a:rPr lang="fr-FR" sz="4800" dirty="0"/>
              <a:t> * r * Longueur * épaisseur * masse volumique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A64CD8-36DD-AC0E-6650-44AA1C194816}"/>
              </a:ext>
            </a:extLst>
          </p:cNvPr>
          <p:cNvSpPr txBox="1"/>
          <p:nvPr/>
        </p:nvSpPr>
        <p:spPr>
          <a:xfrm>
            <a:off x="2947089" y="1590580"/>
            <a:ext cx="87150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  <a:defRPr>
                <a:solidFill>
                  <a:schemeClr val="tx2">
                    <a:lumMod val="75000"/>
                  </a:schemeClr>
                </a:solidFill>
                <a:effectLst/>
                <a:latin typeface="Mulish" pitchFamily="2" charset="0"/>
              </a:defRPr>
            </a:lvl1pPr>
          </a:lstStyle>
          <a:p>
            <a:pPr marL="0" indent="0" algn="ctr">
              <a:buNone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Elle est identique au cylindre plein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BB26D3-7BBD-2E08-BA5C-F0C913066FCF}"/>
              </a:ext>
            </a:extLst>
          </p:cNvPr>
          <p:cNvSpPr txBox="1"/>
          <p:nvPr/>
        </p:nvSpPr>
        <p:spPr>
          <a:xfrm>
            <a:off x="3755920" y="2565355"/>
            <a:ext cx="79062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>
                <a:solidFill>
                  <a:schemeClr val="tx2">
                    <a:lumMod val="75000"/>
                  </a:schemeClr>
                </a:solidFill>
                <a:latin typeface="Mulish" pitchFamily="2" charset="0"/>
              </a:defRPr>
            </a:lvl1pPr>
          </a:lstStyle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En revanche pour la masse c’est différent</a:t>
            </a:r>
          </a:p>
        </p:txBody>
      </p:sp>
    </p:spTree>
    <p:extLst>
      <p:ext uri="{BB962C8B-B14F-4D97-AF65-F5344CB8AC3E}">
        <p14:creationId xmlns:p14="http://schemas.microsoft.com/office/powerpoint/2010/main" val="727632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theme/theme1.xml><?xml version="1.0" encoding="utf-8"?>
<a:theme xmlns:a="http://schemas.openxmlformats.org/drawingml/2006/main" name="Thème Office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nalisé 1">
      <a:majorFont>
        <a:latin typeface="Fjalla One"/>
        <a:ea typeface=""/>
        <a:cs typeface=""/>
      </a:majorFont>
      <a:minorFont>
        <a:latin typeface="Mulish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1016</Words>
  <Application>Microsoft Office PowerPoint</Application>
  <PresentationFormat>Grand écran</PresentationFormat>
  <Paragraphs>173</Paragraphs>
  <Slides>27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8" baseType="lpstr">
      <vt:lpstr>Aptos</vt:lpstr>
      <vt:lpstr>Arial</vt:lpstr>
      <vt:lpstr>Cambria Math</vt:lpstr>
      <vt:lpstr>Corbel</vt:lpstr>
      <vt:lpstr>DM Sans</vt:lpstr>
      <vt:lpstr>Fjalla One</vt:lpstr>
      <vt:lpstr>Mulish</vt:lpstr>
      <vt:lpstr>Mulish Medium</vt:lpstr>
      <vt:lpstr>Open Sans</vt:lpstr>
      <vt:lpstr>Wingdings</vt:lpstr>
      <vt:lpstr>Thème Office</vt:lpstr>
      <vt:lpstr>Les Mathématiques Dans l’emballage</vt:lpstr>
      <vt:lpstr>Présentation PowerPoint</vt:lpstr>
      <vt:lpstr>Cube carré géant </vt:lpstr>
      <vt:lpstr>Les calculs pour une caisse cubique</vt:lpstr>
      <vt:lpstr>Questions</vt:lpstr>
      <vt:lpstr>Les Calculs pour un colis rectangulaire </vt:lpstr>
      <vt:lpstr>Présentation PowerPoint</vt:lpstr>
      <vt:lpstr>Présentation PowerPoint</vt:lpstr>
      <vt:lpstr>Présentation PowerPoint</vt:lpstr>
      <vt:lpstr>Formule de la surface du cylindre plein ou creux</vt:lpstr>
      <vt:lpstr>Récapitulatif des formules des surfaces &amp; volumes</vt:lpstr>
      <vt:lpstr>Les Calculs pour une pièce Triangulaire</vt:lpstr>
      <vt:lpstr>Formule de la surface du Triangle rectangle</vt:lpstr>
      <vt:lpstr>Formule des surfaces et volumes des Triangles</vt:lpstr>
      <vt:lpstr>Pythales – Théorème de Pythagore et Thalès</vt:lpstr>
      <vt:lpstr>Présentation PowerPoint</vt:lpstr>
      <vt:lpstr>Utilisons PyThalès</vt:lpstr>
      <vt:lpstr>Le centre de gravité (CG)</vt:lpstr>
      <vt:lpstr>Le Centre de gravité d’une caisse par pesée </vt:lpstr>
      <vt:lpstr>Le Centre de gravité par équilibre</vt:lpstr>
      <vt:lpstr>Centre de gravité par le calcul</vt:lpstr>
      <vt:lpstr>Le Centre de gravité par le calcul</vt:lpstr>
      <vt:lpstr>Présentation PowerPoint</vt:lpstr>
      <vt:lpstr>Centre de gravité des figures complexes</vt:lpstr>
      <vt:lpstr>Centre de gravité des figures complexes</vt:lpstr>
      <vt:lpstr>Centre des masses des figures complexes</vt:lpstr>
      <vt:lpstr>Exemple de calcul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Mathématiques Dans l’emballage</dc:title>
  <dc:creator>Pascal RAFIN</dc:creator>
  <cp:lastModifiedBy>Pascal RAFIN</cp:lastModifiedBy>
  <cp:revision>1</cp:revision>
  <dcterms:created xsi:type="dcterms:W3CDTF">2024-05-08T09:59:55Z</dcterms:created>
  <dcterms:modified xsi:type="dcterms:W3CDTF">2024-05-08T10:16:31Z</dcterms:modified>
</cp:coreProperties>
</file>