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RAFIN" userId="048f1f18-226d-4ebb-a158-e49bed61c7a3" providerId="ADAL" clId="{489377B9-7AC2-4415-90B8-FFEBEA0452C5}"/>
    <pc:docChg chg="delSld modSld">
      <pc:chgData name="Pascal RAFIN" userId="048f1f18-226d-4ebb-a158-e49bed61c7a3" providerId="ADAL" clId="{489377B9-7AC2-4415-90B8-FFEBEA0452C5}" dt="2024-05-08T15:48:56.118" v="10" actId="14100"/>
      <pc:docMkLst>
        <pc:docMk/>
      </pc:docMkLst>
      <pc:sldChg chg="modSp mod">
        <pc:chgData name="Pascal RAFIN" userId="048f1f18-226d-4ebb-a158-e49bed61c7a3" providerId="ADAL" clId="{489377B9-7AC2-4415-90B8-FFEBEA0452C5}" dt="2024-05-08T15:48:56.118" v="10" actId="14100"/>
        <pc:sldMkLst>
          <pc:docMk/>
          <pc:sldMk cId="488411836" sldId="257"/>
        </pc:sldMkLst>
        <pc:spChg chg="mod">
          <ac:chgData name="Pascal RAFIN" userId="048f1f18-226d-4ebb-a158-e49bed61c7a3" providerId="ADAL" clId="{489377B9-7AC2-4415-90B8-FFEBEA0452C5}" dt="2024-05-08T15:45:58.397" v="4" actId="20577"/>
          <ac:spMkLst>
            <pc:docMk/>
            <pc:sldMk cId="488411836" sldId="257"/>
            <ac:spMk id="446" creationId="{00000000-0000-0000-0000-000000000000}"/>
          </ac:spMkLst>
        </pc:spChg>
        <pc:spChg chg="mod">
          <ac:chgData name="Pascal RAFIN" userId="048f1f18-226d-4ebb-a158-e49bed61c7a3" providerId="ADAL" clId="{489377B9-7AC2-4415-90B8-FFEBEA0452C5}" dt="2024-05-08T15:48:56.118" v="10" actId="14100"/>
          <ac:spMkLst>
            <pc:docMk/>
            <pc:sldMk cId="488411836" sldId="257"/>
            <ac:spMk id="447" creationId="{00000000-0000-0000-0000-000000000000}"/>
          </ac:spMkLst>
        </pc:spChg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1745941605" sldId="266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1443700100" sldId="267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1990274580" sldId="268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4030239588" sldId="269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1625388166" sldId="270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670641816" sldId="271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679711398" sldId="272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2026736141" sldId="273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4151091111" sldId="274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2657919028" sldId="275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1811049242" sldId="276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4113859565" sldId="277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1235173251" sldId="278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1076771750" sldId="279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4289568958" sldId="280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3985385793" sldId="281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777533546" sldId="282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543806611" sldId="283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2878367478" sldId="284"/>
        </pc:sldMkLst>
      </pc:sldChg>
      <pc:sldChg chg="del">
        <pc:chgData name="Pascal RAFIN" userId="048f1f18-226d-4ebb-a158-e49bed61c7a3" providerId="ADAL" clId="{489377B9-7AC2-4415-90B8-FFEBEA0452C5}" dt="2024-05-08T15:34:35.607" v="0" actId="47"/>
        <pc:sldMkLst>
          <pc:docMk/>
          <pc:sldMk cId="2682513456" sldId="285"/>
        </pc:sldMkLst>
      </pc:sldChg>
      <pc:sldMasterChg chg="delSldLayout">
        <pc:chgData name="Pascal RAFIN" userId="048f1f18-226d-4ebb-a158-e49bed61c7a3" providerId="ADAL" clId="{489377B9-7AC2-4415-90B8-FFEBEA0452C5}" dt="2024-05-08T15:34:35.607" v="0" actId="47"/>
        <pc:sldMasterMkLst>
          <pc:docMk/>
          <pc:sldMasterMk cId="4173825790" sldId="2147483730"/>
        </pc:sldMasterMkLst>
        <pc:sldLayoutChg chg="del">
          <pc:chgData name="Pascal RAFIN" userId="048f1f18-226d-4ebb-a158-e49bed61c7a3" providerId="ADAL" clId="{489377B9-7AC2-4415-90B8-FFEBEA0452C5}" dt="2024-05-08T15:34:35.607" v="0" actId="47"/>
          <pc:sldLayoutMkLst>
            <pc:docMk/>
            <pc:sldMasterMk cId="4173825790" sldId="2147483730"/>
            <pc:sldLayoutMk cId="283028548" sldId="21474837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B1BE2-935B-4565-A17E-264A00DF3ED4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1AAC4-6296-420F-B368-23C0D2C3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93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705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0f41e19245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0f41e19245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98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d1bf8d60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d1bf8d60a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001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0f41e1924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0f41e1924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915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1bf8d60a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d1bf8d60a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85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1bf8d60a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d1bf8d60a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3382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441325"/>
            <a:ext cx="6011863" cy="33813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AA5E8-686E-44B9-8DB3-22B9DF70BF4D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167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1_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0" y="5198287"/>
            <a:ext cx="12192000" cy="763600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2" name="Google Shape;210;p14">
            <a:extLst>
              <a:ext uri="{FF2B5EF4-FFF2-40B4-BE49-F238E27FC236}">
                <a16:creationId xmlns:a16="http://schemas.microsoft.com/office/drawing/2014/main" id="{4FC1301B-BA68-0421-0AB3-E6D447AD0087}"/>
              </a:ext>
            </a:extLst>
          </p:cNvPr>
          <p:cNvGrpSpPr/>
          <p:nvPr userDrawn="1"/>
        </p:nvGrpSpPr>
        <p:grpSpPr>
          <a:xfrm rot="2813046" flipH="1">
            <a:off x="10642658" y="5574257"/>
            <a:ext cx="1517385" cy="867155"/>
            <a:chOff x="-792175" y="1876250"/>
            <a:chExt cx="1891175" cy="1269988"/>
          </a:xfrm>
        </p:grpSpPr>
        <p:sp>
          <p:nvSpPr>
            <p:cNvPr id="3" name="Google Shape;211;p14">
              <a:extLst>
                <a:ext uri="{FF2B5EF4-FFF2-40B4-BE49-F238E27FC236}">
                  <a16:creationId xmlns:a16="http://schemas.microsoft.com/office/drawing/2014/main" id="{1C1D02C6-2F29-F5F9-E888-3A46216D33D7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" name="Google Shape;212;p14">
              <a:extLst>
                <a:ext uri="{FF2B5EF4-FFF2-40B4-BE49-F238E27FC236}">
                  <a16:creationId xmlns:a16="http://schemas.microsoft.com/office/drawing/2014/main" id="{BFAFA9F5-A623-D4CA-D806-8C8CB31E1FDF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5" name="Google Shape;213;p14">
              <a:extLst>
                <a:ext uri="{FF2B5EF4-FFF2-40B4-BE49-F238E27FC236}">
                  <a16:creationId xmlns:a16="http://schemas.microsoft.com/office/drawing/2014/main" id="{1000D513-273E-1D03-25F7-5063DEBABD79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1DD76A2-CBDD-7ABD-EA90-2A5103F01C63}"/>
              </a:ext>
            </a:extLst>
          </p:cNvPr>
          <p:cNvGrpSpPr/>
          <p:nvPr userDrawn="1"/>
        </p:nvGrpSpPr>
        <p:grpSpPr>
          <a:xfrm rot="1560025">
            <a:off x="-10779" y="5923386"/>
            <a:ext cx="983567" cy="854643"/>
            <a:chOff x="-119918" y="-381895"/>
            <a:chExt cx="1325300" cy="106326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CFD16EC3-1EA3-511A-5EB9-D4A9D58A501E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844DBB41-4635-6AD6-5DE2-105B0DD53DB5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2C06FAEF-3B9E-4051-22E5-EBD9A6B14CF4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146E465E-6A9A-80E8-3B8B-3F77B66A9943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83EFF03D-89CE-48D4-3522-39B45508C13D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55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106" name="Google Shape;106;p7"/>
          <p:cNvGrpSpPr/>
          <p:nvPr/>
        </p:nvGrpSpPr>
        <p:grpSpPr>
          <a:xfrm>
            <a:off x="11395933" y="465333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107" name="Google Shape;107;p7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08" name="Google Shape;108;p7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5DE638B-5ABB-4797-39EA-754D0D31C04B}"/>
              </a:ext>
            </a:extLst>
          </p:cNvPr>
          <p:cNvGrpSpPr/>
          <p:nvPr userDrawn="1"/>
        </p:nvGrpSpPr>
        <p:grpSpPr>
          <a:xfrm rot="1560025">
            <a:off x="62906" y="5855972"/>
            <a:ext cx="983567" cy="854643"/>
            <a:chOff x="-119918" y="-381895"/>
            <a:chExt cx="1325300" cy="106326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106E3BF2-ADC9-EB94-E437-FCA27B4AE545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8851525D-458A-768D-4EA5-74AD10E5E8EF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11EE2F14-77E6-8ABE-4725-722E1CCBF2A1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61C39523-B0FC-3832-33C9-935723A06827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D11181AA-9584-192A-F32F-15FA6AFA1FC4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985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6406133" y="2171667"/>
            <a:ext cx="4022400" cy="28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subTitle" idx="2"/>
          </p:nvPr>
        </p:nvSpPr>
        <p:spPr>
          <a:xfrm>
            <a:off x="1763467" y="2171667"/>
            <a:ext cx="4022400" cy="28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8" name="Google Shape;218;p15"/>
          <p:cNvGrpSpPr/>
          <p:nvPr/>
        </p:nvGrpSpPr>
        <p:grpSpPr>
          <a:xfrm>
            <a:off x="11512048" y="339367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219" name="Google Shape;219;p15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220" name="Google Shape;220;p15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5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FBFBA0-C8DE-E96C-A82E-FA15C4879E79}"/>
              </a:ext>
            </a:extLst>
          </p:cNvPr>
          <p:cNvGrpSpPr/>
          <p:nvPr userDrawn="1"/>
        </p:nvGrpSpPr>
        <p:grpSpPr>
          <a:xfrm rot="1560025">
            <a:off x="-10779" y="5923386"/>
            <a:ext cx="983567" cy="854643"/>
            <a:chOff x="-119918" y="-381895"/>
            <a:chExt cx="1325300" cy="106326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9B9E9ADE-B068-1FDD-A8DE-B614E3F442C6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5475CDF6-D9AE-5FB8-E8EB-D7A9AFC86A61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C8D22EB4-A580-FF0C-8CC6-ACFDDA391A60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7B69C6B3-922D-7479-D3C7-ECBFE05D398E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BAF3EB60-B7DE-6B90-84E2-08E9F95E099D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08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1510833" y="1213000"/>
            <a:ext cx="4213200" cy="19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0"/>
          <p:cNvSpPr txBox="1">
            <a:spLocks noGrp="1"/>
          </p:cNvSpPr>
          <p:nvPr>
            <p:ph type="subTitle" idx="1"/>
          </p:nvPr>
        </p:nvSpPr>
        <p:spPr>
          <a:xfrm>
            <a:off x="1510833" y="3649400"/>
            <a:ext cx="42132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 dirty="0"/>
          </a:p>
        </p:txBody>
      </p:sp>
      <p:sp>
        <p:nvSpPr>
          <p:cNvPr id="155" name="Google Shape;155;p10"/>
          <p:cNvSpPr>
            <a:spLocks noGrp="1"/>
          </p:cNvSpPr>
          <p:nvPr>
            <p:ph type="pic" idx="2"/>
          </p:nvPr>
        </p:nvSpPr>
        <p:spPr>
          <a:xfrm>
            <a:off x="6896733" y="1012200"/>
            <a:ext cx="3711600" cy="48336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grpSp>
        <p:nvGrpSpPr>
          <p:cNvPr id="156" name="Google Shape;156;p10"/>
          <p:cNvGrpSpPr/>
          <p:nvPr/>
        </p:nvGrpSpPr>
        <p:grpSpPr>
          <a:xfrm rot="11859358">
            <a:off x="10838318" y="790934"/>
            <a:ext cx="945420" cy="802193"/>
            <a:chOff x="8076238" y="467775"/>
            <a:chExt cx="709065" cy="601645"/>
          </a:xfrm>
        </p:grpSpPr>
        <p:sp>
          <p:nvSpPr>
            <p:cNvPr id="157" name="Google Shape;157;p1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59" name="Google Shape;159;p10"/>
            <p:cNvCxnSpPr>
              <a:stCxn id="157" idx="2"/>
              <a:endCxn id="158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oogle Shape;182;p12">
            <a:extLst>
              <a:ext uri="{FF2B5EF4-FFF2-40B4-BE49-F238E27FC236}">
                <a16:creationId xmlns:a16="http://schemas.microsoft.com/office/drawing/2014/main" id="{EE709F61-AAAB-46D3-7BEF-B4915DED6A73}"/>
              </a:ext>
            </a:extLst>
          </p:cNvPr>
          <p:cNvGrpSpPr/>
          <p:nvPr userDrawn="1"/>
        </p:nvGrpSpPr>
        <p:grpSpPr>
          <a:xfrm>
            <a:off x="-1042793" y="224219"/>
            <a:ext cx="2521567" cy="1693317"/>
            <a:chOff x="-792175" y="1876250"/>
            <a:chExt cx="1891175" cy="1269988"/>
          </a:xfrm>
        </p:grpSpPr>
        <p:sp>
          <p:nvSpPr>
            <p:cNvPr id="9" name="Google Shape;183;p12">
              <a:extLst>
                <a:ext uri="{FF2B5EF4-FFF2-40B4-BE49-F238E27FC236}">
                  <a16:creationId xmlns:a16="http://schemas.microsoft.com/office/drawing/2014/main" id="{4FFA9C96-5903-16F2-EBAF-D47B5903DB6C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0" name="Google Shape;184;p12">
              <a:extLst>
                <a:ext uri="{FF2B5EF4-FFF2-40B4-BE49-F238E27FC236}">
                  <a16:creationId xmlns:a16="http://schemas.microsoft.com/office/drawing/2014/main" id="{7B764B52-5C28-9BA5-6E2A-7C5ECB260927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1" name="Google Shape;185;p12">
              <a:extLst>
                <a:ext uri="{FF2B5EF4-FFF2-40B4-BE49-F238E27FC236}">
                  <a16:creationId xmlns:a16="http://schemas.microsoft.com/office/drawing/2014/main" id="{480C5BCE-9EA9-48B1-D025-DDCDD236E9B0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40C9B164-39D7-9224-760F-5C0A1C474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7541" y="5845800"/>
            <a:ext cx="101202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9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>
            <a:spLocks noGrp="1"/>
          </p:cNvSpPr>
          <p:nvPr>
            <p:ph type="pic" idx="2"/>
          </p:nvPr>
        </p:nvSpPr>
        <p:spPr>
          <a:xfrm>
            <a:off x="-6375" y="-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0" y="5198287"/>
            <a:ext cx="12192000" cy="76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2" name="Google Shape;210;p14">
            <a:extLst>
              <a:ext uri="{FF2B5EF4-FFF2-40B4-BE49-F238E27FC236}">
                <a16:creationId xmlns:a16="http://schemas.microsoft.com/office/drawing/2014/main" id="{4FC1301B-BA68-0421-0AB3-E6D447AD0087}"/>
              </a:ext>
            </a:extLst>
          </p:cNvPr>
          <p:cNvGrpSpPr/>
          <p:nvPr userDrawn="1"/>
        </p:nvGrpSpPr>
        <p:grpSpPr>
          <a:xfrm rot="2813046" flipH="1">
            <a:off x="10642658" y="5574257"/>
            <a:ext cx="1517385" cy="867155"/>
            <a:chOff x="-792175" y="1876250"/>
            <a:chExt cx="1891175" cy="1269988"/>
          </a:xfrm>
        </p:grpSpPr>
        <p:sp>
          <p:nvSpPr>
            <p:cNvPr id="3" name="Google Shape;211;p14">
              <a:extLst>
                <a:ext uri="{FF2B5EF4-FFF2-40B4-BE49-F238E27FC236}">
                  <a16:creationId xmlns:a16="http://schemas.microsoft.com/office/drawing/2014/main" id="{1C1D02C6-2F29-F5F9-E888-3A46216D33D7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" name="Google Shape;212;p14">
              <a:extLst>
                <a:ext uri="{FF2B5EF4-FFF2-40B4-BE49-F238E27FC236}">
                  <a16:creationId xmlns:a16="http://schemas.microsoft.com/office/drawing/2014/main" id="{BFAFA9F5-A623-D4CA-D806-8C8CB31E1FDF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5" name="Google Shape;213;p14">
              <a:extLst>
                <a:ext uri="{FF2B5EF4-FFF2-40B4-BE49-F238E27FC236}">
                  <a16:creationId xmlns:a16="http://schemas.microsoft.com/office/drawing/2014/main" id="{1000D513-273E-1D03-25F7-5063DEBABD79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FFF13B8-963D-E1DC-B0FA-D137B16799A5}"/>
              </a:ext>
            </a:extLst>
          </p:cNvPr>
          <p:cNvGrpSpPr/>
          <p:nvPr userDrawn="1"/>
        </p:nvGrpSpPr>
        <p:grpSpPr>
          <a:xfrm rot="1560025">
            <a:off x="26544" y="5831018"/>
            <a:ext cx="983567" cy="854643"/>
            <a:chOff x="-119918" y="-381895"/>
            <a:chExt cx="1325300" cy="1063260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91620F85-1502-4568-8309-11DFFF8A8AFA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48E39F14-BD2B-9B8C-8765-D13A919D2B70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30E66CCF-CD0D-D8EF-5269-DE354B69FF4D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7B09B529-C5E8-F391-B8A7-A6BF77D10180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D5F07A2B-DE2A-319E-84C6-129A949B2F8A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6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466467" y="3071000"/>
            <a:ext cx="5606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tx2">
                    <a:lumMod val="7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66467" y="4631233"/>
            <a:ext cx="5606000" cy="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30" name="Google Shape;30;p3"/>
          <p:cNvGrpSpPr/>
          <p:nvPr userDrawn="1"/>
        </p:nvGrpSpPr>
        <p:grpSpPr>
          <a:xfrm>
            <a:off x="11580651" y="5928243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31" name="Google Shape;31;p3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32" name="Google Shape;32;p3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" name="Google Shape;34;p3"/>
          <p:cNvGrpSpPr/>
          <p:nvPr userDrawn="1"/>
        </p:nvGrpSpPr>
        <p:grpSpPr>
          <a:xfrm>
            <a:off x="-916896" y="592394"/>
            <a:ext cx="2521567" cy="1693317"/>
            <a:chOff x="-792175" y="1876250"/>
            <a:chExt cx="1891175" cy="1269988"/>
          </a:xfrm>
        </p:grpSpPr>
        <p:sp>
          <p:nvSpPr>
            <p:cNvPr id="35" name="Google Shape;35;p3"/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BF1713-A66D-1F3F-A581-8F341E72D47A}"/>
              </a:ext>
            </a:extLst>
          </p:cNvPr>
          <p:cNvGrpSpPr/>
          <p:nvPr userDrawn="1"/>
        </p:nvGrpSpPr>
        <p:grpSpPr>
          <a:xfrm rot="978607">
            <a:off x="108617" y="6061168"/>
            <a:ext cx="1052528" cy="735937"/>
            <a:chOff x="0" y="0"/>
            <a:chExt cx="1091466" cy="75209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7BF1971-E582-3D06-BBD4-9F2C29CD96BB}"/>
                </a:ext>
              </a:extLst>
            </p:cNvPr>
            <p:cNvGrpSpPr/>
            <p:nvPr userDrawn="1"/>
          </p:nvGrpSpPr>
          <p:grpSpPr>
            <a:xfrm>
              <a:off x="0" y="114080"/>
              <a:ext cx="1091466" cy="638010"/>
              <a:chOff x="0" y="0"/>
              <a:chExt cx="1091466" cy="638010"/>
            </a:xfrm>
          </p:grpSpPr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E068F605-799E-7A47-17D6-418BFE40B483}"/>
                  </a:ext>
                </a:extLst>
              </p:cNvPr>
              <p:cNvSpPr/>
              <p:nvPr userDrawn="1"/>
            </p:nvSpPr>
            <p:spPr>
              <a:xfrm>
                <a:off x="462926" y="0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596B0FDD-BC98-A272-50BE-A4212821FBA2}"/>
                  </a:ext>
                </a:extLst>
              </p:cNvPr>
              <p:cNvSpPr/>
              <p:nvPr userDrawn="1"/>
            </p:nvSpPr>
            <p:spPr>
              <a:xfrm rot="794880">
                <a:off x="0" y="112098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0346B208-65B7-BA3B-858B-CCAD82E4468A}"/>
                  </a:ext>
                </a:extLst>
              </p:cNvPr>
              <p:cNvSpPr/>
              <p:nvPr userDrawn="1"/>
            </p:nvSpPr>
            <p:spPr>
              <a:xfrm rot="1131280">
                <a:off x="634266" y="180810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C4A28C6E-2025-F7E3-0D79-0EC5C93666C6}"/>
                </a:ext>
              </a:extLst>
            </p:cNvPr>
            <p:cNvSpPr/>
            <p:nvPr userDrawn="1"/>
          </p:nvSpPr>
          <p:spPr>
            <a:xfrm rot="20432602">
              <a:off x="115181" y="0"/>
              <a:ext cx="457200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33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9DD570-FC25-150A-F814-3B55BDF3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A74C82-DB71-C17B-4DB3-562C6065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2A3C4-9FDE-3D93-91C9-5FB629FFF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AA0DAD-E906-2B63-3F9A-04077A1A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E48770-69EA-3CE4-A97D-85A7A6FB0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6" r:id="rId3"/>
    <p:sldLayoutId id="2147483749" r:id="rId4"/>
    <p:sldLayoutId id="2147483750" r:id="rId5"/>
    <p:sldLayoutId id="214748374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preferezlesboisdefrance.fr/wp-content/uploads/2018/02/Fiches-C7-LPDEF_2-pages.pdf" TargetMode="External"/><Relationship Id="rId12" Type="http://schemas.openxmlformats.org/officeDocument/2006/relationships/image" Target="../media/image1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11" Type="http://schemas.openxmlformats.org/officeDocument/2006/relationships/hyperlink" Target="https://preferezlesboisdefrance.fr/wp-content/uploads/2019/03/Fiches-C9-LCSDR_6-pages.pdf" TargetMode="External"/><Relationship Id="rId5" Type="http://schemas.openxmlformats.org/officeDocument/2006/relationships/hyperlink" Target="https://preferezlesboisdefrance.fr/publications/" TargetMode="External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7.xml"/><Relationship Id="rId9" Type="http://schemas.openxmlformats.org/officeDocument/2006/relationships/hyperlink" Target="https://www.francebois2024.com/wp-content/uploads/FichesC6-LDCDB_4pag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0"/>
          <p:cNvSpPr txBox="1">
            <a:spLocks noGrp="1"/>
          </p:cNvSpPr>
          <p:nvPr>
            <p:ph type="title"/>
          </p:nvPr>
        </p:nvSpPr>
        <p:spPr>
          <a:xfrm>
            <a:off x="2466467" y="3071000"/>
            <a:ext cx="5977992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Les matières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6" name="Google Shape;446;p30"/>
          <p:cNvSpPr txBox="1">
            <a:spLocks noGrp="1"/>
          </p:cNvSpPr>
          <p:nvPr>
            <p:ph type="subTitle" idx="4294967295"/>
          </p:nvPr>
        </p:nvSpPr>
        <p:spPr>
          <a:xfrm>
            <a:off x="2466466" y="4631233"/>
            <a:ext cx="7049493" cy="6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/>
              <a:t>Le Bois</a:t>
            </a:r>
            <a:r>
              <a:rPr lang="fr-FR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447" name="Google Shape;447;p30"/>
          <p:cNvSpPr txBox="1">
            <a:spLocks noGrp="1"/>
          </p:cNvSpPr>
          <p:nvPr>
            <p:ph type="title"/>
          </p:nvPr>
        </p:nvSpPr>
        <p:spPr>
          <a:xfrm>
            <a:off x="2118597" y="1480923"/>
            <a:ext cx="2677690" cy="15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03 - 01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48" name="Google Shape;448;p30"/>
          <p:cNvGrpSpPr/>
          <p:nvPr/>
        </p:nvGrpSpPr>
        <p:grpSpPr>
          <a:xfrm>
            <a:off x="1845883" y="4969568"/>
            <a:ext cx="945420" cy="802193"/>
            <a:chOff x="8076238" y="467775"/>
            <a:chExt cx="709065" cy="601645"/>
          </a:xfrm>
        </p:grpSpPr>
        <p:sp>
          <p:nvSpPr>
            <p:cNvPr id="449" name="Google Shape;449;p3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51" name="Google Shape;451;p30"/>
            <p:cNvCxnSpPr>
              <a:stCxn id="449" idx="2"/>
              <a:endCxn id="450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52" name="Google Shape;452;p30"/>
          <p:cNvCxnSpPr/>
          <p:nvPr/>
        </p:nvCxnSpPr>
        <p:spPr>
          <a:xfrm>
            <a:off x="2350353" y="4326355"/>
            <a:ext cx="975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3" name="Google Shape;453;p30"/>
          <p:cNvGrpSpPr/>
          <p:nvPr/>
        </p:nvGrpSpPr>
        <p:grpSpPr>
          <a:xfrm rot="10800000">
            <a:off x="8234751" y="1349568"/>
            <a:ext cx="945420" cy="802193"/>
            <a:chOff x="8076238" y="467775"/>
            <a:chExt cx="709065" cy="601645"/>
          </a:xfrm>
        </p:grpSpPr>
        <p:sp>
          <p:nvSpPr>
            <p:cNvPr id="454" name="Google Shape;454;p3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56" name="Google Shape;456;p30"/>
            <p:cNvCxnSpPr>
              <a:stCxn id="454" idx="2"/>
              <a:endCxn id="455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1119597-5104-F984-E8DF-FA04217E9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84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"/>
    </mc:Choice>
    <mc:Fallback xmlns="">
      <p:transition spd="slow" advTm="3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7"/>
          <p:cNvPicPr preferRelativeResize="0">
            <a:picLocks noGrp="1"/>
          </p:cNvPicPr>
          <p:nvPr>
            <p:ph type="pic" idx="2"/>
          </p:nvPr>
        </p:nvPicPr>
        <p:blipFill>
          <a:blip r:embed="rId5"/>
          <a:srcRect l="16" r="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7" name="Google Shape;557;p37"/>
          <p:cNvSpPr txBox="1">
            <a:spLocks noGrp="1"/>
          </p:cNvSpPr>
          <p:nvPr>
            <p:ph type="title"/>
          </p:nvPr>
        </p:nvSpPr>
        <p:spPr>
          <a:xfrm>
            <a:off x="0" y="5381167"/>
            <a:ext cx="12192000" cy="763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Le Bois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558" name="Google Shape;558;p37"/>
          <p:cNvGrpSpPr/>
          <p:nvPr/>
        </p:nvGrpSpPr>
        <p:grpSpPr>
          <a:xfrm>
            <a:off x="11595848" y="84840"/>
            <a:ext cx="514400" cy="508000"/>
            <a:chOff x="6069775" y="4352925"/>
            <a:chExt cx="385800" cy="381000"/>
          </a:xfrm>
        </p:grpSpPr>
        <p:sp>
          <p:nvSpPr>
            <p:cNvPr id="559" name="Google Shape;559;p37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560" name="Google Shape;560;p37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37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5AB5BB0-6524-B90A-0379-9FFFBA638A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2170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76">
        <p15:prstTrans prst="fallOver"/>
      </p:transition>
    </mc:Choice>
    <mc:Fallback xmlns="">
      <p:transition spd="slow" advTm="19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5"/>
          <p:cNvSpPr txBox="1">
            <a:spLocks noGrp="1"/>
          </p:cNvSpPr>
          <p:nvPr>
            <p:ph type="title"/>
          </p:nvPr>
        </p:nvSpPr>
        <p:spPr>
          <a:xfrm>
            <a:off x="1510833" y="1129259"/>
            <a:ext cx="4213200" cy="10500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Bois d’emballage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1" name="Google Shape;521;p35"/>
          <p:cNvSpPr txBox="1">
            <a:spLocks noGrp="1"/>
          </p:cNvSpPr>
          <p:nvPr>
            <p:ph type="subTitle" idx="1"/>
          </p:nvPr>
        </p:nvSpPr>
        <p:spPr>
          <a:xfrm>
            <a:off x="365935" y="2601867"/>
            <a:ext cx="4772595" cy="9375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résineux,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22" name="Google Shape;522;p35"/>
          <p:cNvPicPr preferRelativeResize="0">
            <a:picLocks noGrp="1"/>
          </p:cNvPicPr>
          <p:nvPr>
            <p:ph type="pic" idx="2"/>
          </p:nvPr>
        </p:nvPicPr>
        <p:blipFill>
          <a:blip r:embed="rId5"/>
          <a:srcRect l="28410" r="28410"/>
          <a:stretch/>
        </p:blipFill>
        <p:spPr>
          <a:xfrm>
            <a:off x="7353933" y="1012200"/>
            <a:ext cx="3711600" cy="4833600"/>
          </a:xfrm>
          <a:prstGeom prst="round2SameRect">
            <a:avLst>
              <a:gd name="adj1" fmla="val 40846"/>
              <a:gd name="adj2" fmla="val 0"/>
            </a:avLst>
          </a:prstGeom>
        </p:spPr>
      </p:pic>
      <p:cxnSp>
        <p:nvCxnSpPr>
          <p:cNvPr id="523" name="Google Shape;523;p35"/>
          <p:cNvCxnSpPr/>
          <p:nvPr/>
        </p:nvCxnSpPr>
        <p:spPr>
          <a:xfrm>
            <a:off x="0" y="2449643"/>
            <a:ext cx="596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4" name="Google Shape;524;p35"/>
          <p:cNvGrpSpPr/>
          <p:nvPr/>
        </p:nvGrpSpPr>
        <p:grpSpPr>
          <a:xfrm>
            <a:off x="11345384" y="5930600"/>
            <a:ext cx="514400" cy="508000"/>
            <a:chOff x="6069775" y="4352925"/>
            <a:chExt cx="385800" cy="381000"/>
          </a:xfrm>
        </p:grpSpPr>
        <p:sp>
          <p:nvSpPr>
            <p:cNvPr id="525" name="Google Shape;525;p35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526" name="Google Shape;526;p35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35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521;p35">
            <a:extLst>
              <a:ext uri="{FF2B5EF4-FFF2-40B4-BE49-F238E27FC236}">
                <a16:creationId xmlns:a16="http://schemas.microsoft.com/office/drawing/2014/main" id="{09C6B57B-B38B-38EB-1588-CF5CB21B29D8}"/>
              </a:ext>
            </a:extLst>
          </p:cNvPr>
          <p:cNvSpPr txBox="1">
            <a:spLocks/>
          </p:cNvSpPr>
          <p:nvPr/>
        </p:nvSpPr>
        <p:spPr>
          <a:xfrm>
            <a:off x="365936" y="3222882"/>
            <a:ext cx="4772594" cy="93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 b="0" i="0" u="none" strike="noStrike" cap="none">
                <a:solidFill>
                  <a:schemeClr val="tx2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feuillus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Fira Sans" panose="020B0503050000020004" pitchFamily="34" charset="0"/>
              </a:rPr>
              <a:t>réservés pour l’emballage de colis lourd</a:t>
            </a:r>
            <a:endParaRPr lang="fr-FR" sz="1867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7CCB1E-8437-1E63-F483-5D862C5217B2}"/>
              </a:ext>
            </a:extLst>
          </p:cNvPr>
          <p:cNvSpPr txBox="1"/>
          <p:nvPr/>
        </p:nvSpPr>
        <p:spPr>
          <a:xfrm>
            <a:off x="393189" y="4408357"/>
            <a:ext cx="626597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rgbClr val="999999"/>
              </a:buClr>
              <a:buSzPts val="800"/>
              <a:buFont typeface="Open Sans"/>
              <a:buNone/>
              <a:defRPr b="1">
                <a:solidFill>
                  <a:schemeClr val="tx2">
                    <a:lumMod val="75000"/>
                  </a:schemeClr>
                </a:solidFill>
                <a:latin typeface="Mulish Medium"/>
                <a:ea typeface="Mulish Medium"/>
                <a:cs typeface="Mulish Medium"/>
              </a:defRPr>
            </a:lvl1pPr>
            <a:lvl2pPr marL="914400" indent="-317500" algn="ctr">
              <a:lnSpc>
                <a:spcPct val="115000"/>
              </a:lnSpc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</a:defRPr>
            </a:lvl2pPr>
            <a:lvl3pPr marL="1371600" indent="-317500" algn="ctr">
              <a:lnSpc>
                <a:spcPct val="115000"/>
              </a:lnSpc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</a:defRPr>
            </a:lvl3pPr>
            <a:lvl4pPr marL="1828800" indent="-317500" algn="ctr">
              <a:lnSpc>
                <a:spcPct val="115000"/>
              </a:lnSpc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</a:defRPr>
            </a:lvl4pPr>
            <a:lvl5pPr marL="2286000" indent="-317500" algn="ctr">
              <a:lnSpc>
                <a:spcPct val="115000"/>
              </a:lnSpc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</a:defRPr>
            </a:lvl5pPr>
            <a:lvl6pPr marL="2743200" indent="-317500" algn="ctr">
              <a:lnSpc>
                <a:spcPct val="115000"/>
              </a:lnSpc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</a:defRPr>
            </a:lvl6pPr>
            <a:lvl7pPr marL="3200400" indent="-317500" algn="ctr">
              <a:lnSpc>
                <a:spcPct val="115000"/>
              </a:lnSpc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</a:defRPr>
            </a:lvl7pPr>
            <a:lvl8pPr marL="3657600" indent="-317500" algn="ctr">
              <a:lnSpc>
                <a:spcPct val="115000"/>
              </a:lnSpc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</a:defRPr>
            </a:lvl8pPr>
            <a:lvl9pPr marL="4114800" indent="-317500" algn="ctr">
              <a:lnSpc>
                <a:spcPct val="115000"/>
              </a:lnSpc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</a:defRPr>
            </a:lvl9pPr>
          </a:lstStyle>
          <a:p>
            <a:r>
              <a:rPr lang="fr-FR" sz="2400" b="0" dirty="0">
                <a:solidFill>
                  <a:schemeClr val="accent1">
                    <a:lumMod val="75000"/>
                  </a:schemeClr>
                </a:solidFill>
                <a:latin typeface="Mulish Medium" pitchFamily="2" charset="0"/>
              </a:rPr>
              <a:t>Le classement structurel des bois sciés résineux est normalisé au niveau français et européen au travers des normes 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54C84A1-2B3F-A13E-DC43-5776BFF543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66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7"/>
    </mc:Choice>
    <mc:Fallback xmlns="">
      <p:transition spd="slow" advTm="8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FF2510C-7D2C-3818-74AE-11F8D658C859}"/>
              </a:ext>
            </a:extLst>
          </p:cNvPr>
          <p:cNvGraphicFramePr>
            <a:graphicFrameLocks noGrp="1"/>
          </p:cNvGraphicFramePr>
          <p:nvPr/>
        </p:nvGraphicFramePr>
        <p:xfrm>
          <a:off x="527416" y="1288658"/>
          <a:ext cx="11137168" cy="4735672"/>
        </p:xfrm>
        <a:graphic>
          <a:graphicData uri="http://schemas.openxmlformats.org/drawingml/2006/table">
            <a:tbl>
              <a:tblPr firstRow="1" bandRow="1"/>
              <a:tblGrid>
                <a:gridCol w="9910599">
                  <a:extLst>
                    <a:ext uri="{9D8B030D-6E8A-4147-A177-3AD203B41FA5}">
                      <a16:colId xmlns:a16="http://schemas.microsoft.com/office/drawing/2014/main" val="3837289323"/>
                    </a:ext>
                  </a:extLst>
                </a:gridCol>
                <a:gridCol w="1226569">
                  <a:extLst>
                    <a:ext uri="{9D8B030D-6E8A-4147-A177-3AD203B41FA5}">
                      <a16:colId xmlns:a16="http://schemas.microsoft.com/office/drawing/2014/main" val="361265454"/>
                    </a:ext>
                  </a:extLst>
                </a:gridCol>
              </a:tblGrid>
              <a:tr h="509768">
                <a:tc>
                  <a:txBody>
                    <a:bodyPr/>
                    <a:lstStyle/>
                    <a:p>
                      <a:pPr algn="ctr"/>
                      <a:r>
                        <a:rPr lang="fr-FR" sz="2100" b="1" dirty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QUESTIONS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Mulish" pitchFamily="2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065479"/>
                  </a:ext>
                </a:extLst>
              </a:tr>
              <a:tr h="906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Un chevron de choix d’aspect visuel G4-4 peut être utilisé pour fabriquer un plateau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baseline="0" dirty="0">
                        <a:latin typeface="Wingdings" panose="05000000000000000000" pitchFamily="2" charset="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5438872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Un bois résineux de classement structurel C30, a une contrainte de rupture à la flexion de 30 Mpa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49296596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On utilise des bois de classement C18 pour construire fabriquer des charpentes traditionnelles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86166623"/>
                  </a:ext>
                </a:extLst>
              </a:tr>
              <a:tr h="900133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Le sapin avec une humidité de 20%, a une masse volumique de 650 Kg/M3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81600276"/>
                  </a:ext>
                </a:extLst>
              </a:tr>
              <a:tr h="712279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Le Hêtre a une densité de 750 Kg/M3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64707020"/>
                  </a:ext>
                </a:extLst>
              </a:tr>
            </a:tbl>
          </a:graphicData>
        </a:graphic>
      </p:graphicFrame>
      <p:grpSp>
        <p:nvGrpSpPr>
          <p:cNvPr id="464" name="Google Shape;464;p31"/>
          <p:cNvGrpSpPr/>
          <p:nvPr/>
        </p:nvGrpSpPr>
        <p:grpSpPr>
          <a:xfrm rot="10445721" flipH="1">
            <a:off x="444662" y="306528"/>
            <a:ext cx="945420" cy="802193"/>
            <a:chOff x="8076238" y="467775"/>
            <a:chExt cx="709065" cy="601645"/>
          </a:xfrm>
        </p:grpSpPr>
        <p:sp>
          <p:nvSpPr>
            <p:cNvPr id="465" name="Google Shape;465;p31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67" name="Google Shape;467;p31"/>
            <p:cNvCxnSpPr>
              <a:stCxn id="465" idx="2"/>
              <a:endCxn id="466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id="{0A5690C9-0F01-06CE-C1E5-302EDF27C2F4}"/>
              </a:ext>
            </a:extLst>
          </p:cNvPr>
          <p:cNvSpPr txBox="1">
            <a:spLocks/>
          </p:cNvSpPr>
          <p:nvPr/>
        </p:nvSpPr>
        <p:spPr>
          <a:xfrm>
            <a:off x="2047487" y="138201"/>
            <a:ext cx="7508720" cy="1107996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8530" algn="ctr">
              <a:lnSpc>
                <a:spcPct val="100000"/>
              </a:lnSpc>
            </a:pPr>
            <a:r>
              <a:rPr lang="fr-FR" sz="6400" b="1" dirty="0">
                <a:solidFill>
                  <a:schemeClr val="accent1">
                    <a:lumMod val="75000"/>
                  </a:schemeClr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Quizz Le bois </a:t>
            </a:r>
          </a:p>
        </p:txBody>
      </p:sp>
      <p:grpSp>
        <p:nvGrpSpPr>
          <p:cNvPr id="8" name="Google Shape;464;p31">
            <a:extLst>
              <a:ext uri="{FF2B5EF4-FFF2-40B4-BE49-F238E27FC236}">
                <a16:creationId xmlns:a16="http://schemas.microsoft.com/office/drawing/2014/main" id="{F7BA9F04-3348-09E5-51C0-2757751EEC58}"/>
              </a:ext>
            </a:extLst>
          </p:cNvPr>
          <p:cNvGrpSpPr/>
          <p:nvPr/>
        </p:nvGrpSpPr>
        <p:grpSpPr>
          <a:xfrm flipH="1">
            <a:off x="10886626" y="5444700"/>
            <a:ext cx="945420" cy="802193"/>
            <a:chOff x="8076238" y="467775"/>
            <a:chExt cx="709065" cy="601645"/>
          </a:xfrm>
        </p:grpSpPr>
        <p:sp>
          <p:nvSpPr>
            <p:cNvPr id="9" name="Google Shape;465;p31">
              <a:extLst>
                <a:ext uri="{FF2B5EF4-FFF2-40B4-BE49-F238E27FC236}">
                  <a16:creationId xmlns:a16="http://schemas.microsoft.com/office/drawing/2014/main" id="{44947EE0-EF0F-B9CA-C48E-E644B16572EF}"/>
                </a:ext>
              </a:extLst>
            </p:cNvPr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1" name="Google Shape;466;p31">
              <a:extLst>
                <a:ext uri="{FF2B5EF4-FFF2-40B4-BE49-F238E27FC236}">
                  <a16:creationId xmlns:a16="http://schemas.microsoft.com/office/drawing/2014/main" id="{B50B0D49-30D7-597C-4A67-CA8EAA7B439B}"/>
                </a:ext>
              </a:extLst>
            </p:cNvPr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2" name="Google Shape;467;p31">
              <a:extLst>
                <a:ext uri="{FF2B5EF4-FFF2-40B4-BE49-F238E27FC236}">
                  <a16:creationId xmlns:a16="http://schemas.microsoft.com/office/drawing/2014/main" id="{C66255B8-AE70-ADA0-5619-D85674C53B8A}"/>
                </a:ext>
              </a:extLst>
            </p:cNvPr>
            <p:cNvCxnSpPr>
              <a:stCxn id="9" idx="2"/>
              <a:endCxn id="11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5233AFB5-8283-D3B2-085A-41B21C130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2364" y="1315475"/>
            <a:ext cx="367783" cy="432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6C36154-D9A5-45FB-3E62-277065785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5100" y="1315475"/>
            <a:ext cx="378372" cy="432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23A2D71-454E-9288-159D-BAD893CFF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3742" y="4492839"/>
            <a:ext cx="504496" cy="576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1389B20-F89F-4454-8631-B322F6190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587" y="5391839"/>
            <a:ext cx="490379" cy="576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B2F6F71-71FC-9C94-3ED8-C0D21F9BF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746" y="1907623"/>
            <a:ext cx="504496" cy="576000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31BFB13-01A0-D7B9-7018-91383EF0EECC}"/>
              </a:ext>
            </a:extLst>
          </p:cNvPr>
          <p:cNvSpPr/>
          <p:nvPr/>
        </p:nvSpPr>
        <p:spPr>
          <a:xfrm>
            <a:off x="4581066" y="6066791"/>
            <a:ext cx="3292693" cy="523753"/>
          </a:xfrm>
          <a:prstGeom prst="roundRect">
            <a:avLst>
              <a:gd name="adj" fmla="val 29825"/>
            </a:avLst>
          </a:prstGeom>
          <a:gradFill>
            <a:gsLst>
              <a:gs pos="0">
                <a:schemeClr val="tx2">
                  <a:lumMod val="96000"/>
                </a:schemeClr>
              </a:gs>
              <a:gs pos="100000">
                <a:schemeClr val="tx2">
                  <a:lumMod val="7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Mulish" pitchFamily="2" charset="0"/>
              </a:rPr>
              <a:t>Réponses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2B725F-389F-CB6A-D784-2163E53E6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4117" y="2785099"/>
            <a:ext cx="490379" cy="576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FB7833E-C5B2-5126-385E-0AF73156A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091" y="3648264"/>
            <a:ext cx="490379" cy="576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CB5794-3B2A-1789-BE65-E967996D5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7775" y="-18719"/>
            <a:ext cx="1819299" cy="1816287"/>
          </a:xfrm>
          <a:prstGeom prst="rect">
            <a:avLst/>
          </a:prstGeom>
        </p:spPr>
      </p:pic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C3C1445D-C877-FAEC-37AB-8C47F1DE2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5629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23"/>
    </mc:Choice>
    <mc:Fallback xmlns="">
      <p:transition spd="slow" advTm="40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 isNarration="1"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7368" objId="20"/>
        <p14:triggerEvt type="onClick" time="14766" objId="20"/>
        <p14:triggerEvt type="onClick" time="23941" objId="20"/>
        <p14:triggerEvt type="onClick" time="29934" objId="20"/>
        <p14:triggerEvt type="onClick" time="36174" objId="2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2"/>
          <p:cNvSpPr/>
          <p:nvPr/>
        </p:nvSpPr>
        <p:spPr>
          <a:xfrm flipH="1">
            <a:off x="8722637" y="3437767"/>
            <a:ext cx="2880000" cy="10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641" name="Google Shape;641;p42"/>
          <p:cNvSpPr txBox="1">
            <a:spLocks noGrp="1"/>
          </p:cNvSpPr>
          <p:nvPr>
            <p:ph type="title"/>
          </p:nvPr>
        </p:nvSpPr>
        <p:spPr>
          <a:xfrm>
            <a:off x="960000" y="2112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Le Bois d’emballage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2" name="Google Shape;642;p42"/>
          <p:cNvSpPr/>
          <p:nvPr/>
        </p:nvSpPr>
        <p:spPr>
          <a:xfrm flipH="1">
            <a:off x="5889153" y="3437767"/>
            <a:ext cx="2832000" cy="10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643" name="Google Shape;643;p42"/>
          <p:cNvSpPr/>
          <p:nvPr/>
        </p:nvSpPr>
        <p:spPr>
          <a:xfrm flipH="1">
            <a:off x="2991548" y="3437767"/>
            <a:ext cx="2880000" cy="10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44" name="Google Shape;644;p42"/>
          <p:cNvSpPr/>
          <p:nvPr/>
        </p:nvSpPr>
        <p:spPr>
          <a:xfrm flipH="1">
            <a:off x="539102" y="2133600"/>
            <a:ext cx="2159693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6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Le classement d’aspect visuel du bois NF EN 1611-1</a:t>
            </a:r>
            <a:endParaRPr sz="2667" b="1" dirty="0">
              <a:solidFill>
                <a:schemeClr val="accent1">
                  <a:lumMod val="75000"/>
                </a:schemeClr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52" name="Google Shape;652;p42"/>
          <p:cNvSpPr txBox="1"/>
          <p:nvPr/>
        </p:nvSpPr>
        <p:spPr>
          <a:xfrm>
            <a:off x="6077071" y="4011733"/>
            <a:ext cx="1912800" cy="1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</a:pPr>
            <a:endParaRPr sz="2400" dirty="0">
              <a:solidFill>
                <a:srgbClr val="7030A0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656" name="Google Shape;656;p42"/>
          <p:cNvSpPr txBox="1"/>
          <p:nvPr/>
        </p:nvSpPr>
        <p:spPr>
          <a:xfrm>
            <a:off x="5623510" y="4634510"/>
            <a:ext cx="6452680" cy="226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380990" indent="-380990">
              <a:lnSpc>
                <a:spcPct val="115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Les Choix 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0-1</a:t>
            </a:r>
            <a:r>
              <a:rPr lang="en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 sont reservés aux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emballages</a:t>
            </a:r>
            <a:r>
              <a:rPr lang="en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 de haute technicité</a:t>
            </a:r>
          </a:p>
          <a:p>
            <a:pPr marL="380990" indent="-380990">
              <a:lnSpc>
                <a:spcPct val="115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Le choix 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2</a:t>
            </a:r>
            <a:r>
              <a:rPr lang="en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 est preférable pour les bois de structure</a:t>
            </a:r>
          </a:p>
          <a:p>
            <a:pPr marL="380990" indent="-380990">
              <a:lnSpc>
                <a:spcPct val="115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Le choix 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3</a:t>
            </a:r>
            <a:r>
              <a:rPr lang="en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 est d’utilisation courante</a:t>
            </a:r>
          </a:p>
          <a:p>
            <a:pPr marL="380990" indent="-380990">
              <a:lnSpc>
                <a:spcPct val="115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Le choix 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4</a:t>
            </a:r>
            <a:r>
              <a:rPr lang="en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 ne correspond pas à nos besoins</a:t>
            </a:r>
          </a:p>
          <a:p>
            <a:pPr marL="380990" indent="-380990">
              <a:lnSpc>
                <a:spcPct val="115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Préfixe G2 pour 2 faces planches ou G4 pour 4 faces pour les sections</a:t>
            </a:r>
          </a:p>
          <a:p>
            <a:pPr marL="380990" indent="-380990">
              <a:lnSpc>
                <a:spcPct val="115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Marquage 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G4-3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rPr>
              <a:t> pour 4 faces choix 3  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cxnSp>
        <p:nvCxnSpPr>
          <p:cNvPr id="657" name="Google Shape;657;p42"/>
          <p:cNvCxnSpPr/>
          <p:nvPr/>
        </p:nvCxnSpPr>
        <p:spPr>
          <a:xfrm>
            <a:off x="2942171" y="1883767"/>
            <a:ext cx="0" cy="299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C5ED783E-F01B-B19F-8B77-D44A3C7247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21" t="14686" b="10304"/>
          <a:stretch/>
        </p:blipFill>
        <p:spPr>
          <a:xfrm>
            <a:off x="3052615" y="1250002"/>
            <a:ext cx="2533518" cy="2067825"/>
          </a:xfrm>
          <a:prstGeom prst="rect">
            <a:avLst/>
          </a:prstGeom>
        </p:spPr>
      </p:pic>
      <p:sp>
        <p:nvSpPr>
          <p:cNvPr id="4" name="Google Shape;648;p42">
            <a:extLst>
              <a:ext uri="{FF2B5EF4-FFF2-40B4-BE49-F238E27FC236}">
                <a16:creationId xmlns:a16="http://schemas.microsoft.com/office/drawing/2014/main" id="{8A055A86-8813-CF3E-8105-C0863EE52C5D}"/>
              </a:ext>
            </a:extLst>
          </p:cNvPr>
          <p:cNvSpPr txBox="1"/>
          <p:nvPr/>
        </p:nvSpPr>
        <p:spPr>
          <a:xfrm>
            <a:off x="3305267" y="974707"/>
            <a:ext cx="19128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4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Choix 0</a:t>
            </a:r>
            <a:endParaRPr sz="2400" dirty="0">
              <a:solidFill>
                <a:srgbClr val="7030A0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49590B-79A2-E14C-B4A4-6EDEEC9A8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049" y="1239592"/>
            <a:ext cx="2474745" cy="2067824"/>
          </a:xfrm>
          <a:prstGeom prst="rect">
            <a:avLst/>
          </a:prstGeom>
        </p:spPr>
      </p:pic>
      <p:sp>
        <p:nvSpPr>
          <p:cNvPr id="7" name="Google Shape;648;p42">
            <a:extLst>
              <a:ext uri="{FF2B5EF4-FFF2-40B4-BE49-F238E27FC236}">
                <a16:creationId xmlns:a16="http://schemas.microsoft.com/office/drawing/2014/main" id="{904854A7-7698-4467-7EAF-0857CF0604F2}"/>
              </a:ext>
            </a:extLst>
          </p:cNvPr>
          <p:cNvSpPr txBox="1"/>
          <p:nvPr/>
        </p:nvSpPr>
        <p:spPr>
          <a:xfrm>
            <a:off x="6268355" y="991417"/>
            <a:ext cx="19128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4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Choix 1</a:t>
            </a:r>
            <a:endParaRPr sz="2400" dirty="0">
              <a:solidFill>
                <a:srgbClr val="7030A0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8" name="Google Shape;648;p42">
            <a:extLst>
              <a:ext uri="{FF2B5EF4-FFF2-40B4-BE49-F238E27FC236}">
                <a16:creationId xmlns:a16="http://schemas.microsoft.com/office/drawing/2014/main" id="{C2F53B17-9D46-A470-BCE2-950CB05E4E02}"/>
              </a:ext>
            </a:extLst>
          </p:cNvPr>
          <p:cNvSpPr txBox="1"/>
          <p:nvPr/>
        </p:nvSpPr>
        <p:spPr>
          <a:xfrm>
            <a:off x="9134643" y="1008643"/>
            <a:ext cx="19128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4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Choix 2</a:t>
            </a:r>
            <a:endParaRPr sz="2400" dirty="0">
              <a:solidFill>
                <a:srgbClr val="7030A0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7020A86-FE8E-472D-CCD9-3BCF6F58E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7125" y="1263851"/>
            <a:ext cx="2400633" cy="20401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3A285D6-3D3A-BDF9-DB8C-226F1C55F8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4291" y="3713396"/>
            <a:ext cx="2454752" cy="2053976"/>
          </a:xfrm>
          <a:prstGeom prst="rect">
            <a:avLst/>
          </a:prstGeom>
        </p:spPr>
      </p:pic>
      <p:sp>
        <p:nvSpPr>
          <p:cNvPr id="13" name="Google Shape;648;p42">
            <a:extLst>
              <a:ext uri="{FF2B5EF4-FFF2-40B4-BE49-F238E27FC236}">
                <a16:creationId xmlns:a16="http://schemas.microsoft.com/office/drawing/2014/main" id="{653A0B26-EC88-FEAB-28A5-568357EA260E}"/>
              </a:ext>
            </a:extLst>
          </p:cNvPr>
          <p:cNvSpPr txBox="1"/>
          <p:nvPr/>
        </p:nvSpPr>
        <p:spPr>
          <a:xfrm>
            <a:off x="3305267" y="5940601"/>
            <a:ext cx="19128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4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Choix 3</a:t>
            </a:r>
            <a:endParaRPr sz="2400" dirty="0">
              <a:solidFill>
                <a:srgbClr val="7030A0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14" name="Google Shape;656;p42">
            <a:extLst>
              <a:ext uri="{FF2B5EF4-FFF2-40B4-BE49-F238E27FC236}">
                <a16:creationId xmlns:a16="http://schemas.microsoft.com/office/drawing/2014/main" id="{43DAF5A0-FC6D-6C59-AA75-7985B8BF4821}"/>
              </a:ext>
            </a:extLst>
          </p:cNvPr>
          <p:cNvSpPr txBox="1"/>
          <p:nvPr/>
        </p:nvSpPr>
        <p:spPr>
          <a:xfrm>
            <a:off x="193708" y="3300799"/>
            <a:ext cx="2706116" cy="226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tx2">
                  <a:lumMod val="75000"/>
                </a:schemeClr>
              </a:buClr>
            </a:pPr>
            <a:r>
              <a:rPr lang="fr-FR" sz="2400" b="1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Chapitre 5 </a:t>
            </a:r>
          </a:p>
          <a:p>
            <a:pPr>
              <a:lnSpc>
                <a:spcPct val="115000"/>
              </a:lnSpc>
              <a:buClr>
                <a:schemeClr val="tx2">
                  <a:lumMod val="75000"/>
                </a:schemeClr>
              </a:buClr>
            </a:pPr>
            <a:r>
              <a:rPr lang="fr-FR" sz="24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P</a:t>
            </a:r>
            <a:r>
              <a:rPr lang="en" sz="24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ages 94 &amp; 95 des spécifications Techniques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3816DA3-CE9D-5C08-9EF5-F382309E1D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132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21"/>
    </mc:Choice>
    <mc:Fallback xmlns="">
      <p:transition spd="slow" advTm="24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2"/>
          <p:cNvSpPr txBox="1">
            <a:spLocks noGrp="1"/>
          </p:cNvSpPr>
          <p:nvPr>
            <p:ph type="title"/>
          </p:nvPr>
        </p:nvSpPr>
        <p:spPr>
          <a:xfrm>
            <a:off x="960000" y="2112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Le Bois d’emballage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4" name="Google Shape;644;p42"/>
          <p:cNvSpPr/>
          <p:nvPr/>
        </p:nvSpPr>
        <p:spPr>
          <a:xfrm flipH="1">
            <a:off x="194696" y="4763821"/>
            <a:ext cx="2714736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6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Le classement de structure du bois Normes </a:t>
            </a:r>
          </a:p>
          <a:p>
            <a:pPr algn="ctr">
              <a:lnSpc>
                <a:spcPct val="115000"/>
              </a:lnSpc>
            </a:pPr>
            <a:r>
              <a:rPr lang="en" sz="26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visuel </a:t>
            </a:r>
          </a:p>
          <a:p>
            <a:pPr algn="ctr">
              <a:lnSpc>
                <a:spcPct val="115000"/>
              </a:lnSpc>
            </a:pPr>
            <a:r>
              <a:rPr lang="en" sz="26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NF B 52-001</a:t>
            </a:r>
          </a:p>
          <a:p>
            <a:pPr algn="ctr">
              <a:lnSpc>
                <a:spcPct val="115000"/>
              </a:lnSpc>
            </a:pPr>
            <a:r>
              <a:rPr lang="en" sz="26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par machine</a:t>
            </a:r>
          </a:p>
          <a:p>
            <a:pPr algn="ctr">
              <a:lnSpc>
                <a:spcPct val="115000"/>
              </a:lnSpc>
            </a:pPr>
            <a:r>
              <a:rPr lang="en" sz="26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NF EN 519</a:t>
            </a:r>
          </a:p>
          <a:p>
            <a:pPr algn="ctr">
              <a:lnSpc>
                <a:spcPct val="115000"/>
              </a:lnSpc>
            </a:pPr>
            <a:r>
              <a:rPr lang="en" sz="2667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NF EN 338</a:t>
            </a:r>
            <a:endParaRPr sz="2667" b="1" dirty="0">
              <a:solidFill>
                <a:schemeClr val="accent1">
                  <a:lumMod val="75000"/>
                </a:schemeClr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52" name="Google Shape;652;p42"/>
          <p:cNvSpPr txBox="1"/>
          <p:nvPr/>
        </p:nvSpPr>
        <p:spPr>
          <a:xfrm>
            <a:off x="3167508" y="3554229"/>
            <a:ext cx="3133492" cy="241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just" defTabSz="609585">
              <a:defRPr/>
            </a:pPr>
            <a:r>
              <a:rPr lang="fr-FR" sz="1867" dirty="0">
                <a:solidFill>
                  <a:srgbClr val="7030A0"/>
                </a:solidFill>
                <a:latin typeface="Mulish Medium" pitchFamily="2" charset="0"/>
              </a:rPr>
              <a:t>La norme EN 1912 associe chacune de ces classes visuelles à une classe de résistance mécanique : C30, C27, C24, C18, C14</a:t>
            </a:r>
            <a:endParaRPr lang="fr-FR" sz="1867" b="1" dirty="0">
              <a:solidFill>
                <a:srgbClr val="7030A0"/>
              </a:solidFill>
              <a:latin typeface="Mulish Medium" pitchFamily="2" charset="0"/>
            </a:endParaRPr>
          </a:p>
        </p:txBody>
      </p:sp>
      <p:cxnSp>
        <p:nvCxnSpPr>
          <p:cNvPr id="657" name="Google Shape;657;p42"/>
          <p:cNvCxnSpPr/>
          <p:nvPr/>
        </p:nvCxnSpPr>
        <p:spPr>
          <a:xfrm>
            <a:off x="3010267" y="2441115"/>
            <a:ext cx="0" cy="299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656;p42">
            <a:extLst>
              <a:ext uri="{FF2B5EF4-FFF2-40B4-BE49-F238E27FC236}">
                <a16:creationId xmlns:a16="http://schemas.microsoft.com/office/drawing/2014/main" id="{1BA40BDB-09B5-BA23-3F25-FF0A480CF393}"/>
              </a:ext>
            </a:extLst>
          </p:cNvPr>
          <p:cNvSpPr txBox="1"/>
          <p:nvPr/>
        </p:nvSpPr>
        <p:spPr>
          <a:xfrm>
            <a:off x="3268344" y="2169475"/>
            <a:ext cx="3698229" cy="147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fr-FR" sz="20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Les classes sont au nombre de  4   </a:t>
            </a:r>
            <a:r>
              <a:rPr lang="fr-FR" sz="2000" b="1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ST I à ST IV.</a:t>
            </a:r>
            <a:endParaRPr lang="en" sz="2000" b="1" dirty="0">
              <a:solidFill>
                <a:srgbClr val="7030A0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5" name="Google Shape;645;p42">
            <a:extLst>
              <a:ext uri="{FF2B5EF4-FFF2-40B4-BE49-F238E27FC236}">
                <a16:creationId xmlns:a16="http://schemas.microsoft.com/office/drawing/2014/main" id="{906ED9F3-ACE6-C7AC-2AAC-FBA22F59B910}"/>
              </a:ext>
            </a:extLst>
          </p:cNvPr>
          <p:cNvSpPr txBox="1"/>
          <p:nvPr/>
        </p:nvSpPr>
        <p:spPr>
          <a:xfrm>
            <a:off x="3079961" y="1124040"/>
            <a:ext cx="2313247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1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NF B 52-001</a:t>
            </a:r>
          </a:p>
        </p:txBody>
      </p:sp>
      <p:sp>
        <p:nvSpPr>
          <p:cNvPr id="9" name="Google Shape;656;p42">
            <a:extLst>
              <a:ext uri="{FF2B5EF4-FFF2-40B4-BE49-F238E27FC236}">
                <a16:creationId xmlns:a16="http://schemas.microsoft.com/office/drawing/2014/main" id="{B52AC00D-7287-00DA-5C11-ED3CC51142F7}"/>
              </a:ext>
            </a:extLst>
          </p:cNvPr>
          <p:cNvSpPr txBox="1"/>
          <p:nvPr/>
        </p:nvSpPr>
        <p:spPr>
          <a:xfrm>
            <a:off x="7084089" y="2388036"/>
            <a:ext cx="4940082" cy="147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fr-FR" sz="20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Ce sont les machines qui attribuent des caractéristiques mécaniques. </a:t>
            </a:r>
            <a:r>
              <a:rPr lang="fr-FR" sz="2000" b="1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C18 – C24 – C30</a:t>
            </a:r>
            <a:r>
              <a:rPr lang="fr-FR" sz="20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.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fr-FR" sz="20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Un bois C30 aura une contrainte de </a:t>
            </a:r>
            <a:r>
              <a:rPr lang="fr-FR" sz="2000" b="1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rupture</a:t>
            </a:r>
            <a:r>
              <a:rPr lang="fr-FR" sz="2000" dirty="0">
                <a:solidFill>
                  <a:srgbClr val="7030A0"/>
                </a:solidFill>
                <a:latin typeface="Mulish Medium"/>
                <a:ea typeface="Mulish Medium"/>
                <a:cs typeface="Mulish Medium"/>
                <a:sym typeface="Mulish Medium"/>
              </a:rPr>
              <a:t> en flexion équivalente à 30 Mpa. </a:t>
            </a:r>
            <a:endParaRPr lang="en" sz="2000" dirty="0">
              <a:solidFill>
                <a:srgbClr val="7030A0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11" name="Google Shape;645;p42">
            <a:extLst>
              <a:ext uri="{FF2B5EF4-FFF2-40B4-BE49-F238E27FC236}">
                <a16:creationId xmlns:a16="http://schemas.microsoft.com/office/drawing/2014/main" id="{8B87720B-7212-AC8A-61EF-EA2165EC6C1D}"/>
              </a:ext>
            </a:extLst>
          </p:cNvPr>
          <p:cNvSpPr txBox="1"/>
          <p:nvPr/>
        </p:nvSpPr>
        <p:spPr>
          <a:xfrm>
            <a:off x="6966573" y="384442"/>
            <a:ext cx="2313247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133" b="1" dirty="0">
                <a:solidFill>
                  <a:schemeClr val="accent1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rPr>
              <a:t>NF EN 519 &amp; 338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58A207C-60A8-D057-CA2E-28BE36257E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34" t="12403" r="3900" b="10485"/>
          <a:stretch/>
        </p:blipFill>
        <p:spPr>
          <a:xfrm>
            <a:off x="6347277" y="3939715"/>
            <a:ext cx="5650027" cy="2297327"/>
          </a:xfrm>
          <a:prstGeom prst="rect">
            <a:avLst/>
          </a:prstGeom>
        </p:spPr>
      </p:pic>
      <p:sp>
        <p:nvSpPr>
          <p:cNvPr id="3" name="Google Shape;640;p42">
            <a:extLst>
              <a:ext uri="{FF2B5EF4-FFF2-40B4-BE49-F238E27FC236}">
                <a16:creationId xmlns:a16="http://schemas.microsoft.com/office/drawing/2014/main" id="{4AA055DB-3F35-4098-E74A-9676A7A2EB70}"/>
              </a:ext>
            </a:extLst>
          </p:cNvPr>
          <p:cNvSpPr/>
          <p:nvPr/>
        </p:nvSpPr>
        <p:spPr>
          <a:xfrm flipH="1">
            <a:off x="8734263" y="3726423"/>
            <a:ext cx="2880000" cy="10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4" name="Google Shape;642;p42">
            <a:extLst>
              <a:ext uri="{FF2B5EF4-FFF2-40B4-BE49-F238E27FC236}">
                <a16:creationId xmlns:a16="http://schemas.microsoft.com/office/drawing/2014/main" id="{5C6532C1-5BDA-4777-592A-E3B246442358}"/>
              </a:ext>
            </a:extLst>
          </p:cNvPr>
          <p:cNvSpPr/>
          <p:nvPr/>
        </p:nvSpPr>
        <p:spPr>
          <a:xfrm flipH="1">
            <a:off x="5900779" y="3726423"/>
            <a:ext cx="2832000" cy="10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6" name="Google Shape;643;p42">
            <a:extLst>
              <a:ext uri="{FF2B5EF4-FFF2-40B4-BE49-F238E27FC236}">
                <a16:creationId xmlns:a16="http://schemas.microsoft.com/office/drawing/2014/main" id="{85606376-5DA2-16F5-6CF9-906D2473785D}"/>
              </a:ext>
            </a:extLst>
          </p:cNvPr>
          <p:cNvSpPr/>
          <p:nvPr/>
        </p:nvSpPr>
        <p:spPr>
          <a:xfrm flipH="1">
            <a:off x="3003174" y="3726423"/>
            <a:ext cx="2880000" cy="10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41E08D-6E2A-D0ED-A760-20EC55E4C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378" y="958106"/>
            <a:ext cx="1569103" cy="18862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F03C5F-20DB-780E-8160-E57BFF5A35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551" t="14686" r="6783" b="10304"/>
          <a:stretch/>
        </p:blipFill>
        <p:spPr>
          <a:xfrm rot="17116000">
            <a:off x="4061688" y="1494894"/>
            <a:ext cx="519798" cy="182878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AD313B6-E90D-E0A5-1B84-F11DE12231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551" t="14686" r="6783" b="10304"/>
          <a:stretch/>
        </p:blipFill>
        <p:spPr>
          <a:xfrm rot="19326768">
            <a:off x="9324254" y="168720"/>
            <a:ext cx="519798" cy="182878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C9D9F66-48CA-6CAC-B74A-0957D8A76A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9820" y="362576"/>
            <a:ext cx="2278355" cy="1944196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4CBACBE8-0D24-E653-A602-A71482BDA9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6444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98"/>
    </mc:Choice>
    <mc:Fallback xmlns="">
      <p:transition spd="slow" advTm="28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2B870-1604-0EFC-54E7-05A641E4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Correspondance  entre le classement visuel et le classement par machine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D367A4-98DD-CAA3-7BDC-4A82893619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17" t="13536" r="3901" b="14549"/>
          <a:stretch/>
        </p:blipFill>
        <p:spPr>
          <a:xfrm>
            <a:off x="164685" y="237984"/>
            <a:ext cx="12179679" cy="4686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416C0E-86C9-CCF9-6EE7-CFF0916B0A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2" t="84500" r="25658"/>
          <a:stretch/>
        </p:blipFill>
        <p:spPr>
          <a:xfrm>
            <a:off x="1745255" y="5984480"/>
            <a:ext cx="9018540" cy="85092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7A90EEB-61D8-4633-99D5-79736C27C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97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5"/>
    </mc:Choice>
    <mc:Fallback xmlns="">
      <p:transition spd="slow" advTm="9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2B870-1604-0EFC-54E7-05A641E4F1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Les masses volumiques des bois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994AA56-48FA-72B6-1A60-A54688B3E19F}"/>
              </a:ext>
            </a:extLst>
          </p:cNvPr>
          <p:cNvGraphicFramePr>
            <a:graphicFrameLocks noGrp="1"/>
          </p:cNvGraphicFramePr>
          <p:nvPr/>
        </p:nvGraphicFramePr>
        <p:xfrm>
          <a:off x="865920" y="211039"/>
          <a:ext cx="10460160" cy="483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080">
                  <a:extLst>
                    <a:ext uri="{9D8B030D-6E8A-4147-A177-3AD203B41FA5}">
                      <a16:colId xmlns:a16="http://schemas.microsoft.com/office/drawing/2014/main" val="995241895"/>
                    </a:ext>
                  </a:extLst>
                </a:gridCol>
                <a:gridCol w="5230080">
                  <a:extLst>
                    <a:ext uri="{9D8B030D-6E8A-4147-A177-3AD203B41FA5}">
                      <a16:colId xmlns:a16="http://schemas.microsoft.com/office/drawing/2014/main" val="1125572427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fr-FR" sz="3700" dirty="0">
                          <a:solidFill>
                            <a:schemeClr val="bg1"/>
                          </a:solidFill>
                          <a:latin typeface="Fjalla One" panose="02000506040000020004" pitchFamily="2" charset="0"/>
                        </a:rPr>
                        <a:t>Essence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700" dirty="0">
                          <a:solidFill>
                            <a:schemeClr val="bg1"/>
                          </a:solidFill>
                          <a:latin typeface="Fjalla One" panose="02000506040000020004" pitchFamily="2" charset="0"/>
                        </a:rPr>
                        <a:t>Densité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471352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fr-FR" sz="37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 Medium" pitchFamily="2" charset="0"/>
                        </a:rPr>
                        <a:t>Sapin, Epicéa</a:t>
                      </a:r>
                    </a:p>
                  </a:txBody>
                  <a:tcPr marL="121920" marR="121920" marT="60960" marB="60960">
                    <a:solidFill>
                      <a:srgbClr val="F2F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7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 Medium" pitchFamily="2" charset="0"/>
                        </a:rPr>
                        <a:t>430 à 480 Kg/m3</a:t>
                      </a:r>
                    </a:p>
                  </a:txBody>
                  <a:tcPr marL="121920" marR="121920" marT="60960" marB="60960">
                    <a:solidFill>
                      <a:srgbClr val="F2F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5554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fr-FR" sz="37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 Medium" pitchFamily="2" charset="0"/>
                        </a:rPr>
                        <a:t>Pin Maritime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7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 Medium" pitchFamily="2" charset="0"/>
                        </a:rPr>
                        <a:t>430 à 600 Kg/m3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496144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fr-FR" sz="37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 Medium" pitchFamily="2" charset="0"/>
                        </a:rPr>
                        <a:t>Pin Sylvestre</a:t>
                      </a:r>
                    </a:p>
                  </a:txBody>
                  <a:tcPr marL="121920" marR="121920" marT="60960" marB="60960">
                    <a:solidFill>
                      <a:srgbClr val="F2F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7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 Medium" pitchFamily="2" charset="0"/>
                        </a:rPr>
                        <a:t>510 à 550 Kg/m3</a:t>
                      </a:r>
                    </a:p>
                  </a:txBody>
                  <a:tcPr marL="121920" marR="121920" marT="60960" marB="60960">
                    <a:solidFill>
                      <a:srgbClr val="F2F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067755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fr-FR" sz="37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 Medium" pitchFamily="2" charset="0"/>
                        </a:rPr>
                        <a:t>Peuplier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7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 Medium" pitchFamily="2" charset="0"/>
                        </a:rPr>
                        <a:t>430 à 490 Kg/m3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8606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fr-FR" sz="37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 Medium" pitchFamily="2" charset="0"/>
                        </a:rPr>
                        <a:t>Chêne</a:t>
                      </a:r>
                    </a:p>
                  </a:txBody>
                  <a:tcPr marL="121920" marR="121920" marT="60960" marB="60960">
                    <a:solidFill>
                      <a:srgbClr val="F2F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7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 Medium" pitchFamily="2" charset="0"/>
                        </a:rPr>
                        <a:t>650 à 760 Kg/m3</a:t>
                      </a:r>
                    </a:p>
                  </a:txBody>
                  <a:tcPr marL="121920" marR="121920" marT="60960" marB="60960">
                    <a:solidFill>
                      <a:srgbClr val="F2F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064875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fr-FR" sz="37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 Medium" pitchFamily="2" charset="0"/>
                        </a:rPr>
                        <a:t>Hêtre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7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 Medium" pitchFamily="2" charset="0"/>
                        </a:rPr>
                        <a:t>700 à 790 Kg/m3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01473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455EF78-3308-6ED2-B4E3-835D6101B8B0}"/>
              </a:ext>
            </a:extLst>
          </p:cNvPr>
          <p:cNvSpPr txBox="1"/>
          <p:nvPr/>
        </p:nvSpPr>
        <p:spPr>
          <a:xfrm>
            <a:off x="1677851" y="6185296"/>
            <a:ext cx="883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Mulish Medium" pitchFamily="2" charset="0"/>
              </a:rPr>
              <a:t>Source : CTBA                                         Bois à 20% d’humidité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B1A9D11-2F60-4CBD-D535-6FDCC5A12E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419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7"/>
    </mc:Choice>
    <mc:Fallback xmlns="">
      <p:transition spd="slow" advTm="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2B870-1604-0EFC-54E7-05A641E4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025" y="1918868"/>
            <a:ext cx="12192000" cy="7636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Quelques liens en cliquant sur les photos</a:t>
            </a:r>
          </a:p>
        </p:txBody>
      </p:sp>
      <p:pic>
        <p:nvPicPr>
          <p:cNvPr id="6" name="Image 5">
            <a:hlinkClick r:id="rId5"/>
            <a:extLst>
              <a:ext uri="{FF2B5EF4-FFF2-40B4-BE49-F238E27FC236}">
                <a16:creationId xmlns:a16="http://schemas.microsoft.com/office/drawing/2014/main" id="{54800A93-D731-C46E-70C2-3E982918FF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459"/>
          <a:stretch/>
        </p:blipFill>
        <p:spPr>
          <a:xfrm>
            <a:off x="3980771" y="249962"/>
            <a:ext cx="3766948" cy="1676633"/>
          </a:xfrm>
          <a:prstGeom prst="rect">
            <a:avLst/>
          </a:prstGeom>
        </p:spPr>
      </p:pic>
      <p:pic>
        <p:nvPicPr>
          <p:cNvPr id="8" name="Image 7">
            <a:hlinkClick r:id="rId7"/>
            <a:extLst>
              <a:ext uri="{FF2B5EF4-FFF2-40B4-BE49-F238E27FC236}">
                <a16:creationId xmlns:a16="http://schemas.microsoft.com/office/drawing/2014/main" id="{3ACAFCAB-40B2-9447-59E1-5E370D5EF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395" y="3046210"/>
            <a:ext cx="3252847" cy="2322287"/>
          </a:xfrm>
          <a:prstGeom prst="rect">
            <a:avLst/>
          </a:prstGeom>
        </p:spPr>
      </p:pic>
      <p:pic>
        <p:nvPicPr>
          <p:cNvPr id="10" name="Image 9">
            <a:hlinkClick r:id="rId9"/>
            <a:extLst>
              <a:ext uri="{FF2B5EF4-FFF2-40B4-BE49-F238E27FC236}">
                <a16:creationId xmlns:a16="http://schemas.microsoft.com/office/drawing/2014/main" id="{B837C5F5-106E-0784-0AEA-D90100D0BE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4637" y="3046210"/>
            <a:ext cx="3745929" cy="2322287"/>
          </a:xfrm>
          <a:prstGeom prst="rect">
            <a:avLst/>
          </a:prstGeom>
        </p:spPr>
      </p:pic>
      <p:pic>
        <p:nvPicPr>
          <p:cNvPr id="12" name="Image 11">
            <a:hlinkClick r:id="rId11"/>
            <a:extLst>
              <a:ext uri="{FF2B5EF4-FFF2-40B4-BE49-F238E27FC236}">
                <a16:creationId xmlns:a16="http://schemas.microsoft.com/office/drawing/2014/main" id="{35FE379F-55FD-B24B-C75C-7E83D7C94E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15962" y="3059427"/>
            <a:ext cx="3229644" cy="225666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1A62889-DE57-9892-1155-8CBE6E0BA4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724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3"/>
    </mc:Choice>
    <mc:Fallback xmlns="">
      <p:transition spd="slow" advTm="19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nalisé 1">
      <a:majorFont>
        <a:latin typeface="Fjalla One"/>
        <a:ea typeface=""/>
        <a:cs typeface=""/>
      </a:majorFont>
      <a:minorFont>
        <a:latin typeface="Mulis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386</Words>
  <Application>Microsoft Office PowerPoint</Application>
  <PresentationFormat>Grand écran</PresentationFormat>
  <Paragraphs>62</Paragraphs>
  <Slides>9</Slides>
  <Notes>7</Notes>
  <HiddenSlides>0</HiddenSlides>
  <MMClips>9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Aptos</vt:lpstr>
      <vt:lpstr>Arial</vt:lpstr>
      <vt:lpstr>Fira Sans</vt:lpstr>
      <vt:lpstr>Fjalla One</vt:lpstr>
      <vt:lpstr>Mulish</vt:lpstr>
      <vt:lpstr>Mulish Medium</vt:lpstr>
      <vt:lpstr>Open Sans</vt:lpstr>
      <vt:lpstr>Wingdings</vt:lpstr>
      <vt:lpstr>Thème Office</vt:lpstr>
      <vt:lpstr>Les matières</vt:lpstr>
      <vt:lpstr>Le Bois</vt:lpstr>
      <vt:lpstr>Le Bois d’emballage</vt:lpstr>
      <vt:lpstr>Présentation PowerPoint</vt:lpstr>
      <vt:lpstr>Le Bois d’emballage</vt:lpstr>
      <vt:lpstr>Le Bois d’emballage</vt:lpstr>
      <vt:lpstr>Correspondance  entre le classement visuel et le classement par machine</vt:lpstr>
      <vt:lpstr>Les masses volumiques des bois</vt:lpstr>
      <vt:lpstr>Quelques liens en cliquant sur les photos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matières</dc:title>
  <dc:creator>Pascal RAFIN</dc:creator>
  <cp:lastModifiedBy>Pascal RAFIN</cp:lastModifiedBy>
  <cp:revision>1</cp:revision>
  <dcterms:created xsi:type="dcterms:W3CDTF">2024-05-08T14:49:08Z</dcterms:created>
  <dcterms:modified xsi:type="dcterms:W3CDTF">2024-05-08T15:48:56Z</dcterms:modified>
</cp:coreProperties>
</file>