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4" r:id="rId3"/>
    <p:sldId id="298" r:id="rId4"/>
    <p:sldId id="297" r:id="rId5"/>
    <p:sldId id="268" r:id="rId6"/>
    <p:sldId id="269" r:id="rId7"/>
    <p:sldId id="265" r:id="rId8"/>
    <p:sldId id="258" r:id="rId9"/>
    <p:sldId id="273" r:id="rId10"/>
    <p:sldId id="272" r:id="rId11"/>
    <p:sldId id="299" r:id="rId12"/>
    <p:sldId id="274" r:id="rId13"/>
    <p:sldId id="275" r:id="rId14"/>
    <p:sldId id="276" r:id="rId15"/>
    <p:sldId id="277" r:id="rId16"/>
    <p:sldId id="278" r:id="rId17"/>
    <p:sldId id="280" r:id="rId18"/>
    <p:sldId id="291" r:id="rId19"/>
    <p:sldId id="283" r:id="rId20"/>
    <p:sldId id="290" r:id="rId21"/>
    <p:sldId id="285" r:id="rId22"/>
    <p:sldId id="287" r:id="rId23"/>
    <p:sldId id="289" r:id="rId24"/>
    <p:sldId id="288" r:id="rId25"/>
    <p:sldId id="292" r:id="rId26"/>
    <p:sldId id="293" r:id="rId27"/>
    <p:sldId id="294" r:id="rId28"/>
    <p:sldId id="295" r:id="rId29"/>
    <p:sldId id="29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D853A38-28F0-4FD8-9CC7-5800724CC108}">
          <p14:sldIdLst>
            <p14:sldId id="256"/>
            <p14:sldId id="264"/>
          </p14:sldIdLst>
        </p14:section>
        <p14:section name="Le Commerce International" id="{97ABFB6C-2C1D-47EA-9A65-94B8F8019F79}">
          <p14:sldIdLst>
            <p14:sldId id="298"/>
          </p14:sldIdLst>
        </p14:section>
        <p14:section name="Les incoterms" id="{C2D06FC2-7883-4955-BB9F-BD3AEF78D61A}">
          <p14:sldIdLst>
            <p14:sldId id="297"/>
            <p14:sldId id="268"/>
            <p14:sldId id="269"/>
            <p14:sldId id="265"/>
          </p14:sldIdLst>
        </p14:section>
        <p14:section name="La Liste et le bordereau de Colisage" id="{F856232E-573C-41F3-A900-1C11C538994B}">
          <p14:sldIdLst>
            <p14:sldId id="258"/>
            <p14:sldId id="273"/>
            <p14:sldId id="272"/>
          </p14:sldIdLst>
        </p14:section>
        <p14:section name="VGM" id="{4D3DF19F-BFDE-4AE0-907B-1EFB5903782E}">
          <p14:sldIdLst>
            <p14:sldId id="299"/>
            <p14:sldId id="274"/>
            <p14:sldId id="275"/>
            <p14:sldId id="276"/>
          </p14:sldIdLst>
        </p14:section>
        <p14:section name="Documents de transport" id="{3672A644-70F9-499D-A87A-70B9CE46A6DB}">
          <p14:sldIdLst>
            <p14:sldId id="277"/>
            <p14:sldId id="278"/>
            <p14:sldId id="280"/>
            <p14:sldId id="291"/>
            <p14:sldId id="283"/>
            <p14:sldId id="290"/>
            <p14:sldId id="285"/>
            <p14:sldId id="287"/>
            <p14:sldId id="289"/>
            <p14:sldId id="288"/>
            <p14:sldId id="292"/>
          </p14:sldIdLst>
        </p14:section>
        <p14:section name="La facture commerciale" id="{60A9793F-1A34-4DA1-BDC8-B3B9221F2A54}">
          <p14:sldIdLst>
            <p14:sldId id="293"/>
            <p14:sldId id="294"/>
            <p14:sldId id="295"/>
            <p14:sldId id="2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napToObjects="1">
      <p:cViewPr varScale="1">
        <p:scale>
          <a:sx n="105" d="100"/>
          <a:sy n="105" d="100"/>
        </p:scale>
        <p:origin x="1716" y="3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4F818-C8A2-4BE4-9AB0-D87144F9AEB0}"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A3BD4E37-72A2-4E3F-8321-6C7E5C99B016}">
      <dgm:prSet/>
      <dgm:spPr/>
      <dgm:t>
        <a:bodyPr/>
        <a:lstStyle/>
        <a:p>
          <a:r>
            <a:rPr lang="fr-FR" noProof="0" dirty="0"/>
            <a:t>Le commerce international désigne l'échange de biens et de services entre les nations. Bien qu'il existe depuis des siècles, comme en témoigne la route de la soie, ce type d'échange connaît un regain d'activité grâce à la mondialisation économique.</a:t>
          </a:r>
        </a:p>
      </dgm:t>
    </dgm:pt>
    <dgm:pt modelId="{483EE80C-D41A-493B-BCD3-5D748D76888F}" type="parTrans" cxnId="{BC43BCEF-8359-4D88-B325-DA2AC2985771}">
      <dgm:prSet/>
      <dgm:spPr/>
      <dgm:t>
        <a:bodyPr/>
        <a:lstStyle/>
        <a:p>
          <a:endParaRPr lang="en-US"/>
        </a:p>
      </dgm:t>
    </dgm:pt>
    <dgm:pt modelId="{EB875B86-77A6-4320-A26E-A268ACFBB4AB}" type="sibTrans" cxnId="{BC43BCEF-8359-4D88-B325-DA2AC2985771}">
      <dgm:prSet/>
      <dgm:spPr/>
      <dgm:t>
        <a:bodyPr/>
        <a:lstStyle/>
        <a:p>
          <a:endParaRPr lang="en-US"/>
        </a:p>
      </dgm:t>
    </dgm:pt>
    <dgm:pt modelId="{9F23B12F-7C9F-4860-9EB0-F3FB95415544}">
      <dgm:prSet/>
      <dgm:spPr/>
      <dgm:t>
        <a:bodyPr/>
        <a:lstStyle/>
        <a:p>
          <a:r>
            <a:rPr lang="fr-FR" noProof="0" dirty="0"/>
            <a:t>Il existe un cadre légal pour les opérations de commerce international, notamment établi par </a:t>
          </a:r>
          <a:r>
            <a:rPr lang="fr-FR" b="1" noProof="0" dirty="0"/>
            <a:t>les incoterms </a:t>
          </a:r>
          <a:r>
            <a:rPr lang="fr-FR" noProof="0" dirty="0"/>
            <a:t>de la Chambre de commerce internationale.</a:t>
          </a:r>
        </a:p>
      </dgm:t>
    </dgm:pt>
    <dgm:pt modelId="{EC4B6891-EBDB-4577-A43F-6A8D20E09FF7}" type="parTrans" cxnId="{AF6527A5-662F-496A-BC19-D992A9378EE0}">
      <dgm:prSet/>
      <dgm:spPr/>
      <dgm:t>
        <a:bodyPr/>
        <a:lstStyle/>
        <a:p>
          <a:endParaRPr lang="en-US"/>
        </a:p>
      </dgm:t>
    </dgm:pt>
    <dgm:pt modelId="{1ADBB1F4-4DB3-4757-8B89-EE4FB5F509D6}" type="sibTrans" cxnId="{AF6527A5-662F-496A-BC19-D992A9378EE0}">
      <dgm:prSet/>
      <dgm:spPr/>
      <dgm:t>
        <a:bodyPr/>
        <a:lstStyle/>
        <a:p>
          <a:endParaRPr lang="en-US"/>
        </a:p>
      </dgm:t>
    </dgm:pt>
    <dgm:pt modelId="{6ABEE057-25B4-49EB-A52F-495FCF623C27}">
      <dgm:prSet/>
      <dgm:spPr/>
      <dgm:t>
        <a:bodyPr/>
        <a:lstStyle/>
        <a:p>
          <a:r>
            <a:rPr lang="fr-FR" noProof="0" dirty="0"/>
            <a:t>Selon les données de la Banque mondiale, en 2019, le volume mondial total des exportations de biens et de services s'élevait à 24 795 milliards de dollars, tandis que le volume total des importations atteignait 24 312 milliards de dollars.</a:t>
          </a:r>
        </a:p>
      </dgm:t>
    </dgm:pt>
    <dgm:pt modelId="{28C3FE7D-7580-4658-838C-AC40EE3A0A35}" type="parTrans" cxnId="{09AC98EA-2AA3-40DE-8922-7D0266702DEC}">
      <dgm:prSet/>
      <dgm:spPr/>
      <dgm:t>
        <a:bodyPr/>
        <a:lstStyle/>
        <a:p>
          <a:endParaRPr lang="en-US"/>
        </a:p>
      </dgm:t>
    </dgm:pt>
    <dgm:pt modelId="{E051C323-7017-4D52-92F5-F708E582799D}" type="sibTrans" cxnId="{09AC98EA-2AA3-40DE-8922-7D0266702DEC}">
      <dgm:prSet/>
      <dgm:spPr/>
      <dgm:t>
        <a:bodyPr/>
        <a:lstStyle/>
        <a:p>
          <a:endParaRPr lang="en-US"/>
        </a:p>
      </dgm:t>
    </dgm:pt>
    <dgm:pt modelId="{588E3B02-68CB-4D3C-8E96-16CDE91EF8C0}" type="pres">
      <dgm:prSet presAssocID="{BAA4F818-C8A2-4BE4-9AB0-D87144F9AEB0}" presName="linear" presStyleCnt="0">
        <dgm:presLayoutVars>
          <dgm:animLvl val="lvl"/>
          <dgm:resizeHandles val="exact"/>
        </dgm:presLayoutVars>
      </dgm:prSet>
      <dgm:spPr/>
    </dgm:pt>
    <dgm:pt modelId="{D8F200F6-3EB2-45C1-815A-DAC199282BC8}" type="pres">
      <dgm:prSet presAssocID="{A3BD4E37-72A2-4E3F-8321-6C7E5C99B016}" presName="parentText" presStyleLbl="node1" presStyleIdx="0" presStyleCnt="3">
        <dgm:presLayoutVars>
          <dgm:chMax val="0"/>
          <dgm:bulletEnabled val="1"/>
        </dgm:presLayoutVars>
      </dgm:prSet>
      <dgm:spPr/>
    </dgm:pt>
    <dgm:pt modelId="{7C2293F3-53A1-43C0-ABB1-D8650AFBEBDB}" type="pres">
      <dgm:prSet presAssocID="{EB875B86-77A6-4320-A26E-A268ACFBB4AB}" presName="spacer" presStyleCnt="0"/>
      <dgm:spPr/>
    </dgm:pt>
    <dgm:pt modelId="{D12FF157-DA77-462F-B4E1-EC3EBC9C9ACA}" type="pres">
      <dgm:prSet presAssocID="{9F23B12F-7C9F-4860-9EB0-F3FB95415544}" presName="parentText" presStyleLbl="node1" presStyleIdx="1" presStyleCnt="3">
        <dgm:presLayoutVars>
          <dgm:chMax val="0"/>
          <dgm:bulletEnabled val="1"/>
        </dgm:presLayoutVars>
      </dgm:prSet>
      <dgm:spPr/>
    </dgm:pt>
    <dgm:pt modelId="{06D82EA6-3C93-4F2C-8748-76E3703E2026}" type="pres">
      <dgm:prSet presAssocID="{1ADBB1F4-4DB3-4757-8B89-EE4FB5F509D6}" presName="spacer" presStyleCnt="0"/>
      <dgm:spPr/>
    </dgm:pt>
    <dgm:pt modelId="{1EDCEAEF-3618-4055-886F-54DDAB6E3D2C}" type="pres">
      <dgm:prSet presAssocID="{6ABEE057-25B4-49EB-A52F-495FCF623C27}" presName="parentText" presStyleLbl="node1" presStyleIdx="2" presStyleCnt="3">
        <dgm:presLayoutVars>
          <dgm:chMax val="0"/>
          <dgm:bulletEnabled val="1"/>
        </dgm:presLayoutVars>
      </dgm:prSet>
      <dgm:spPr/>
    </dgm:pt>
  </dgm:ptLst>
  <dgm:cxnLst>
    <dgm:cxn modelId="{B167B339-B2D7-4B4E-B442-933E657238E8}" type="presOf" srcId="{6ABEE057-25B4-49EB-A52F-495FCF623C27}" destId="{1EDCEAEF-3618-4055-886F-54DDAB6E3D2C}" srcOrd="0" destOrd="0" presId="urn:microsoft.com/office/officeart/2005/8/layout/vList2"/>
    <dgm:cxn modelId="{A3C90663-819A-4E29-A012-0DE0E2C77F5F}" type="presOf" srcId="{BAA4F818-C8A2-4BE4-9AB0-D87144F9AEB0}" destId="{588E3B02-68CB-4D3C-8E96-16CDE91EF8C0}" srcOrd="0" destOrd="0" presId="urn:microsoft.com/office/officeart/2005/8/layout/vList2"/>
    <dgm:cxn modelId="{BE63DF8A-418D-4DAF-9328-C19CF938A27D}" type="presOf" srcId="{A3BD4E37-72A2-4E3F-8321-6C7E5C99B016}" destId="{D8F200F6-3EB2-45C1-815A-DAC199282BC8}" srcOrd="0" destOrd="0" presId="urn:microsoft.com/office/officeart/2005/8/layout/vList2"/>
    <dgm:cxn modelId="{AF6527A5-662F-496A-BC19-D992A9378EE0}" srcId="{BAA4F818-C8A2-4BE4-9AB0-D87144F9AEB0}" destId="{9F23B12F-7C9F-4860-9EB0-F3FB95415544}" srcOrd="1" destOrd="0" parTransId="{EC4B6891-EBDB-4577-A43F-6A8D20E09FF7}" sibTransId="{1ADBB1F4-4DB3-4757-8B89-EE4FB5F509D6}"/>
    <dgm:cxn modelId="{09AC98EA-2AA3-40DE-8922-7D0266702DEC}" srcId="{BAA4F818-C8A2-4BE4-9AB0-D87144F9AEB0}" destId="{6ABEE057-25B4-49EB-A52F-495FCF623C27}" srcOrd="2" destOrd="0" parTransId="{28C3FE7D-7580-4658-838C-AC40EE3A0A35}" sibTransId="{E051C323-7017-4D52-92F5-F708E582799D}"/>
    <dgm:cxn modelId="{BC43BCEF-8359-4D88-B325-DA2AC2985771}" srcId="{BAA4F818-C8A2-4BE4-9AB0-D87144F9AEB0}" destId="{A3BD4E37-72A2-4E3F-8321-6C7E5C99B016}" srcOrd="0" destOrd="0" parTransId="{483EE80C-D41A-493B-BCD3-5D748D76888F}" sibTransId="{EB875B86-77A6-4320-A26E-A268ACFBB4AB}"/>
    <dgm:cxn modelId="{F0E6DBF9-C3A4-41D8-AF15-6C61971C2B5D}" type="presOf" srcId="{9F23B12F-7C9F-4860-9EB0-F3FB95415544}" destId="{D12FF157-DA77-462F-B4E1-EC3EBC9C9ACA}" srcOrd="0" destOrd="0" presId="urn:microsoft.com/office/officeart/2005/8/layout/vList2"/>
    <dgm:cxn modelId="{7E384742-D62D-46F8-9F47-5663F2E17211}" type="presParOf" srcId="{588E3B02-68CB-4D3C-8E96-16CDE91EF8C0}" destId="{D8F200F6-3EB2-45C1-815A-DAC199282BC8}" srcOrd="0" destOrd="0" presId="urn:microsoft.com/office/officeart/2005/8/layout/vList2"/>
    <dgm:cxn modelId="{E65117CB-6F2B-4B0C-815B-7A0B260D1DB1}" type="presParOf" srcId="{588E3B02-68CB-4D3C-8E96-16CDE91EF8C0}" destId="{7C2293F3-53A1-43C0-ABB1-D8650AFBEBDB}" srcOrd="1" destOrd="0" presId="urn:microsoft.com/office/officeart/2005/8/layout/vList2"/>
    <dgm:cxn modelId="{DA181320-0008-4DC6-8EBB-0F72035BB2F5}" type="presParOf" srcId="{588E3B02-68CB-4D3C-8E96-16CDE91EF8C0}" destId="{D12FF157-DA77-462F-B4E1-EC3EBC9C9ACA}" srcOrd="2" destOrd="0" presId="urn:microsoft.com/office/officeart/2005/8/layout/vList2"/>
    <dgm:cxn modelId="{4DD88887-8140-4DB1-9307-FEF775810B8A}" type="presParOf" srcId="{588E3B02-68CB-4D3C-8E96-16CDE91EF8C0}" destId="{06D82EA6-3C93-4F2C-8748-76E3703E2026}" srcOrd="3" destOrd="0" presId="urn:microsoft.com/office/officeart/2005/8/layout/vList2"/>
    <dgm:cxn modelId="{0924BE5C-94DB-40EF-B888-AA81A66E30E1}" type="presParOf" srcId="{588E3B02-68CB-4D3C-8E96-16CDE91EF8C0}" destId="{1EDCEAEF-3618-4055-886F-54DDAB6E3D2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6E172DE-3A02-48ED-8E16-6C2D25F824FE}"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F261847-2929-4695-8115-E3EA51820619}">
      <dgm:prSet/>
      <dgm:spPr>
        <a:gradFill rotWithShape="0">
          <a:gsLst>
            <a:gs pos="0">
              <a:srgbClr val="FF0000"/>
            </a:gs>
            <a:gs pos="100000">
              <a:schemeClr val="accent2">
                <a:hueOff val="0"/>
                <a:satOff val="0"/>
                <a:lumOff val="0"/>
                <a:alphaOff val="0"/>
                <a:tint val="50000"/>
                <a:shade val="100000"/>
                <a:satMod val="350000"/>
              </a:schemeClr>
            </a:gs>
          </a:gsLst>
        </a:gradFill>
      </dgm:spPr>
      <dgm:t>
        <a:bodyPr/>
        <a:lstStyle/>
        <a:p>
          <a:r>
            <a:rPr lang="fr-FR" noProof="0" dirty="0">
              <a:solidFill>
                <a:schemeClr val="accent5">
                  <a:lumMod val="50000"/>
                </a:schemeClr>
              </a:solidFill>
            </a:rPr>
            <a:t>Les incoterms définissent un cadre légal pour le commerce international</a:t>
          </a:r>
        </a:p>
      </dgm:t>
    </dgm:pt>
    <dgm:pt modelId="{22069D32-32CD-42D6-B6F1-41EABA6AA582}" type="parTrans" cxnId="{6288AC54-C9E2-4984-8D03-314D214F47BB}">
      <dgm:prSet/>
      <dgm:spPr/>
      <dgm:t>
        <a:bodyPr/>
        <a:lstStyle/>
        <a:p>
          <a:endParaRPr lang="en-US"/>
        </a:p>
      </dgm:t>
    </dgm:pt>
    <dgm:pt modelId="{1E89B8C1-05F4-40A0-942D-3EB097F4EAC2}" type="sibTrans" cxnId="{6288AC54-C9E2-4984-8D03-314D214F47BB}">
      <dgm:prSet/>
      <dgm:spPr/>
      <dgm:t>
        <a:bodyPr/>
        <a:lstStyle/>
        <a:p>
          <a:endParaRPr lang="en-US"/>
        </a:p>
      </dgm:t>
    </dgm:pt>
    <dgm:pt modelId="{367C404D-861A-41CF-8547-64EE465C796D}">
      <dgm:prSet/>
      <dgm:spPr>
        <a:gradFill rotWithShape="0">
          <a:gsLst>
            <a:gs pos="0">
              <a:schemeClr val="accent6">
                <a:lumMod val="75000"/>
              </a:schemeClr>
            </a:gs>
            <a:gs pos="100000">
              <a:schemeClr val="accent2">
                <a:hueOff val="1560506"/>
                <a:satOff val="-1946"/>
                <a:lumOff val="458"/>
                <a:alphaOff val="0"/>
                <a:tint val="50000"/>
                <a:shade val="100000"/>
                <a:satMod val="350000"/>
              </a:schemeClr>
            </a:gs>
          </a:gsLst>
        </a:gradFill>
      </dgm:spPr>
      <dgm:t>
        <a:bodyPr/>
        <a:lstStyle/>
        <a:p>
          <a:r>
            <a:rPr lang="fr-FR" noProof="0" dirty="0">
              <a:solidFill>
                <a:schemeClr val="accent5">
                  <a:lumMod val="50000"/>
                </a:schemeClr>
              </a:solidFill>
            </a:rPr>
            <a:t>Ils sont révisés tous les 10 ans par la Chambre de commerce internationale (CCI).</a:t>
          </a:r>
        </a:p>
      </dgm:t>
    </dgm:pt>
    <dgm:pt modelId="{BCBC9953-2934-4098-894C-9912E7A52856}" type="parTrans" cxnId="{E2C61838-C866-4E64-9336-4F5819C82E43}">
      <dgm:prSet/>
      <dgm:spPr/>
      <dgm:t>
        <a:bodyPr/>
        <a:lstStyle/>
        <a:p>
          <a:endParaRPr lang="en-US"/>
        </a:p>
      </dgm:t>
    </dgm:pt>
    <dgm:pt modelId="{F5D0C9D1-5B90-479D-AB1F-4878F340D9D2}" type="sibTrans" cxnId="{E2C61838-C866-4E64-9336-4F5819C82E43}">
      <dgm:prSet/>
      <dgm:spPr/>
      <dgm:t>
        <a:bodyPr/>
        <a:lstStyle/>
        <a:p>
          <a:endParaRPr lang="en-US"/>
        </a:p>
      </dgm:t>
    </dgm:pt>
    <dgm:pt modelId="{3BC388A1-9676-4E0A-91B6-FF7B7E473E16}">
      <dgm:prSet/>
      <dgm:spPr>
        <a:gradFill rotWithShape="0">
          <a:gsLst>
            <a:gs pos="0">
              <a:srgbClr val="FFC000"/>
            </a:gs>
            <a:gs pos="100000">
              <a:schemeClr val="accent2">
                <a:hueOff val="3121013"/>
                <a:satOff val="-3893"/>
                <a:lumOff val="915"/>
                <a:alphaOff val="0"/>
                <a:tint val="50000"/>
                <a:shade val="100000"/>
                <a:satMod val="350000"/>
              </a:schemeClr>
            </a:gs>
          </a:gsLst>
        </a:gradFill>
      </dgm:spPr>
      <dgm:t>
        <a:bodyPr/>
        <a:lstStyle/>
        <a:p>
          <a:r>
            <a:rPr lang="fr-FR" noProof="0" dirty="0">
              <a:solidFill>
                <a:schemeClr val="accent5">
                  <a:lumMod val="50000"/>
                </a:schemeClr>
              </a:solidFill>
            </a:rPr>
            <a:t>La dernière révision a eu lieu en 2020.</a:t>
          </a:r>
        </a:p>
      </dgm:t>
    </dgm:pt>
    <dgm:pt modelId="{6C93EBC5-566E-4DEE-A78D-B37AFC4ECAFC}" type="parTrans" cxnId="{3911CF58-40C9-4EA4-8922-660A87EE9B40}">
      <dgm:prSet/>
      <dgm:spPr/>
      <dgm:t>
        <a:bodyPr/>
        <a:lstStyle/>
        <a:p>
          <a:endParaRPr lang="en-US"/>
        </a:p>
      </dgm:t>
    </dgm:pt>
    <dgm:pt modelId="{B5B5AC72-8887-4D4A-9AF4-69D956448768}" type="sibTrans" cxnId="{3911CF58-40C9-4EA4-8922-660A87EE9B40}">
      <dgm:prSet/>
      <dgm:spPr/>
      <dgm:t>
        <a:bodyPr/>
        <a:lstStyle/>
        <a:p>
          <a:endParaRPr lang="en-US"/>
        </a:p>
      </dgm:t>
    </dgm:pt>
    <dgm:pt modelId="{33CE97E9-E200-4C47-97FB-BFAE1DD7FA1D}">
      <dgm:prSet/>
      <dgm:spPr>
        <a:gradFill rotWithShape="0">
          <a:gsLst>
            <a:gs pos="0">
              <a:srgbClr val="92D050"/>
            </a:gs>
            <a:gs pos="100000">
              <a:schemeClr val="accent2">
                <a:hueOff val="4681519"/>
                <a:satOff val="-5839"/>
                <a:lumOff val="1373"/>
                <a:alphaOff val="0"/>
                <a:tint val="50000"/>
                <a:shade val="100000"/>
                <a:satMod val="350000"/>
              </a:schemeClr>
            </a:gs>
          </a:gsLst>
        </a:gradFill>
      </dgm:spPr>
      <dgm:t>
        <a:bodyPr/>
        <a:lstStyle/>
        <a:p>
          <a:r>
            <a:rPr lang="fr-FR" noProof="0" dirty="0">
              <a:solidFill>
                <a:schemeClr val="accent5">
                  <a:lumMod val="50000"/>
                </a:schemeClr>
              </a:solidFill>
            </a:rPr>
            <a:t>Les révisions permettent d'ajuster les règles en fonction des nouvelles tendances et des défis du commerce mondial. </a:t>
          </a:r>
        </a:p>
      </dgm:t>
    </dgm:pt>
    <dgm:pt modelId="{3B29BCCE-5A01-4274-B02A-73EC2A2027CF}" type="parTrans" cxnId="{09C91A8B-5E6C-4106-A238-24B25B72596A}">
      <dgm:prSet/>
      <dgm:spPr/>
      <dgm:t>
        <a:bodyPr/>
        <a:lstStyle/>
        <a:p>
          <a:endParaRPr lang="en-US"/>
        </a:p>
      </dgm:t>
    </dgm:pt>
    <dgm:pt modelId="{FB403EEE-F458-479C-8851-CB2A39C3ACD3}" type="sibTrans" cxnId="{09C91A8B-5E6C-4106-A238-24B25B72596A}">
      <dgm:prSet/>
      <dgm:spPr/>
      <dgm:t>
        <a:bodyPr/>
        <a:lstStyle/>
        <a:p>
          <a:endParaRPr lang="en-US"/>
        </a:p>
      </dgm:t>
    </dgm:pt>
    <dgm:pt modelId="{A84229EC-D705-44D0-9307-FD3E96EDF13C}" type="pres">
      <dgm:prSet presAssocID="{16E172DE-3A02-48ED-8E16-6C2D25F824FE}" presName="linear" presStyleCnt="0">
        <dgm:presLayoutVars>
          <dgm:animLvl val="lvl"/>
          <dgm:resizeHandles val="exact"/>
        </dgm:presLayoutVars>
      </dgm:prSet>
      <dgm:spPr/>
    </dgm:pt>
    <dgm:pt modelId="{120AD563-23B5-4117-8F4D-93922C3C4769}" type="pres">
      <dgm:prSet presAssocID="{1F261847-2929-4695-8115-E3EA51820619}" presName="parentText" presStyleLbl="node1" presStyleIdx="0" presStyleCnt="4">
        <dgm:presLayoutVars>
          <dgm:chMax val="0"/>
          <dgm:bulletEnabled val="1"/>
        </dgm:presLayoutVars>
      </dgm:prSet>
      <dgm:spPr/>
    </dgm:pt>
    <dgm:pt modelId="{BF21B06C-3686-46CF-BA41-5F898E1E5A37}" type="pres">
      <dgm:prSet presAssocID="{1E89B8C1-05F4-40A0-942D-3EB097F4EAC2}" presName="spacer" presStyleCnt="0"/>
      <dgm:spPr/>
    </dgm:pt>
    <dgm:pt modelId="{8ECC4F9F-7146-4441-AB13-D0752F66806A}" type="pres">
      <dgm:prSet presAssocID="{367C404D-861A-41CF-8547-64EE465C796D}" presName="parentText" presStyleLbl="node1" presStyleIdx="1" presStyleCnt="4">
        <dgm:presLayoutVars>
          <dgm:chMax val="0"/>
          <dgm:bulletEnabled val="1"/>
        </dgm:presLayoutVars>
      </dgm:prSet>
      <dgm:spPr/>
    </dgm:pt>
    <dgm:pt modelId="{1CE6C7DC-5794-4B9E-A495-97846C3588AD}" type="pres">
      <dgm:prSet presAssocID="{F5D0C9D1-5B90-479D-AB1F-4878F340D9D2}" presName="spacer" presStyleCnt="0"/>
      <dgm:spPr/>
    </dgm:pt>
    <dgm:pt modelId="{204485CA-58D3-4FBF-A6F2-A4BCF4CE853F}" type="pres">
      <dgm:prSet presAssocID="{3BC388A1-9676-4E0A-91B6-FF7B7E473E16}" presName="parentText" presStyleLbl="node1" presStyleIdx="2" presStyleCnt="4" custLinFactNeighborX="4824" custLinFactNeighborY="-26270">
        <dgm:presLayoutVars>
          <dgm:chMax val="0"/>
          <dgm:bulletEnabled val="1"/>
        </dgm:presLayoutVars>
      </dgm:prSet>
      <dgm:spPr/>
    </dgm:pt>
    <dgm:pt modelId="{7D09EE7A-7E57-4664-80D7-41B17D936CCD}" type="pres">
      <dgm:prSet presAssocID="{B5B5AC72-8887-4D4A-9AF4-69D956448768}" presName="spacer" presStyleCnt="0"/>
      <dgm:spPr/>
    </dgm:pt>
    <dgm:pt modelId="{B6C9473D-3BE4-4766-A284-8DC5D6E3F147}" type="pres">
      <dgm:prSet presAssocID="{33CE97E9-E200-4C47-97FB-BFAE1DD7FA1D}" presName="parentText" presStyleLbl="node1" presStyleIdx="3" presStyleCnt="4">
        <dgm:presLayoutVars>
          <dgm:chMax val="0"/>
          <dgm:bulletEnabled val="1"/>
        </dgm:presLayoutVars>
      </dgm:prSet>
      <dgm:spPr/>
    </dgm:pt>
  </dgm:ptLst>
  <dgm:cxnLst>
    <dgm:cxn modelId="{E2C61838-C866-4E64-9336-4F5819C82E43}" srcId="{16E172DE-3A02-48ED-8E16-6C2D25F824FE}" destId="{367C404D-861A-41CF-8547-64EE465C796D}" srcOrd="1" destOrd="0" parTransId="{BCBC9953-2934-4098-894C-9912E7A52856}" sibTransId="{F5D0C9D1-5B90-479D-AB1F-4878F340D9D2}"/>
    <dgm:cxn modelId="{ED1FE152-B4C6-49F2-BCD2-DCB9CB28B8B9}" type="presOf" srcId="{3BC388A1-9676-4E0A-91B6-FF7B7E473E16}" destId="{204485CA-58D3-4FBF-A6F2-A4BCF4CE853F}" srcOrd="0" destOrd="0" presId="urn:microsoft.com/office/officeart/2005/8/layout/vList2"/>
    <dgm:cxn modelId="{6288AC54-C9E2-4984-8D03-314D214F47BB}" srcId="{16E172DE-3A02-48ED-8E16-6C2D25F824FE}" destId="{1F261847-2929-4695-8115-E3EA51820619}" srcOrd="0" destOrd="0" parTransId="{22069D32-32CD-42D6-B6F1-41EABA6AA582}" sibTransId="{1E89B8C1-05F4-40A0-942D-3EB097F4EAC2}"/>
    <dgm:cxn modelId="{3911CF58-40C9-4EA4-8922-660A87EE9B40}" srcId="{16E172DE-3A02-48ED-8E16-6C2D25F824FE}" destId="{3BC388A1-9676-4E0A-91B6-FF7B7E473E16}" srcOrd="2" destOrd="0" parTransId="{6C93EBC5-566E-4DEE-A78D-B37AFC4ECAFC}" sibTransId="{B5B5AC72-8887-4D4A-9AF4-69D956448768}"/>
    <dgm:cxn modelId="{92AB1E8A-9A4B-431C-8CB5-DC8D7C8778AD}" type="presOf" srcId="{367C404D-861A-41CF-8547-64EE465C796D}" destId="{8ECC4F9F-7146-4441-AB13-D0752F66806A}" srcOrd="0" destOrd="0" presId="urn:microsoft.com/office/officeart/2005/8/layout/vList2"/>
    <dgm:cxn modelId="{09C91A8B-5E6C-4106-A238-24B25B72596A}" srcId="{16E172DE-3A02-48ED-8E16-6C2D25F824FE}" destId="{33CE97E9-E200-4C47-97FB-BFAE1DD7FA1D}" srcOrd="3" destOrd="0" parTransId="{3B29BCCE-5A01-4274-B02A-73EC2A2027CF}" sibTransId="{FB403EEE-F458-479C-8851-CB2A39C3ACD3}"/>
    <dgm:cxn modelId="{33861991-16A1-4F8B-8690-63ECAA067DF7}" type="presOf" srcId="{1F261847-2929-4695-8115-E3EA51820619}" destId="{120AD563-23B5-4117-8F4D-93922C3C4769}" srcOrd="0" destOrd="0" presId="urn:microsoft.com/office/officeart/2005/8/layout/vList2"/>
    <dgm:cxn modelId="{C558C8AC-23CD-4180-932B-D64AC1C50721}" type="presOf" srcId="{16E172DE-3A02-48ED-8E16-6C2D25F824FE}" destId="{A84229EC-D705-44D0-9307-FD3E96EDF13C}" srcOrd="0" destOrd="0" presId="urn:microsoft.com/office/officeart/2005/8/layout/vList2"/>
    <dgm:cxn modelId="{761123CD-5F2A-46B1-B893-4B94000FCFF8}" type="presOf" srcId="{33CE97E9-E200-4C47-97FB-BFAE1DD7FA1D}" destId="{B6C9473D-3BE4-4766-A284-8DC5D6E3F147}" srcOrd="0" destOrd="0" presId="urn:microsoft.com/office/officeart/2005/8/layout/vList2"/>
    <dgm:cxn modelId="{666418D0-4170-4F28-AE03-5683AE17E8BB}" type="presParOf" srcId="{A84229EC-D705-44D0-9307-FD3E96EDF13C}" destId="{120AD563-23B5-4117-8F4D-93922C3C4769}" srcOrd="0" destOrd="0" presId="urn:microsoft.com/office/officeart/2005/8/layout/vList2"/>
    <dgm:cxn modelId="{3C24A0B4-C7CB-4C72-A7CE-CFFA9117877C}" type="presParOf" srcId="{A84229EC-D705-44D0-9307-FD3E96EDF13C}" destId="{BF21B06C-3686-46CF-BA41-5F898E1E5A37}" srcOrd="1" destOrd="0" presId="urn:microsoft.com/office/officeart/2005/8/layout/vList2"/>
    <dgm:cxn modelId="{32C3521F-D991-4A38-AE75-8A3DFF3FC7E8}" type="presParOf" srcId="{A84229EC-D705-44D0-9307-FD3E96EDF13C}" destId="{8ECC4F9F-7146-4441-AB13-D0752F66806A}" srcOrd="2" destOrd="0" presId="urn:microsoft.com/office/officeart/2005/8/layout/vList2"/>
    <dgm:cxn modelId="{BD8B9478-93A0-42C2-943D-ACC4FDB859A1}" type="presParOf" srcId="{A84229EC-D705-44D0-9307-FD3E96EDF13C}" destId="{1CE6C7DC-5794-4B9E-A495-97846C3588AD}" srcOrd="3" destOrd="0" presId="urn:microsoft.com/office/officeart/2005/8/layout/vList2"/>
    <dgm:cxn modelId="{2F2295A6-A89E-42CA-94A5-F178B247A4A9}" type="presParOf" srcId="{A84229EC-D705-44D0-9307-FD3E96EDF13C}" destId="{204485CA-58D3-4FBF-A6F2-A4BCF4CE853F}" srcOrd="4" destOrd="0" presId="urn:microsoft.com/office/officeart/2005/8/layout/vList2"/>
    <dgm:cxn modelId="{902DCBDA-B6B1-480C-803A-0C2E982602AA}" type="presParOf" srcId="{A84229EC-D705-44D0-9307-FD3E96EDF13C}" destId="{7D09EE7A-7E57-4664-80D7-41B17D936CCD}" srcOrd="5" destOrd="0" presId="urn:microsoft.com/office/officeart/2005/8/layout/vList2"/>
    <dgm:cxn modelId="{5CBC4938-0F8C-482C-A407-BAB3E8B303A4}" type="presParOf" srcId="{A84229EC-D705-44D0-9307-FD3E96EDF13C}" destId="{B6C9473D-3BE4-4766-A284-8DC5D6E3F14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200F6-3EB2-45C1-815A-DAC199282BC8}">
      <dsp:nvSpPr>
        <dsp:cNvPr id="0" name=""/>
        <dsp:cNvSpPr/>
      </dsp:nvSpPr>
      <dsp:spPr>
        <a:xfrm>
          <a:off x="0" y="367320"/>
          <a:ext cx="4704588" cy="92781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noProof="0" dirty="0"/>
            <a:t>Le commerce international désigne l'échange de biens et de services entre les nations. Bien qu'il existe depuis des siècles, comme en témoigne la route de la soie, ce type d'échange connaît un regain d'activité grâce à la mondialisation économique.</a:t>
          </a:r>
        </a:p>
      </dsp:txBody>
      <dsp:txXfrm>
        <a:off x="45292" y="412612"/>
        <a:ext cx="4614004" cy="837226"/>
      </dsp:txXfrm>
    </dsp:sp>
    <dsp:sp modelId="{D12FF157-DA77-462F-B4E1-EC3EBC9C9ACA}">
      <dsp:nvSpPr>
        <dsp:cNvPr id="0" name=""/>
        <dsp:cNvSpPr/>
      </dsp:nvSpPr>
      <dsp:spPr>
        <a:xfrm>
          <a:off x="0" y="1332570"/>
          <a:ext cx="4704588" cy="92781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noProof="0" dirty="0"/>
            <a:t>Il existe un cadre légal pour les opérations de commerce international, notamment établi par </a:t>
          </a:r>
          <a:r>
            <a:rPr lang="fr-FR" sz="1300" b="1" kern="1200" noProof="0" dirty="0"/>
            <a:t>les incoterms </a:t>
          </a:r>
          <a:r>
            <a:rPr lang="fr-FR" sz="1300" kern="1200" noProof="0" dirty="0"/>
            <a:t>de la Chambre de commerce internationale.</a:t>
          </a:r>
        </a:p>
      </dsp:txBody>
      <dsp:txXfrm>
        <a:off x="45292" y="1377862"/>
        <a:ext cx="4614004" cy="837226"/>
      </dsp:txXfrm>
    </dsp:sp>
    <dsp:sp modelId="{1EDCEAEF-3618-4055-886F-54DDAB6E3D2C}">
      <dsp:nvSpPr>
        <dsp:cNvPr id="0" name=""/>
        <dsp:cNvSpPr/>
      </dsp:nvSpPr>
      <dsp:spPr>
        <a:xfrm>
          <a:off x="0" y="2297820"/>
          <a:ext cx="4704588" cy="92781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noProof="0" dirty="0"/>
            <a:t>Selon les données de la Banque mondiale, en 2019, le volume mondial total des exportations de biens et de services s'élevait à 24 795 milliards de dollars, tandis que le volume total des importations atteignait 24 312 milliards de dollars.</a:t>
          </a:r>
        </a:p>
      </dsp:txBody>
      <dsp:txXfrm>
        <a:off x="45292" y="2343112"/>
        <a:ext cx="4614004" cy="837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AD563-23B5-4117-8F4D-93922C3C4769}">
      <dsp:nvSpPr>
        <dsp:cNvPr id="0" name=""/>
        <dsp:cNvSpPr/>
      </dsp:nvSpPr>
      <dsp:spPr>
        <a:xfrm>
          <a:off x="0" y="55157"/>
          <a:ext cx="4970655" cy="1062871"/>
        </a:xfrm>
        <a:prstGeom prst="roundRect">
          <a:avLst/>
        </a:prstGeom>
        <a:gradFill rotWithShape="0">
          <a:gsLst>
            <a:gs pos="0">
              <a:srgbClr val="FF0000"/>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noProof="0" dirty="0">
              <a:solidFill>
                <a:schemeClr val="accent5">
                  <a:lumMod val="50000"/>
                </a:schemeClr>
              </a:solidFill>
            </a:rPr>
            <a:t>Les incoterms définissent un cadre légal pour le commerce international</a:t>
          </a:r>
        </a:p>
      </dsp:txBody>
      <dsp:txXfrm>
        <a:off x="51885" y="107042"/>
        <a:ext cx="4866885" cy="959101"/>
      </dsp:txXfrm>
    </dsp:sp>
    <dsp:sp modelId="{8ECC4F9F-7146-4441-AB13-D0752F66806A}">
      <dsp:nvSpPr>
        <dsp:cNvPr id="0" name=""/>
        <dsp:cNvSpPr/>
      </dsp:nvSpPr>
      <dsp:spPr>
        <a:xfrm>
          <a:off x="0" y="1172749"/>
          <a:ext cx="4970655" cy="1062871"/>
        </a:xfrm>
        <a:prstGeom prst="roundRect">
          <a:avLst/>
        </a:prstGeom>
        <a:gradFill rotWithShape="0">
          <a:gsLst>
            <a:gs pos="0">
              <a:schemeClr val="accent6">
                <a:lumMod val="75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noProof="0" dirty="0">
              <a:solidFill>
                <a:schemeClr val="accent5">
                  <a:lumMod val="50000"/>
                </a:schemeClr>
              </a:solidFill>
            </a:rPr>
            <a:t>Ils sont révisés tous les 10 ans par la Chambre de commerce internationale (CCI).</a:t>
          </a:r>
        </a:p>
      </dsp:txBody>
      <dsp:txXfrm>
        <a:off x="51885" y="1224634"/>
        <a:ext cx="4866885" cy="959101"/>
      </dsp:txXfrm>
    </dsp:sp>
    <dsp:sp modelId="{204485CA-58D3-4FBF-A6F2-A4BCF4CE853F}">
      <dsp:nvSpPr>
        <dsp:cNvPr id="0" name=""/>
        <dsp:cNvSpPr/>
      </dsp:nvSpPr>
      <dsp:spPr>
        <a:xfrm>
          <a:off x="0" y="2275966"/>
          <a:ext cx="4970655" cy="1062871"/>
        </a:xfrm>
        <a:prstGeom prst="roundRect">
          <a:avLst/>
        </a:prstGeom>
        <a:gradFill rotWithShape="0">
          <a:gsLst>
            <a:gs pos="0">
              <a:srgbClr val="FFC000"/>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noProof="0" dirty="0">
              <a:solidFill>
                <a:schemeClr val="accent5">
                  <a:lumMod val="50000"/>
                </a:schemeClr>
              </a:solidFill>
            </a:rPr>
            <a:t>La dernière révision a eu lieu en 2020.</a:t>
          </a:r>
        </a:p>
      </dsp:txBody>
      <dsp:txXfrm>
        <a:off x="51885" y="2327851"/>
        <a:ext cx="4866885" cy="959101"/>
      </dsp:txXfrm>
    </dsp:sp>
    <dsp:sp modelId="{B6C9473D-3BE4-4766-A284-8DC5D6E3F147}">
      <dsp:nvSpPr>
        <dsp:cNvPr id="0" name=""/>
        <dsp:cNvSpPr/>
      </dsp:nvSpPr>
      <dsp:spPr>
        <a:xfrm>
          <a:off x="0" y="3407933"/>
          <a:ext cx="4970655" cy="1062871"/>
        </a:xfrm>
        <a:prstGeom prst="roundRect">
          <a:avLst/>
        </a:prstGeom>
        <a:gradFill rotWithShape="0">
          <a:gsLst>
            <a:gs pos="0">
              <a:srgbClr val="92D050"/>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noProof="0" dirty="0">
              <a:solidFill>
                <a:schemeClr val="accent5">
                  <a:lumMod val="50000"/>
                </a:schemeClr>
              </a:solidFill>
            </a:rPr>
            <a:t>Les révisions permettent d'ajuster les règles en fonction des nouvelles tendances et des défis du commerce mondial. </a:t>
          </a:r>
        </a:p>
      </dsp:txBody>
      <dsp:txXfrm>
        <a:off x="51885" y="3459818"/>
        <a:ext cx="4866885" cy="9591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316807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291092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3612223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2614314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960648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2782244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990158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727027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1212999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1840726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dirty="0"/>
          </a:p>
        </p:txBody>
      </p:sp>
    </p:spTree>
    <p:extLst>
      <p:ext uri="{BB962C8B-B14F-4D97-AF65-F5344CB8AC3E}">
        <p14:creationId xmlns:p14="http://schemas.microsoft.com/office/powerpoint/2010/main" val="3889236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3/17/2025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a:t>
            </a:fld>
            <a:endParaRPr lang="en-US" dirty="0"/>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airplane"/>
      </p:transition>
    </mc:Choice>
    <mc:Fallback xmlns="">
      <p:transition spd="slow" advClick="0" advTm="6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png"/><Relationship Id="rId18" Type="http://schemas.openxmlformats.org/officeDocument/2006/relationships/slide" Target="slide26.xml"/><Relationship Id="rId3" Type="http://schemas.openxmlformats.org/officeDocument/2006/relationships/slide" Target="slide3.xml"/><Relationship Id="rId7" Type="http://schemas.openxmlformats.org/officeDocument/2006/relationships/image" Target="../media/image3.png"/><Relationship Id="rId12" Type="http://schemas.openxmlformats.org/officeDocument/2006/relationships/slide" Target="slide11.xml"/><Relationship Id="rId17"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slide" Target="slide15.xml"/><Relationship Id="rId10" Type="http://schemas.openxmlformats.org/officeDocument/2006/relationships/image" Target="../media/image4.png"/><Relationship Id="rId19"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slide" Target="slide8.xml"/><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pxfuel.com/en/free-photo-xwxyn" TargetMode="External"/><Relationship Id="rId3" Type="http://schemas.openxmlformats.org/officeDocument/2006/relationships/diagramLayout" Target="../diagrams/layout1.xml"/><Relationship Id="rId7" Type="http://schemas.openxmlformats.org/officeDocument/2006/relationships/image" Target="../media/image8.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9" name="Rectangle 28">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1" name="Rectangle 30">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4" name="Image 3">
            <a:extLst>
              <a:ext uri="{FF2B5EF4-FFF2-40B4-BE49-F238E27FC236}">
                <a16:creationId xmlns:a16="http://schemas.microsoft.com/office/drawing/2014/main" id="{125158E9-AE35-FAE4-3373-965229A70531}"/>
              </a:ext>
            </a:extLst>
          </p:cNvPr>
          <p:cNvPicPr>
            <a:picLocks noChangeAspect="1"/>
          </p:cNvPicPr>
          <p:nvPr/>
        </p:nvPicPr>
        <p:blipFill>
          <a:blip r:embed="rId2"/>
          <a:srcRect l="18342" r="26028" b="-1"/>
          <a:stretch/>
        </p:blipFill>
        <p:spPr>
          <a:xfrm>
            <a:off x="3028949" y="10"/>
            <a:ext cx="6120019" cy="6875809"/>
          </a:xfrm>
          <a:prstGeom prst="rect">
            <a:avLst/>
          </a:prstGeom>
        </p:spPr>
      </p:pic>
      <p:sp>
        <p:nvSpPr>
          <p:cNvPr id="33" name="Freeform: Shape 32">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2" name="Title 1"/>
          <p:cNvSpPr>
            <a:spLocks noGrp="1"/>
          </p:cNvSpPr>
          <p:nvPr>
            <p:ph type="ctrTitle"/>
          </p:nvPr>
        </p:nvSpPr>
        <p:spPr>
          <a:xfrm>
            <a:off x="367801" y="206363"/>
            <a:ext cx="2289220" cy="2122951"/>
          </a:xfrm>
        </p:spPr>
        <p:txBody>
          <a:bodyPr anchor="t">
            <a:normAutofit fontScale="90000"/>
          </a:bodyPr>
          <a:lstStyle/>
          <a:p>
            <a:pPr algn="r"/>
            <a:r>
              <a:rPr lang="fr-FR" sz="3000">
                <a:solidFill>
                  <a:srgbClr val="FFFFFF"/>
                </a:solidFill>
                <a:effectLst/>
                <a:latin typeface="Calibri" panose="020F0502020204030204" pitchFamily="34" charset="0"/>
              </a:rPr>
              <a:t>Concepts Logistiques dans le Commerce International</a:t>
            </a:r>
            <a:endParaRPr lang="fr-FR" sz="3000" noProof="0" dirty="0">
              <a:solidFill>
                <a:srgbClr val="FFFFFF"/>
              </a:solidFill>
            </a:endParaRPr>
          </a:p>
        </p:txBody>
      </p:sp>
      <p:sp>
        <p:nvSpPr>
          <p:cNvPr id="3" name="Subtitle 2"/>
          <p:cNvSpPr>
            <a:spLocks noGrp="1"/>
          </p:cNvSpPr>
          <p:nvPr>
            <p:ph type="subTitle" idx="1"/>
          </p:nvPr>
        </p:nvSpPr>
        <p:spPr>
          <a:xfrm>
            <a:off x="208188" y="6267588"/>
            <a:ext cx="2608445" cy="378347"/>
          </a:xfrm>
        </p:spPr>
        <p:txBody>
          <a:bodyPr anchor="b">
            <a:normAutofit/>
          </a:bodyPr>
          <a:lstStyle/>
          <a:p>
            <a:pPr algn="r">
              <a:lnSpc>
                <a:spcPct val="90000"/>
              </a:lnSpc>
            </a:pPr>
            <a:r>
              <a:rPr lang="fr-FR" sz="1200" noProof="0" dirty="0">
                <a:solidFill>
                  <a:srgbClr val="FFFFFF"/>
                </a:solidFill>
              </a:rPr>
              <a:t>Auteur : Pascal RAFIN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4000">
        <p15:prstTrans prst="airplan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06E121-E341-3F78-C573-3B7D1F7619DB}"/>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C308B06C-E80F-38D4-4864-636C1CAB72AC}"/>
              </a:ext>
            </a:extLst>
          </p:cNvPr>
          <p:cNvSpPr>
            <a:spLocks noGrp="1"/>
          </p:cNvSpPr>
          <p:nvPr>
            <p:ph type="title"/>
          </p:nvPr>
        </p:nvSpPr>
        <p:spPr>
          <a:xfrm>
            <a:off x="852297" y="502021"/>
            <a:ext cx="3719703" cy="750707"/>
          </a:xfrm>
        </p:spPr>
        <p:txBody>
          <a:bodyPr vert="horz" lIns="91440" tIns="45720" rIns="91440" bIns="45720" rtlCol="0" anchor="b">
            <a:normAutofit/>
          </a:bodyPr>
          <a:lstStyle/>
          <a:p>
            <a:pPr defTabSz="914400">
              <a:lnSpc>
                <a:spcPct val="90000"/>
              </a:lnSpc>
            </a:pPr>
            <a:r>
              <a:rPr lang="fr-FR" sz="3500" kern="1200" noProof="0" dirty="0">
                <a:solidFill>
                  <a:schemeClr val="accent1"/>
                </a:solidFill>
                <a:latin typeface="+mj-lt"/>
                <a:ea typeface="+mj-ea"/>
                <a:cs typeface="+mj-cs"/>
              </a:rPr>
              <a:t>La liste de colisage</a:t>
            </a:r>
          </a:p>
        </p:txBody>
      </p:sp>
      <p:sp>
        <p:nvSpPr>
          <p:cNvPr id="4" name="Espace réservé du texte 3">
            <a:extLst>
              <a:ext uri="{FF2B5EF4-FFF2-40B4-BE49-F238E27FC236}">
                <a16:creationId xmlns:a16="http://schemas.microsoft.com/office/drawing/2014/main" id="{9036713A-1CCD-577A-C181-71BF6CD934D3}"/>
              </a:ext>
            </a:extLst>
          </p:cNvPr>
          <p:cNvSpPr>
            <a:spLocks noGrp="1"/>
          </p:cNvSpPr>
          <p:nvPr>
            <p:ph type="body" sz="half" idx="2"/>
          </p:nvPr>
        </p:nvSpPr>
        <p:spPr>
          <a:xfrm>
            <a:off x="852297" y="1399032"/>
            <a:ext cx="4305647" cy="4541945"/>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endParaRPr lang="fr-FR" sz="1600" noProof="0" dirty="0">
              <a:solidFill>
                <a:schemeClr val="accent1"/>
              </a:solidFill>
            </a:endParaRPr>
          </a:p>
          <a:p>
            <a:pPr defTabSz="914400">
              <a:lnSpc>
                <a:spcPct val="90000"/>
              </a:lnSpc>
            </a:pPr>
            <a:r>
              <a:rPr lang="fr-FR" sz="1600" noProof="0" dirty="0">
                <a:solidFill>
                  <a:schemeClr val="accent1"/>
                </a:solidFill>
              </a:rPr>
              <a:t>Ce document reprend les informations récapitulatives de l’ensembles des colis constituant une expédition. On y retrouve</a:t>
            </a:r>
          </a:p>
          <a:p>
            <a:pPr indent="-228600" defTabSz="914400">
              <a:lnSpc>
                <a:spcPct val="90000"/>
              </a:lnSpc>
              <a:buFont typeface="Arial" panose="020B0604020202020204" pitchFamily="34" charset="0"/>
              <a:buChar char="•"/>
            </a:pPr>
            <a:endParaRPr lang="fr-FR" sz="1600" noProof="0" dirty="0">
              <a:solidFill>
                <a:schemeClr val="accent1"/>
              </a:solidFill>
            </a:endParaRPr>
          </a:p>
          <a:p>
            <a:pPr marL="342900" indent="-285750" defTabSz="914400">
              <a:lnSpc>
                <a:spcPct val="90000"/>
              </a:lnSpc>
              <a:buFont typeface="Wingdings" panose="05000000000000000000" pitchFamily="2" charset="2"/>
              <a:buChar char="q"/>
            </a:pPr>
            <a:r>
              <a:rPr lang="fr-FR" sz="1600" noProof="0" dirty="0">
                <a:solidFill>
                  <a:schemeClr val="accent1"/>
                </a:solidFill>
              </a:rPr>
              <a:t>Les coordonnées de l’ expéditeur et du destinataire</a:t>
            </a:r>
          </a:p>
          <a:p>
            <a:pPr marL="57150" indent="-285750" defTabSz="914400">
              <a:lnSpc>
                <a:spcPct val="90000"/>
              </a:lnSpc>
              <a:buFont typeface="Wingdings" panose="05000000000000000000" pitchFamily="2" charset="2"/>
              <a:buChar char="q"/>
            </a:pPr>
            <a:endParaRPr lang="fr-FR" sz="1600" noProof="0" dirty="0">
              <a:solidFill>
                <a:schemeClr val="accent1"/>
              </a:solidFill>
            </a:endParaRPr>
          </a:p>
          <a:p>
            <a:pPr marL="342900" indent="-285750" defTabSz="914400">
              <a:lnSpc>
                <a:spcPct val="90000"/>
              </a:lnSpc>
              <a:buFont typeface="Wingdings" panose="05000000000000000000" pitchFamily="2" charset="2"/>
              <a:buChar char="q"/>
            </a:pPr>
            <a:r>
              <a:rPr lang="fr-FR" sz="1600" noProof="0" dirty="0">
                <a:solidFill>
                  <a:schemeClr val="accent1"/>
                </a:solidFill>
              </a:rPr>
              <a:t>Une référence d’affaire et éventuellement de la facture commerciale </a:t>
            </a:r>
          </a:p>
          <a:p>
            <a:pPr marL="342900" indent="-285750" defTabSz="914400">
              <a:lnSpc>
                <a:spcPct val="90000"/>
              </a:lnSpc>
              <a:buFont typeface="Wingdings" panose="05000000000000000000" pitchFamily="2" charset="2"/>
              <a:buChar char="q"/>
            </a:pPr>
            <a:r>
              <a:rPr lang="fr-FR" sz="1600" noProof="0" dirty="0">
                <a:solidFill>
                  <a:schemeClr val="accent1"/>
                </a:solidFill>
              </a:rPr>
              <a:t>Le nombre total de colis constituant l’expédition</a:t>
            </a:r>
          </a:p>
          <a:p>
            <a:pPr marL="342900" indent="-285750" defTabSz="914400">
              <a:lnSpc>
                <a:spcPct val="90000"/>
              </a:lnSpc>
              <a:buFont typeface="Wingdings" panose="05000000000000000000" pitchFamily="2" charset="2"/>
              <a:buChar char="q"/>
            </a:pPr>
            <a:r>
              <a:rPr lang="fr-FR" sz="1600" noProof="0" dirty="0">
                <a:solidFill>
                  <a:schemeClr val="accent1"/>
                </a:solidFill>
              </a:rPr>
              <a:t>Le résumé du contenu de chaque colis</a:t>
            </a:r>
          </a:p>
          <a:p>
            <a:pPr marL="342900" indent="-285750" defTabSz="914400">
              <a:lnSpc>
                <a:spcPct val="90000"/>
              </a:lnSpc>
              <a:buFont typeface="Wingdings" panose="05000000000000000000" pitchFamily="2" charset="2"/>
              <a:buChar char="q"/>
            </a:pPr>
            <a:endParaRPr lang="fr-FR" sz="1600" noProof="0" dirty="0">
              <a:solidFill>
                <a:schemeClr val="accent1"/>
              </a:solidFill>
            </a:endParaRPr>
          </a:p>
          <a:p>
            <a:pPr defTabSz="914400">
              <a:lnSpc>
                <a:spcPct val="90000"/>
              </a:lnSpc>
            </a:pPr>
            <a:r>
              <a:rPr lang="fr-FR" sz="1600" noProof="0" dirty="0">
                <a:solidFill>
                  <a:schemeClr val="accent1"/>
                </a:solidFill>
              </a:rPr>
              <a:t>La liste de colisage n’a pas de forme prédéfinie et n’est pas obligatoire, elle a cependant l’avantage de récapituler l’ensemble des colis d’une expédition.</a:t>
            </a:r>
          </a:p>
        </p:txBody>
      </p:sp>
      <p:pic>
        <p:nvPicPr>
          <p:cNvPr id="7" name="Espace réservé du contenu 6">
            <a:extLst>
              <a:ext uri="{FF2B5EF4-FFF2-40B4-BE49-F238E27FC236}">
                <a16:creationId xmlns:a16="http://schemas.microsoft.com/office/drawing/2014/main" id="{9F6BEAF5-EF2F-D249-B174-3A8067113694}"/>
              </a:ext>
            </a:extLst>
          </p:cNvPr>
          <p:cNvPicPr>
            <a:picLocks noGrp="1" noChangeAspect="1"/>
          </p:cNvPicPr>
          <p:nvPr>
            <p:ph idx="1"/>
          </p:nvPr>
        </p:nvPicPr>
        <p:blipFill>
          <a:blip r:embed="rId2"/>
          <a:stretch>
            <a:fillRect/>
          </a:stretch>
        </p:blipFill>
        <p:spPr>
          <a:xfrm>
            <a:off x="5157944" y="126974"/>
            <a:ext cx="3848896" cy="6273398"/>
          </a:xfrm>
          <a:prstGeom prst="rect">
            <a:avLst/>
          </a:prstGeom>
        </p:spPr>
      </p:pic>
      <p:sp>
        <p:nvSpPr>
          <p:cNvPr id="29" name="Rectangle 2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1" name="Rectangle 30">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4056997750"/>
      </p:ext>
    </p:extLst>
  </p:cSld>
  <p:clrMapOvr>
    <a:masterClrMapping/>
  </p:clrMapOvr>
  <mc:AlternateContent xmlns:mc="http://schemas.openxmlformats.org/markup-compatibility/2006" xmlns:p14="http://schemas.microsoft.com/office/powerpoint/2010/main">
    <mc:Choice Requires="p14">
      <p:transition spd="slow" p14:dur="1200" advClick="0" advTm="8000">
        <p:dissolve/>
      </p:transition>
    </mc:Choice>
    <mc:Fallback xmlns="">
      <p:transition spd="slow" advClick="0" advTm="8000">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785876-11FC-A407-E330-39BB1683BD11}"/>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F07FC55F-1DB2-01D9-C44F-CFD2483AC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4" name="Rectangle 83">
            <a:extLst>
              <a:ext uri="{FF2B5EF4-FFF2-40B4-BE49-F238E27FC236}">
                <a16:creationId xmlns:a16="http://schemas.microsoft.com/office/drawing/2014/main" id="{EE8BE547-9644-88AB-D645-819D93BAB8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5" name="Group 48">
            <a:extLst>
              <a:ext uri="{FF2B5EF4-FFF2-40B4-BE49-F238E27FC236}">
                <a16:creationId xmlns:a16="http://schemas.microsoft.com/office/drawing/2014/main" id="{43212ECD-AF43-BC7F-CED3-903A8B7B2A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50" name="Oval 49">
              <a:extLst>
                <a:ext uri="{FF2B5EF4-FFF2-40B4-BE49-F238E27FC236}">
                  <a16:creationId xmlns:a16="http://schemas.microsoft.com/office/drawing/2014/main" id="{379648B3-2D2A-1B52-575D-520F01781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1" name="Oval 50">
              <a:extLst>
                <a:ext uri="{FF2B5EF4-FFF2-40B4-BE49-F238E27FC236}">
                  <a16:creationId xmlns:a16="http://schemas.microsoft.com/office/drawing/2014/main" id="{2C8082D3-185B-DC32-37C3-2644D1686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2" name="Oval 51">
              <a:extLst>
                <a:ext uri="{FF2B5EF4-FFF2-40B4-BE49-F238E27FC236}">
                  <a16:creationId xmlns:a16="http://schemas.microsoft.com/office/drawing/2014/main" id="{5CD38B02-4939-1116-8C41-BBFA8BDE4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3" name="Oval 52">
              <a:extLst>
                <a:ext uri="{FF2B5EF4-FFF2-40B4-BE49-F238E27FC236}">
                  <a16:creationId xmlns:a16="http://schemas.microsoft.com/office/drawing/2014/main" id="{E470B8E9-BF02-B407-BB61-EC5B181C2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Oval 53">
              <a:extLst>
                <a:ext uri="{FF2B5EF4-FFF2-40B4-BE49-F238E27FC236}">
                  <a16:creationId xmlns:a16="http://schemas.microsoft.com/office/drawing/2014/main" id="{9E4B8C45-1607-D75B-F1E7-C46F502EE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5" name="Oval 54">
              <a:extLst>
                <a:ext uri="{FF2B5EF4-FFF2-40B4-BE49-F238E27FC236}">
                  <a16:creationId xmlns:a16="http://schemas.microsoft.com/office/drawing/2014/main" id="{27051582-A849-887A-4EE1-0A7B7F28D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sp>
        <p:nvSpPr>
          <p:cNvPr id="2" name="Title 1">
            <a:extLst>
              <a:ext uri="{FF2B5EF4-FFF2-40B4-BE49-F238E27FC236}">
                <a16:creationId xmlns:a16="http://schemas.microsoft.com/office/drawing/2014/main" id="{58EBE28A-605D-EA03-62C8-82491B3FE19D}"/>
              </a:ext>
            </a:extLst>
          </p:cNvPr>
          <p:cNvSpPr>
            <a:spLocks noGrp="1"/>
          </p:cNvSpPr>
          <p:nvPr>
            <p:ph type="title"/>
          </p:nvPr>
        </p:nvSpPr>
        <p:spPr>
          <a:xfrm>
            <a:off x="3944134" y="630935"/>
            <a:ext cx="4400787" cy="3050025"/>
          </a:xfrm>
          <a:noFill/>
        </p:spPr>
        <p:txBody>
          <a:bodyPr anchor="b">
            <a:normAutofit/>
          </a:bodyPr>
          <a:lstStyle/>
          <a:p>
            <a:pPr algn="l"/>
            <a:r>
              <a:rPr lang="fr-FR" sz="4200" noProof="0" dirty="0">
                <a:solidFill>
                  <a:schemeClr val="bg1"/>
                </a:solidFill>
              </a:rPr>
              <a:t>La </a:t>
            </a:r>
            <a:r>
              <a:rPr lang="fr-FR" sz="4200" b="1" noProof="0" dirty="0">
                <a:solidFill>
                  <a:srgbClr val="00B050"/>
                </a:solidFill>
              </a:rPr>
              <a:t>V</a:t>
            </a:r>
            <a:r>
              <a:rPr lang="fr-FR" sz="4200" noProof="0" dirty="0">
                <a:solidFill>
                  <a:schemeClr val="bg1"/>
                </a:solidFill>
              </a:rPr>
              <a:t>erified </a:t>
            </a:r>
            <a:r>
              <a:rPr lang="fr-FR" sz="4200" b="1" noProof="0" dirty="0">
                <a:solidFill>
                  <a:srgbClr val="00B050"/>
                </a:solidFill>
              </a:rPr>
              <a:t>G</a:t>
            </a:r>
            <a:r>
              <a:rPr lang="fr-FR" sz="4200" noProof="0" dirty="0">
                <a:solidFill>
                  <a:schemeClr val="bg1"/>
                </a:solidFill>
              </a:rPr>
              <a:t>ross </a:t>
            </a:r>
            <a:r>
              <a:rPr lang="fr-FR" sz="4200" b="1" noProof="0" dirty="0">
                <a:solidFill>
                  <a:srgbClr val="00B050"/>
                </a:solidFill>
              </a:rPr>
              <a:t>M</a:t>
            </a:r>
            <a:r>
              <a:rPr lang="fr-FR" sz="4200" noProof="0" dirty="0">
                <a:solidFill>
                  <a:schemeClr val="bg1"/>
                </a:solidFill>
              </a:rPr>
              <a:t>ass </a:t>
            </a:r>
          </a:p>
        </p:txBody>
      </p:sp>
      <p:sp>
        <p:nvSpPr>
          <p:cNvPr id="86" name="Rectangle 85">
            <a:extLst>
              <a:ext uri="{FF2B5EF4-FFF2-40B4-BE49-F238E27FC236}">
                <a16:creationId xmlns:a16="http://schemas.microsoft.com/office/drawing/2014/main" id="{F2F772DA-8341-0546-F727-65E201BB4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7" name="Group 58">
            <a:extLst>
              <a:ext uri="{FF2B5EF4-FFF2-40B4-BE49-F238E27FC236}">
                <a16:creationId xmlns:a16="http://schemas.microsoft.com/office/drawing/2014/main" id="{39111291-43AB-48DD-5191-5E12D73969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60" name="Straight Connector 59">
              <a:extLst>
                <a:ext uri="{FF2B5EF4-FFF2-40B4-BE49-F238E27FC236}">
                  <a16:creationId xmlns:a16="http://schemas.microsoft.com/office/drawing/2014/main" id="{74D5D3D8-B2E4-B03E-6CAD-93358B2D17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5286493-7C67-C3DB-A993-D2EF8EF127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38A4E33-F95E-0412-D213-9D973FD8D4F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C10939E-DFB6-B4EB-C9CB-3E34A19DE8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37635BB7-E16B-F88E-4776-C807E8F61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9" name="Group 66">
            <a:extLst>
              <a:ext uri="{FF2B5EF4-FFF2-40B4-BE49-F238E27FC236}">
                <a16:creationId xmlns:a16="http://schemas.microsoft.com/office/drawing/2014/main" id="{94B87048-2771-BA98-0B09-7B3B91B4AA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68" name="Straight Connector 67">
              <a:extLst>
                <a:ext uri="{FF2B5EF4-FFF2-40B4-BE49-F238E27FC236}">
                  <a16:creationId xmlns:a16="http://schemas.microsoft.com/office/drawing/2014/main" id="{1C1EDD71-65E0-E034-249D-1E10C54211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EC9265A-8106-EFEB-8C57-FF1153B0CB1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0F0E54B-EE4C-74D6-DF02-8E4B79CE5D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04FC15E-32F7-9556-D942-A19832C7BB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38" name="Picture 17">
            <a:extLst>
              <a:ext uri="{FF2B5EF4-FFF2-40B4-BE49-F238E27FC236}">
                <a16:creationId xmlns:a16="http://schemas.microsoft.com/office/drawing/2014/main" id="{27483CCE-F635-C2FD-C0FA-CF1BADC1E9E8}"/>
              </a:ext>
            </a:extLst>
          </p:cNvPr>
          <p:cNvPicPr>
            <a:picLocks noChangeAspect="1"/>
          </p:cNvPicPr>
          <p:nvPr/>
        </p:nvPicPr>
        <p:blipFill>
          <a:blip r:embed="rId2"/>
          <a:srcRect l="22214" r="22214"/>
          <a:stretch/>
        </p:blipFill>
        <p:spPr>
          <a:xfrm>
            <a:off x="521556" y="706170"/>
            <a:ext cx="3018374" cy="5431517"/>
          </a:xfrm>
          <a:prstGeom prst="rect">
            <a:avLst/>
          </a:prstGeom>
        </p:spPr>
      </p:pic>
      <p:grpSp>
        <p:nvGrpSpPr>
          <p:cNvPr id="90" name="Group 72">
            <a:extLst>
              <a:ext uri="{FF2B5EF4-FFF2-40B4-BE49-F238E27FC236}">
                <a16:creationId xmlns:a16="http://schemas.microsoft.com/office/drawing/2014/main" id="{7A51B14F-81EE-791E-0E6A-29A5121A55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83441" y="903870"/>
            <a:ext cx="304800" cy="322326"/>
            <a:chOff x="215328" y="-46937"/>
            <a:chExt cx="304800" cy="2773841"/>
          </a:xfrm>
        </p:grpSpPr>
        <p:cxnSp>
          <p:nvCxnSpPr>
            <p:cNvPr id="74" name="Straight Connector 73">
              <a:extLst>
                <a:ext uri="{FF2B5EF4-FFF2-40B4-BE49-F238E27FC236}">
                  <a16:creationId xmlns:a16="http://schemas.microsoft.com/office/drawing/2014/main" id="{970E6CED-78E6-4A34-350A-17CA47AF46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8149E94-8B6B-0A17-AC16-3418579F99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C00D6C5-9363-5BF2-0D95-59367C1A32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825E839-52CC-D1BB-FDA0-114F7A260D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0" name="Content Placeholder 2">
            <a:extLst>
              <a:ext uri="{FF2B5EF4-FFF2-40B4-BE49-F238E27FC236}">
                <a16:creationId xmlns:a16="http://schemas.microsoft.com/office/drawing/2014/main" id="{A0823181-B1BA-B707-8578-A39F5C03855C}"/>
              </a:ext>
            </a:extLst>
          </p:cNvPr>
          <p:cNvSpPr>
            <a:spLocks noGrp="1"/>
          </p:cNvSpPr>
          <p:nvPr>
            <p:ph idx="1"/>
          </p:nvPr>
        </p:nvSpPr>
        <p:spPr>
          <a:xfrm>
            <a:off x="3944134" y="3952890"/>
            <a:ext cx="4400790" cy="1266876"/>
          </a:xfrm>
          <a:noFill/>
        </p:spPr>
        <p:txBody>
          <a:bodyPr anchor="t">
            <a:normAutofit/>
          </a:bodyPr>
          <a:lstStyle/>
          <a:p>
            <a:pPr marL="0" indent="0">
              <a:buNone/>
            </a:pPr>
            <a:endParaRPr lang="fr-FR" sz="1500" noProof="0" dirty="0">
              <a:solidFill>
                <a:schemeClr val="bg1"/>
              </a:solidFill>
            </a:endParaRPr>
          </a:p>
          <a:p>
            <a:pPr>
              <a:buFont typeface="Wingdings" panose="05000000000000000000" pitchFamily="2" charset="2"/>
              <a:buChar char="v"/>
            </a:pPr>
            <a:r>
              <a:rPr lang="fr-FR" sz="1500" noProof="0" dirty="0">
                <a:solidFill>
                  <a:schemeClr val="bg1"/>
                </a:solidFill>
              </a:rPr>
              <a:t>Pourquoi ?</a:t>
            </a:r>
          </a:p>
          <a:p>
            <a:pPr>
              <a:buFont typeface="Wingdings" panose="05000000000000000000" pitchFamily="2" charset="2"/>
              <a:buChar char="v"/>
            </a:pPr>
            <a:r>
              <a:rPr lang="fr-FR" sz="1500" noProof="0" dirty="0">
                <a:solidFill>
                  <a:schemeClr val="bg1"/>
                </a:solidFill>
              </a:rPr>
              <a:t>Par qui ?</a:t>
            </a:r>
          </a:p>
          <a:p>
            <a:pPr>
              <a:buFont typeface="Wingdings" panose="05000000000000000000" pitchFamily="2" charset="2"/>
              <a:buChar char="v"/>
            </a:pPr>
            <a:r>
              <a:rPr lang="fr-FR" sz="1500" dirty="0">
                <a:solidFill>
                  <a:schemeClr val="bg1"/>
                </a:solidFill>
              </a:rPr>
              <a:t>C’est quoi ?</a:t>
            </a:r>
            <a:endParaRPr lang="fr-FR" sz="1500" noProof="0" dirty="0">
              <a:solidFill>
                <a:schemeClr val="bg1"/>
              </a:solidFill>
            </a:endParaRPr>
          </a:p>
          <a:p>
            <a:pPr marL="0" indent="0">
              <a:buNone/>
            </a:pPr>
            <a:endParaRPr lang="fr-FR" sz="1500" noProof="0" dirty="0">
              <a:solidFill>
                <a:schemeClr val="bg1"/>
              </a:solidFill>
            </a:endParaRPr>
          </a:p>
        </p:txBody>
      </p:sp>
    </p:spTree>
    <p:extLst>
      <p:ext uri="{BB962C8B-B14F-4D97-AF65-F5344CB8AC3E}">
        <p14:creationId xmlns:p14="http://schemas.microsoft.com/office/powerpoint/2010/main" val="2251838147"/>
      </p:ext>
    </p:extLst>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910F20-3020-E752-846E-C714B8980EC1}"/>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56FD93EB-9EE8-0424-7A29-BEEB5C634786}"/>
              </a:ext>
            </a:extLst>
          </p:cNvPr>
          <p:cNvSpPr>
            <a:spLocks noGrp="1"/>
          </p:cNvSpPr>
          <p:nvPr>
            <p:ph type="title"/>
          </p:nvPr>
        </p:nvSpPr>
        <p:spPr>
          <a:xfrm>
            <a:off x="852297" y="502020"/>
            <a:ext cx="3992787" cy="823860"/>
          </a:xfrm>
        </p:spPr>
        <p:txBody>
          <a:bodyPr vert="horz" lIns="91440" tIns="45720" rIns="91440" bIns="45720" rtlCol="0" anchor="b">
            <a:normAutofit/>
          </a:bodyPr>
          <a:lstStyle/>
          <a:p>
            <a:pPr defTabSz="914400">
              <a:lnSpc>
                <a:spcPct val="90000"/>
              </a:lnSpc>
            </a:pPr>
            <a:r>
              <a:rPr lang="fr-FR" sz="3500" kern="1200" noProof="0" dirty="0">
                <a:solidFill>
                  <a:schemeClr val="accent1"/>
                </a:solidFill>
                <a:latin typeface="+mj-lt"/>
                <a:ea typeface="+mj-ea"/>
                <a:cs typeface="+mj-cs"/>
              </a:rPr>
              <a:t>La VGM Pourquoi ?</a:t>
            </a:r>
          </a:p>
        </p:txBody>
      </p:sp>
      <p:sp>
        <p:nvSpPr>
          <p:cNvPr id="4" name="Espace réservé du texte 3">
            <a:extLst>
              <a:ext uri="{FF2B5EF4-FFF2-40B4-BE49-F238E27FC236}">
                <a16:creationId xmlns:a16="http://schemas.microsoft.com/office/drawing/2014/main" id="{0A8D948D-A5A0-739D-588A-C2415B678485}"/>
              </a:ext>
            </a:extLst>
          </p:cNvPr>
          <p:cNvSpPr>
            <a:spLocks noGrp="1"/>
          </p:cNvSpPr>
          <p:nvPr>
            <p:ph type="body" sz="half" idx="2"/>
          </p:nvPr>
        </p:nvSpPr>
        <p:spPr>
          <a:xfrm>
            <a:off x="858692" y="1488348"/>
            <a:ext cx="3986392" cy="4738716"/>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endParaRPr lang="fr-FR" noProof="0" dirty="0">
              <a:solidFill>
                <a:schemeClr val="accent1"/>
              </a:solidFill>
            </a:endParaRPr>
          </a:p>
          <a:p>
            <a:pPr defTabSz="914400">
              <a:lnSpc>
                <a:spcPct val="90000"/>
              </a:lnSpc>
              <a:spcBef>
                <a:spcPts val="600"/>
              </a:spcBef>
            </a:pPr>
            <a:r>
              <a:rPr lang="fr-FR" sz="1800" noProof="0" dirty="0">
                <a:solidFill>
                  <a:schemeClr val="accent1"/>
                </a:solidFill>
              </a:rPr>
              <a:t>Avant la VGM, le poids des conteneurs n'était souvent que des estimations qui ont entraîné de nombreuses difficultés logistiques et menaces pour la sécurité, avec de conteneurs trop lourds ou inégalement répartis pouvant avoir causé :</a:t>
            </a:r>
          </a:p>
          <a:p>
            <a:pPr indent="-228600" defTabSz="914400">
              <a:lnSpc>
                <a:spcPct val="90000"/>
              </a:lnSpc>
              <a:spcBef>
                <a:spcPts val="600"/>
              </a:spcBef>
              <a:buFont typeface="Arial" panose="020B0604020202020204" pitchFamily="34" charset="0"/>
              <a:buChar char="•"/>
            </a:pPr>
            <a:endParaRPr lang="fr-FR" sz="1800" noProof="0" dirty="0">
              <a:solidFill>
                <a:schemeClr val="accent1"/>
              </a:solidFill>
            </a:endParaRPr>
          </a:p>
          <a:p>
            <a:pPr marL="171450" indent="-285750" defTabSz="914400">
              <a:lnSpc>
                <a:spcPct val="90000"/>
              </a:lnSpc>
              <a:spcBef>
                <a:spcPts val="600"/>
              </a:spcBef>
              <a:buFont typeface="Wingdings" panose="05000000000000000000" pitchFamily="2" charset="2"/>
              <a:buChar char="q"/>
            </a:pPr>
            <a:r>
              <a:rPr lang="fr-FR" sz="1800" noProof="0" dirty="0">
                <a:solidFill>
                  <a:schemeClr val="accent1"/>
                </a:solidFill>
              </a:rPr>
              <a:t>Le  chavirement de porte-conteneurs</a:t>
            </a:r>
          </a:p>
          <a:p>
            <a:pPr marL="171450" indent="-285750" defTabSz="914400">
              <a:lnSpc>
                <a:spcPct val="90000"/>
              </a:lnSpc>
              <a:spcBef>
                <a:spcPts val="600"/>
              </a:spcBef>
              <a:buFont typeface="Wingdings" panose="05000000000000000000" pitchFamily="2" charset="2"/>
              <a:buChar char="q"/>
            </a:pPr>
            <a:r>
              <a:rPr lang="fr-FR" sz="1800" noProof="0" dirty="0">
                <a:solidFill>
                  <a:schemeClr val="accent1"/>
                </a:solidFill>
              </a:rPr>
              <a:t>Dommages aux infrastructures portuaires,  défaillance des grues portuaires et surcharge des terminaux de chargement.</a:t>
            </a:r>
          </a:p>
          <a:p>
            <a:pPr marL="171450" indent="-285750" defTabSz="914400">
              <a:lnSpc>
                <a:spcPct val="90000"/>
              </a:lnSpc>
              <a:spcBef>
                <a:spcPts val="600"/>
              </a:spcBef>
              <a:buFont typeface="Wingdings" panose="05000000000000000000" pitchFamily="2" charset="2"/>
              <a:buChar char="q"/>
            </a:pPr>
            <a:r>
              <a:rPr lang="fr-FR" sz="1800" noProof="0" dirty="0">
                <a:solidFill>
                  <a:schemeClr val="accent1"/>
                </a:solidFill>
              </a:rPr>
              <a:t>Danger pour l'équipage et les travailleurs portuaires </a:t>
            </a:r>
          </a:p>
        </p:txBody>
      </p:sp>
      <p:sp>
        <p:nvSpPr>
          <p:cNvPr id="51" name="Rectangle 5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3" name="Rectangle 5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5" name="Rectangle 5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7" name="Rectangle 5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8" name="Espace réservé du contenu 7">
            <a:extLst>
              <a:ext uri="{FF2B5EF4-FFF2-40B4-BE49-F238E27FC236}">
                <a16:creationId xmlns:a16="http://schemas.microsoft.com/office/drawing/2014/main" id="{35DC57E5-0115-C92D-A67D-91D543790C8A}"/>
              </a:ext>
            </a:extLst>
          </p:cNvPr>
          <p:cNvPicPr>
            <a:picLocks noGrp="1" noChangeAspect="1"/>
          </p:cNvPicPr>
          <p:nvPr>
            <p:ph idx="1"/>
          </p:nvPr>
        </p:nvPicPr>
        <p:blipFill>
          <a:blip r:embed="rId2"/>
          <a:srcRect l="10034" r="10034"/>
          <a:stretch/>
        </p:blipFill>
        <p:spPr>
          <a:xfrm>
            <a:off x="5306975" y="1671228"/>
            <a:ext cx="3127897" cy="3913197"/>
          </a:xfrm>
          <a:prstGeom prst="rect">
            <a:avLst/>
          </a:prstGeom>
        </p:spPr>
      </p:pic>
    </p:spTree>
    <p:extLst>
      <p:ext uri="{BB962C8B-B14F-4D97-AF65-F5344CB8AC3E}">
        <p14:creationId xmlns:p14="http://schemas.microsoft.com/office/powerpoint/2010/main" val="267859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airplane"/>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E671C2-0F0E-15FB-F1D8-0A2F14852474}"/>
            </a:ext>
          </a:extLst>
        </p:cNvPr>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258B238D-3C42-8D17-FE10-339709C8FAE7}"/>
              </a:ext>
            </a:extLst>
          </p:cNvPr>
          <p:cNvSpPr>
            <a:spLocks noGrp="1"/>
          </p:cNvSpPr>
          <p:nvPr>
            <p:ph type="title"/>
          </p:nvPr>
        </p:nvSpPr>
        <p:spPr>
          <a:xfrm>
            <a:off x="219456" y="320040"/>
            <a:ext cx="2889504" cy="2157984"/>
          </a:xfrm>
        </p:spPr>
        <p:txBody>
          <a:bodyPr vert="horz" lIns="91440" tIns="45720" rIns="91440" bIns="45720" rtlCol="0" anchor="ctr">
            <a:normAutofit/>
          </a:bodyPr>
          <a:lstStyle/>
          <a:p>
            <a:pPr algn="ctr" defTabSz="914400">
              <a:lnSpc>
                <a:spcPct val="90000"/>
              </a:lnSpc>
            </a:pPr>
            <a:r>
              <a:rPr lang="fr-FR" sz="4000" kern="1200" noProof="0" dirty="0">
                <a:solidFill>
                  <a:schemeClr val="accent1"/>
                </a:solidFill>
                <a:latin typeface="+mj-lt"/>
                <a:ea typeface="+mj-ea"/>
                <a:cs typeface="+mj-cs"/>
              </a:rPr>
              <a:t>La VGM,</a:t>
            </a:r>
            <a:br>
              <a:rPr lang="fr-FR" sz="4000" kern="1200" noProof="0" dirty="0">
                <a:solidFill>
                  <a:schemeClr val="accent1"/>
                </a:solidFill>
                <a:latin typeface="+mj-lt"/>
                <a:ea typeface="+mj-ea"/>
                <a:cs typeface="+mj-cs"/>
              </a:rPr>
            </a:br>
            <a:r>
              <a:rPr lang="fr-FR" sz="4000" kern="1200" noProof="0" dirty="0">
                <a:solidFill>
                  <a:schemeClr val="accent1"/>
                </a:solidFill>
                <a:latin typeface="+mj-lt"/>
                <a:ea typeface="+mj-ea"/>
                <a:cs typeface="+mj-cs"/>
              </a:rPr>
              <a:t> Par qui ?</a:t>
            </a:r>
          </a:p>
        </p:txBody>
      </p:sp>
      <p:pic>
        <p:nvPicPr>
          <p:cNvPr id="59" name="Image 58">
            <a:extLst>
              <a:ext uri="{FF2B5EF4-FFF2-40B4-BE49-F238E27FC236}">
                <a16:creationId xmlns:a16="http://schemas.microsoft.com/office/drawing/2014/main" id="{8C2ED0EB-C6C0-140E-3358-9A0E5A1B710E}"/>
              </a:ext>
            </a:extLst>
          </p:cNvPr>
          <p:cNvPicPr>
            <a:picLocks noChangeAspect="1"/>
          </p:cNvPicPr>
          <p:nvPr/>
        </p:nvPicPr>
        <p:blipFill>
          <a:blip r:embed="rId2"/>
          <a:srcRect t="7794" b="7794"/>
          <a:stretch/>
        </p:blipFill>
        <p:spPr>
          <a:xfrm>
            <a:off x="3416427" y="6"/>
            <a:ext cx="5727572" cy="2762724"/>
          </a:xfrm>
          <a:prstGeom prst="rect">
            <a:avLst/>
          </a:prstGeom>
        </p:spPr>
      </p:pic>
      <p:sp>
        <p:nvSpPr>
          <p:cNvPr id="79" name="Rectangle 78">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2"/>
              </a:solidFill>
            </a:endParaRPr>
          </a:p>
        </p:txBody>
      </p:sp>
      <p:pic>
        <p:nvPicPr>
          <p:cNvPr id="8" name="Espace réservé du contenu 7">
            <a:extLst>
              <a:ext uri="{FF2B5EF4-FFF2-40B4-BE49-F238E27FC236}">
                <a16:creationId xmlns:a16="http://schemas.microsoft.com/office/drawing/2014/main" id="{A96D0B6A-E0A2-10C6-CE74-50D81071A450}"/>
              </a:ext>
            </a:extLst>
          </p:cNvPr>
          <p:cNvPicPr>
            <a:picLocks noGrp="1" noChangeAspect="1"/>
          </p:cNvPicPr>
          <p:nvPr>
            <p:ph idx="1"/>
          </p:nvPr>
        </p:nvPicPr>
        <p:blipFill>
          <a:blip r:embed="rId3"/>
          <a:srcRect t="2910" b="2910"/>
          <a:stretch/>
        </p:blipFill>
        <p:spPr>
          <a:xfrm>
            <a:off x="20" y="2826737"/>
            <a:ext cx="3424313" cy="4031263"/>
          </a:xfrm>
          <a:prstGeom prst="rect">
            <a:avLst/>
          </a:prstGeom>
        </p:spPr>
      </p:pic>
      <p:sp>
        <p:nvSpPr>
          <p:cNvPr id="4" name="Espace réservé du texte 3">
            <a:extLst>
              <a:ext uri="{FF2B5EF4-FFF2-40B4-BE49-F238E27FC236}">
                <a16:creationId xmlns:a16="http://schemas.microsoft.com/office/drawing/2014/main" id="{B1DC3683-D5F5-FA6E-1D7B-A852E1C7986E}"/>
              </a:ext>
            </a:extLst>
          </p:cNvPr>
          <p:cNvSpPr>
            <a:spLocks noGrp="1"/>
          </p:cNvSpPr>
          <p:nvPr>
            <p:ph type="body" sz="half" idx="2"/>
          </p:nvPr>
        </p:nvSpPr>
        <p:spPr>
          <a:xfrm>
            <a:off x="3557016" y="2898649"/>
            <a:ext cx="5586964" cy="3891110"/>
          </a:xfrm>
        </p:spPr>
        <p:txBody>
          <a:bodyPr vert="horz" lIns="91440" tIns="45720" rIns="91440" bIns="45720" rtlCol="0" anchor="ctr">
            <a:normAutofit/>
          </a:bodyPr>
          <a:lstStyle/>
          <a:p>
            <a:pPr marL="54864" indent="-283464" algn="l" rtl="0" eaLnBrk="1" latinLnBrk="0" hangingPunct="1">
              <a:lnSpc>
                <a:spcPct val="90000"/>
              </a:lnSpc>
              <a:spcBef>
                <a:spcPts val="384"/>
              </a:spcBef>
              <a:buNone/>
            </a:pPr>
            <a:r>
              <a:rPr lang="fr-FR" sz="1800" noProof="0" dirty="0">
                <a:solidFill>
                  <a:schemeClr val="accent1"/>
                </a:solidFill>
                <a:effectLst/>
                <a:latin typeface="Calibri" panose="020F0502020204030204" pitchFamily="34" charset="0"/>
              </a:rPr>
              <a:t>Depuis le 1er juillet 2016, conformément à la convention internationale SOLAS, c'est le chargeur qui a la responsabilité de déclarer la VGM, et non la société d'empotage ou le commissionnaire.</a:t>
            </a:r>
          </a:p>
          <a:p>
            <a:pPr marL="57150" indent="-285750" algn="l" rtl="0" eaLnBrk="1" latinLnBrk="0" hangingPunct="1">
              <a:lnSpc>
                <a:spcPct val="90000"/>
              </a:lnSpc>
              <a:spcBef>
                <a:spcPts val="384"/>
              </a:spcBef>
              <a:buFont typeface="Wingdings" panose="05000000000000000000" pitchFamily="2" charset="2"/>
              <a:buChar char="q"/>
            </a:pPr>
            <a:r>
              <a:rPr lang="fr-FR" sz="1800" noProof="0" dirty="0">
                <a:solidFill>
                  <a:schemeClr val="accent1"/>
                </a:solidFill>
                <a:effectLst/>
                <a:latin typeface="Calibri" panose="020F0502020204030204" pitchFamily="34" charset="0"/>
              </a:rPr>
              <a:t>Cependant, dans la pratique, la société d'empotage fournit les informations au chargeur, qui à son tour transmet le VGM au commissionnaire, lequel se charge ensuite de l'envoyer à la compagnie maritime.</a:t>
            </a:r>
          </a:p>
          <a:p>
            <a:pPr marL="57150" indent="-285750" algn="l" rtl="0" eaLnBrk="1" latinLnBrk="0" hangingPunct="1">
              <a:lnSpc>
                <a:spcPct val="90000"/>
              </a:lnSpc>
              <a:spcBef>
                <a:spcPts val="384"/>
              </a:spcBef>
              <a:buFont typeface="Wingdings" panose="05000000000000000000" pitchFamily="2" charset="2"/>
              <a:buChar char="q"/>
            </a:pPr>
            <a:r>
              <a:rPr lang="fr-FR" sz="1800" noProof="0" dirty="0">
                <a:solidFill>
                  <a:schemeClr val="accent1"/>
                </a:solidFill>
                <a:effectLst/>
                <a:latin typeface="Calibri" panose="020F0502020204030204" pitchFamily="34" charset="0"/>
              </a:rPr>
              <a:t>En vertu du droit maritime, le terme "chargeur" fait référence à la personne physique ou morale qui, après avoir établi un contrat d'affrètement, a chargé des colis, des marchandises ou des matériaux à bord d'un navire. Cette opération de chargement est prouvée par l'inscription "Embarqué" présente sur le connaissement.</a:t>
            </a:r>
            <a:endParaRPr lang="fr-FR" sz="1800" noProof="0" dirty="0">
              <a:solidFill>
                <a:schemeClr val="accent1"/>
              </a:solidFill>
            </a:endParaRPr>
          </a:p>
        </p:txBody>
      </p:sp>
      <p:sp>
        <p:nvSpPr>
          <p:cNvPr id="81" name="Rectangle 80">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2"/>
              </a:solidFill>
            </a:endParaRPr>
          </a:p>
        </p:txBody>
      </p:sp>
    </p:spTree>
    <p:extLst>
      <p:ext uri="{BB962C8B-B14F-4D97-AF65-F5344CB8AC3E}">
        <p14:creationId xmlns:p14="http://schemas.microsoft.com/office/powerpoint/2010/main" val="55036352"/>
      </p:ext>
    </p:extLst>
  </p:cSld>
  <p:clrMapOvr>
    <a:masterClrMapping/>
  </p:clrMapOvr>
  <mc:AlternateContent xmlns:mc="http://schemas.openxmlformats.org/markup-compatibility/2006" xmlns:p14="http://schemas.microsoft.com/office/powerpoint/2010/main">
    <mc:Choice Requires="p14">
      <p:transition spd="slow" p14:dur="2500" advClick="0" advTm="8000">
        <p:checker/>
      </p:transition>
    </mc:Choice>
    <mc:Fallback xmlns="">
      <p:transition spd="slow" advClick="0" advTm="8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7F28AC3C-C8DA-55E3-1DAA-C0C860ED44D5}"/>
              </a:ext>
            </a:extLst>
          </p:cNvPr>
          <p:cNvSpPr>
            <a:spLocks noGrp="1"/>
          </p:cNvSpPr>
          <p:nvPr>
            <p:ph type="title"/>
          </p:nvPr>
        </p:nvSpPr>
        <p:spPr>
          <a:xfrm>
            <a:off x="826951" y="228600"/>
            <a:ext cx="3992787" cy="897012"/>
          </a:xfrm>
        </p:spPr>
        <p:txBody>
          <a:bodyPr vert="horz" lIns="91440" tIns="45720" rIns="91440" bIns="45720" rtlCol="0" anchor="b">
            <a:normAutofit/>
          </a:bodyPr>
          <a:lstStyle/>
          <a:p>
            <a:pPr defTabSz="914400">
              <a:lnSpc>
                <a:spcPct val="90000"/>
              </a:lnSpc>
            </a:pPr>
            <a:r>
              <a:rPr lang="fr-FR" sz="3500" kern="1200" noProof="0" dirty="0">
                <a:solidFill>
                  <a:schemeClr val="accent1"/>
                </a:solidFill>
                <a:latin typeface="+mj-lt"/>
                <a:ea typeface="+mj-ea"/>
                <a:cs typeface="+mj-cs"/>
              </a:rPr>
              <a:t>La VGM C’est quoi ?</a:t>
            </a:r>
          </a:p>
        </p:txBody>
      </p:sp>
      <p:sp>
        <p:nvSpPr>
          <p:cNvPr id="4" name="Espace réservé du texte 3">
            <a:extLst>
              <a:ext uri="{FF2B5EF4-FFF2-40B4-BE49-F238E27FC236}">
                <a16:creationId xmlns:a16="http://schemas.microsoft.com/office/drawing/2014/main" id="{D4017950-7B16-6FF1-C5DD-67B9E754AD8A}"/>
              </a:ext>
            </a:extLst>
          </p:cNvPr>
          <p:cNvSpPr>
            <a:spLocks noGrp="1"/>
          </p:cNvSpPr>
          <p:nvPr>
            <p:ph type="body" sz="half" idx="2"/>
          </p:nvPr>
        </p:nvSpPr>
        <p:spPr>
          <a:xfrm>
            <a:off x="777240" y="1202114"/>
            <a:ext cx="4315968" cy="5153866"/>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endParaRPr lang="fr-FR" sz="1800" b="1" noProof="0" dirty="0">
              <a:solidFill>
                <a:schemeClr val="accent1"/>
              </a:solidFill>
            </a:endParaRPr>
          </a:p>
          <a:p>
            <a:pPr defTabSz="914400">
              <a:lnSpc>
                <a:spcPct val="90000"/>
              </a:lnSpc>
            </a:pPr>
            <a:r>
              <a:rPr lang="fr-FR" sz="1800" b="1" noProof="0" dirty="0">
                <a:solidFill>
                  <a:schemeClr val="accent1"/>
                </a:solidFill>
              </a:rPr>
              <a:t>La VGM</a:t>
            </a:r>
          </a:p>
          <a:p>
            <a:pPr defTabSz="914400">
              <a:lnSpc>
                <a:spcPct val="90000"/>
              </a:lnSpc>
            </a:pPr>
            <a:endParaRPr lang="fr-FR" sz="1800" b="1" noProof="0" dirty="0">
              <a:solidFill>
                <a:schemeClr val="accent1"/>
              </a:solidFill>
            </a:endParaRPr>
          </a:p>
          <a:p>
            <a:pPr marL="342900" indent="-285750" defTabSz="914400">
              <a:lnSpc>
                <a:spcPct val="90000"/>
              </a:lnSpc>
              <a:buFont typeface="Wingdings" panose="05000000000000000000" pitchFamily="2" charset="2"/>
              <a:buChar char="q"/>
            </a:pPr>
            <a:r>
              <a:rPr lang="fr-FR" sz="1800" noProof="0" dirty="0">
                <a:solidFill>
                  <a:schemeClr val="accent1"/>
                </a:solidFill>
              </a:rPr>
              <a:t>Verified Gross Mass </a:t>
            </a:r>
          </a:p>
          <a:p>
            <a:pPr marL="342900" indent="-285750" defTabSz="914400">
              <a:lnSpc>
                <a:spcPct val="90000"/>
              </a:lnSpc>
              <a:buFont typeface="Wingdings" panose="05000000000000000000" pitchFamily="2" charset="2"/>
              <a:buChar char="q"/>
            </a:pPr>
            <a:r>
              <a:rPr lang="fr-FR" sz="1800" noProof="0" dirty="0">
                <a:solidFill>
                  <a:schemeClr val="accent1"/>
                </a:solidFill>
              </a:rPr>
              <a:t>Masse brute vérifiée en français.</a:t>
            </a:r>
          </a:p>
          <a:p>
            <a:pPr marL="57150" defTabSz="914400">
              <a:lnSpc>
                <a:spcPct val="90000"/>
              </a:lnSpc>
            </a:pPr>
            <a:endParaRPr lang="fr-FR" sz="1800" noProof="0" dirty="0">
              <a:solidFill>
                <a:schemeClr val="accent1"/>
              </a:solidFill>
            </a:endParaRPr>
          </a:p>
          <a:p>
            <a:pPr defTabSz="914400">
              <a:lnSpc>
                <a:spcPct val="90000"/>
              </a:lnSpc>
            </a:pPr>
            <a:r>
              <a:rPr lang="fr-FR" sz="1800" noProof="0" dirty="0">
                <a:solidFill>
                  <a:schemeClr val="accent1"/>
                </a:solidFill>
              </a:rPr>
              <a:t>La VGM doit contenir:</a:t>
            </a:r>
          </a:p>
          <a:p>
            <a:pPr defTabSz="914400">
              <a:lnSpc>
                <a:spcPct val="90000"/>
              </a:lnSpc>
            </a:pPr>
            <a:endParaRPr lang="fr-FR" sz="1800" noProof="0" dirty="0">
              <a:solidFill>
                <a:schemeClr val="accent1"/>
              </a:solidFill>
            </a:endParaRPr>
          </a:p>
          <a:p>
            <a:pPr marL="342900" indent="-285750" defTabSz="914400">
              <a:lnSpc>
                <a:spcPct val="90000"/>
              </a:lnSpc>
              <a:buFont typeface="Wingdings" panose="05000000000000000000" pitchFamily="2" charset="2"/>
              <a:buChar char="q"/>
            </a:pPr>
            <a:r>
              <a:rPr lang="fr-FR" sz="1800" noProof="0" dirty="0">
                <a:solidFill>
                  <a:schemeClr val="accent1"/>
                </a:solidFill>
              </a:rPr>
              <a:t>Poids Brut des marchandises emballées se trouvant à l'intérieur du conteneur.</a:t>
            </a:r>
          </a:p>
          <a:p>
            <a:pPr marL="342900" indent="-285750" defTabSz="914400">
              <a:lnSpc>
                <a:spcPct val="90000"/>
              </a:lnSpc>
              <a:buFont typeface="Wingdings" panose="05000000000000000000" pitchFamily="2" charset="2"/>
              <a:buChar char="q"/>
            </a:pPr>
            <a:r>
              <a:rPr lang="fr-FR" sz="1800" noProof="0" dirty="0">
                <a:solidFill>
                  <a:schemeClr val="accent1"/>
                </a:solidFill>
              </a:rPr>
              <a:t>Les calages et autres matériaux utilisés pour sécuriser les marchandises dans le conteneur.</a:t>
            </a:r>
          </a:p>
          <a:p>
            <a:pPr marL="342900" indent="-285750" defTabSz="914400">
              <a:lnSpc>
                <a:spcPct val="90000"/>
              </a:lnSpc>
              <a:buFont typeface="Wingdings" panose="05000000000000000000" pitchFamily="2" charset="2"/>
              <a:buChar char="q"/>
            </a:pPr>
            <a:r>
              <a:rPr lang="fr-FR" sz="1800" noProof="0" dirty="0">
                <a:solidFill>
                  <a:schemeClr val="accent1"/>
                </a:solidFill>
              </a:rPr>
              <a:t>La tare du conteneur.</a:t>
            </a:r>
          </a:p>
          <a:p>
            <a:pPr indent="-228600" defTabSz="914400">
              <a:lnSpc>
                <a:spcPct val="90000"/>
              </a:lnSpc>
              <a:buFont typeface="Arial" panose="020B0604020202020204" pitchFamily="34" charset="0"/>
              <a:buChar char="•"/>
            </a:pPr>
            <a:endParaRPr lang="fr-FR" sz="1800" noProof="0" dirty="0">
              <a:solidFill>
                <a:schemeClr val="accent1"/>
              </a:solidFill>
            </a:endParaRPr>
          </a:p>
          <a:p>
            <a:pPr defTabSz="914400">
              <a:lnSpc>
                <a:spcPct val="90000"/>
              </a:lnSpc>
            </a:pPr>
            <a:r>
              <a:rPr lang="fr-FR" sz="1800" noProof="0" dirty="0">
                <a:solidFill>
                  <a:schemeClr val="accent1"/>
                </a:solidFill>
              </a:rPr>
              <a:t>Vos appareils de mesure doivent être vérifiés régulièrement.</a:t>
            </a:r>
          </a:p>
        </p:txBody>
      </p:sp>
      <p:sp>
        <p:nvSpPr>
          <p:cNvPr id="28" name="Rectangle 2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0" name="Rectangle 2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2" name="Rectangle 3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4" name="Rectangle 3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6" name="Espace réservé du contenu 5">
            <a:extLst>
              <a:ext uri="{FF2B5EF4-FFF2-40B4-BE49-F238E27FC236}">
                <a16:creationId xmlns:a16="http://schemas.microsoft.com/office/drawing/2014/main" id="{F2A945BD-39C7-F286-25D8-646C11D05F4F}"/>
              </a:ext>
            </a:extLst>
          </p:cNvPr>
          <p:cNvPicPr>
            <a:picLocks noGrp="1" noChangeAspect="1"/>
          </p:cNvPicPr>
          <p:nvPr>
            <p:ph idx="1"/>
          </p:nvPr>
        </p:nvPicPr>
        <p:blipFill>
          <a:blip r:embed="rId2"/>
          <a:stretch>
            <a:fillRect/>
          </a:stretch>
        </p:blipFill>
        <p:spPr>
          <a:xfrm>
            <a:off x="5025479" y="680006"/>
            <a:ext cx="3981362" cy="5153866"/>
          </a:xfrm>
          <a:prstGeom prst="rect">
            <a:avLst/>
          </a:prstGeom>
        </p:spPr>
      </p:pic>
    </p:spTree>
    <p:extLst>
      <p:ext uri="{BB962C8B-B14F-4D97-AF65-F5344CB8AC3E}">
        <p14:creationId xmlns:p14="http://schemas.microsoft.com/office/powerpoint/2010/main" val="2212466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10000">
        <p15:prstTrans prst="airplane"/>
      </p:transition>
    </mc:Choice>
    <mc:Fallback xmlns="">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EFEFBD-8C14-6C5E-9B75-1B1A5781DFCE}"/>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718FE75B-A6F8-0207-D296-71C44F5C9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4" name="Rectangle 83">
            <a:extLst>
              <a:ext uri="{FF2B5EF4-FFF2-40B4-BE49-F238E27FC236}">
                <a16:creationId xmlns:a16="http://schemas.microsoft.com/office/drawing/2014/main" id="{4F2FC756-2F43-7EA5-311A-1093B5562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5" name="Group 48">
            <a:extLst>
              <a:ext uri="{FF2B5EF4-FFF2-40B4-BE49-F238E27FC236}">
                <a16:creationId xmlns:a16="http://schemas.microsoft.com/office/drawing/2014/main" id="{68CE1BEA-BCB7-9CD8-AC84-757C26A1A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50" name="Oval 49">
              <a:extLst>
                <a:ext uri="{FF2B5EF4-FFF2-40B4-BE49-F238E27FC236}">
                  <a16:creationId xmlns:a16="http://schemas.microsoft.com/office/drawing/2014/main" id="{D9EF41CA-5249-71B2-B887-70C6F8B88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1" name="Oval 50">
              <a:extLst>
                <a:ext uri="{FF2B5EF4-FFF2-40B4-BE49-F238E27FC236}">
                  <a16:creationId xmlns:a16="http://schemas.microsoft.com/office/drawing/2014/main" id="{1F2576A0-FC3C-D01F-EF43-F1D2007F8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2" name="Oval 51">
              <a:extLst>
                <a:ext uri="{FF2B5EF4-FFF2-40B4-BE49-F238E27FC236}">
                  <a16:creationId xmlns:a16="http://schemas.microsoft.com/office/drawing/2014/main" id="{B06654E5-6138-2A3E-AA14-49F3F968C7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3" name="Oval 52">
              <a:extLst>
                <a:ext uri="{FF2B5EF4-FFF2-40B4-BE49-F238E27FC236}">
                  <a16:creationId xmlns:a16="http://schemas.microsoft.com/office/drawing/2014/main" id="{69F5CF8B-033A-27B7-2E64-471D32243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Oval 53">
              <a:extLst>
                <a:ext uri="{FF2B5EF4-FFF2-40B4-BE49-F238E27FC236}">
                  <a16:creationId xmlns:a16="http://schemas.microsoft.com/office/drawing/2014/main" id="{F5B30FDA-3CBB-881F-76E2-6CA144607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5" name="Oval 54">
              <a:extLst>
                <a:ext uri="{FF2B5EF4-FFF2-40B4-BE49-F238E27FC236}">
                  <a16:creationId xmlns:a16="http://schemas.microsoft.com/office/drawing/2014/main" id="{9E8AC574-8ADE-0F28-FB95-31B89852B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sp>
        <p:nvSpPr>
          <p:cNvPr id="2" name="Title 1">
            <a:extLst>
              <a:ext uri="{FF2B5EF4-FFF2-40B4-BE49-F238E27FC236}">
                <a16:creationId xmlns:a16="http://schemas.microsoft.com/office/drawing/2014/main" id="{3649E45D-F444-B69D-1B68-1C3949071377}"/>
              </a:ext>
            </a:extLst>
          </p:cNvPr>
          <p:cNvSpPr>
            <a:spLocks noGrp="1"/>
          </p:cNvSpPr>
          <p:nvPr>
            <p:ph type="title"/>
          </p:nvPr>
        </p:nvSpPr>
        <p:spPr>
          <a:xfrm>
            <a:off x="3944134" y="630935"/>
            <a:ext cx="4400787" cy="2080623"/>
          </a:xfrm>
          <a:noFill/>
        </p:spPr>
        <p:txBody>
          <a:bodyPr anchor="b">
            <a:normAutofit/>
          </a:bodyPr>
          <a:lstStyle/>
          <a:p>
            <a:pPr algn="l"/>
            <a:r>
              <a:rPr lang="fr-FR" sz="4200" noProof="0" dirty="0">
                <a:solidFill>
                  <a:schemeClr val="bg1"/>
                </a:solidFill>
              </a:rPr>
              <a:t>Les Documents de Transport</a:t>
            </a:r>
          </a:p>
        </p:txBody>
      </p:sp>
      <p:sp>
        <p:nvSpPr>
          <p:cNvPr id="86" name="Rectangle 85">
            <a:extLst>
              <a:ext uri="{FF2B5EF4-FFF2-40B4-BE49-F238E27FC236}">
                <a16:creationId xmlns:a16="http://schemas.microsoft.com/office/drawing/2014/main" id="{EB81CA20-0654-7EED-F51F-6BD8A235C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7" name="Group 58">
            <a:extLst>
              <a:ext uri="{FF2B5EF4-FFF2-40B4-BE49-F238E27FC236}">
                <a16:creationId xmlns:a16="http://schemas.microsoft.com/office/drawing/2014/main" id="{3023C2D4-963D-B800-EC85-9B8DBE1844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60" name="Straight Connector 59">
              <a:extLst>
                <a:ext uri="{FF2B5EF4-FFF2-40B4-BE49-F238E27FC236}">
                  <a16:creationId xmlns:a16="http://schemas.microsoft.com/office/drawing/2014/main" id="{5F4D42A8-4BB3-4649-2CA2-D17ABFB9CB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081C158-61C2-4C8D-4A2A-1F55262EBF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2109EF9-A21C-5E9B-04F8-950E66A84B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00DFB94-EFAD-E75F-F57F-0F03AC4C17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76AE69DD-D7E1-AECF-C0C8-8CF08E4F0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9" name="Group 66">
            <a:extLst>
              <a:ext uri="{FF2B5EF4-FFF2-40B4-BE49-F238E27FC236}">
                <a16:creationId xmlns:a16="http://schemas.microsoft.com/office/drawing/2014/main" id="{57F0093C-B3DC-BA87-E765-2B07599BC5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68" name="Straight Connector 67">
              <a:extLst>
                <a:ext uri="{FF2B5EF4-FFF2-40B4-BE49-F238E27FC236}">
                  <a16:creationId xmlns:a16="http://schemas.microsoft.com/office/drawing/2014/main" id="{B35A3227-1637-E427-2AC1-63D34A293E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B802127-F96F-58AE-5A2B-7773E7F049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B95F4F8-9808-7C57-41F8-C7B6BAA169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971A3FE-1AC4-CA4B-07C7-ED2B28FCF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38" name="Picture 17">
            <a:extLst>
              <a:ext uri="{FF2B5EF4-FFF2-40B4-BE49-F238E27FC236}">
                <a16:creationId xmlns:a16="http://schemas.microsoft.com/office/drawing/2014/main" id="{2B09EBA8-B433-C633-057F-A9D77FE6F900}"/>
              </a:ext>
            </a:extLst>
          </p:cNvPr>
          <p:cNvPicPr>
            <a:picLocks noChangeAspect="1"/>
          </p:cNvPicPr>
          <p:nvPr/>
        </p:nvPicPr>
        <p:blipFill>
          <a:blip r:embed="rId2"/>
          <a:srcRect l="8321" r="8321"/>
          <a:stretch/>
        </p:blipFill>
        <p:spPr>
          <a:xfrm>
            <a:off x="521556" y="706170"/>
            <a:ext cx="3018374" cy="5431517"/>
          </a:xfrm>
          <a:prstGeom prst="rect">
            <a:avLst/>
          </a:prstGeom>
        </p:spPr>
      </p:pic>
      <p:grpSp>
        <p:nvGrpSpPr>
          <p:cNvPr id="90" name="Group 72">
            <a:extLst>
              <a:ext uri="{FF2B5EF4-FFF2-40B4-BE49-F238E27FC236}">
                <a16:creationId xmlns:a16="http://schemas.microsoft.com/office/drawing/2014/main" id="{A40360FD-0EDB-1E5A-3FFF-BB6F13DC1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83441" y="903870"/>
            <a:ext cx="304800" cy="322326"/>
            <a:chOff x="215328" y="-46937"/>
            <a:chExt cx="304800" cy="2773841"/>
          </a:xfrm>
        </p:grpSpPr>
        <p:cxnSp>
          <p:nvCxnSpPr>
            <p:cNvPr id="74" name="Straight Connector 73">
              <a:extLst>
                <a:ext uri="{FF2B5EF4-FFF2-40B4-BE49-F238E27FC236}">
                  <a16:creationId xmlns:a16="http://schemas.microsoft.com/office/drawing/2014/main" id="{D29F7D98-95A1-D675-B059-2C9746E263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D97F271-8CDE-5885-ED17-0330B8DFDD1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67D42-C602-00C4-E8C6-5187AB09516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C18EE63-5334-6506-1C10-E7123170C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0" name="Content Placeholder 2">
            <a:extLst>
              <a:ext uri="{FF2B5EF4-FFF2-40B4-BE49-F238E27FC236}">
                <a16:creationId xmlns:a16="http://schemas.microsoft.com/office/drawing/2014/main" id="{4088085F-F555-9190-B506-1C6AB09B81F8}"/>
              </a:ext>
            </a:extLst>
          </p:cNvPr>
          <p:cNvSpPr>
            <a:spLocks noGrp="1"/>
          </p:cNvSpPr>
          <p:nvPr>
            <p:ph idx="1"/>
          </p:nvPr>
        </p:nvSpPr>
        <p:spPr>
          <a:xfrm>
            <a:off x="3944134" y="3632559"/>
            <a:ext cx="4400790" cy="1984109"/>
          </a:xfrm>
          <a:noFill/>
        </p:spPr>
        <p:txBody>
          <a:bodyPr anchor="t">
            <a:normAutofit/>
          </a:bodyPr>
          <a:lstStyle/>
          <a:p>
            <a:pPr marL="0" indent="0">
              <a:buNone/>
            </a:pPr>
            <a:endParaRPr lang="fr-FR" sz="1500" noProof="0" dirty="0">
              <a:solidFill>
                <a:schemeClr val="bg1"/>
              </a:solidFill>
            </a:endParaRPr>
          </a:p>
          <a:p>
            <a:pPr>
              <a:buFont typeface="Wingdings" panose="05000000000000000000" pitchFamily="2" charset="2"/>
              <a:buChar char="v"/>
            </a:pPr>
            <a:r>
              <a:rPr lang="fr-FR" sz="1500" noProof="0" dirty="0">
                <a:solidFill>
                  <a:schemeClr val="bg1"/>
                </a:solidFill>
              </a:rPr>
              <a:t>Routier</a:t>
            </a:r>
          </a:p>
          <a:p>
            <a:pPr>
              <a:buFont typeface="Wingdings" panose="05000000000000000000" pitchFamily="2" charset="2"/>
              <a:buChar char="v"/>
            </a:pPr>
            <a:r>
              <a:rPr lang="fr-FR" sz="1500" noProof="0" dirty="0">
                <a:solidFill>
                  <a:schemeClr val="bg1"/>
                </a:solidFill>
              </a:rPr>
              <a:t>Aérien</a:t>
            </a:r>
          </a:p>
          <a:p>
            <a:pPr>
              <a:buFont typeface="Wingdings" panose="05000000000000000000" pitchFamily="2" charset="2"/>
              <a:buChar char="v"/>
            </a:pPr>
            <a:r>
              <a:rPr lang="fr-FR" sz="1500" noProof="0" dirty="0">
                <a:solidFill>
                  <a:schemeClr val="bg1"/>
                </a:solidFill>
              </a:rPr>
              <a:t>Rail</a:t>
            </a:r>
          </a:p>
          <a:p>
            <a:pPr>
              <a:buFont typeface="Wingdings" panose="05000000000000000000" pitchFamily="2" charset="2"/>
              <a:buChar char="v"/>
            </a:pPr>
            <a:r>
              <a:rPr lang="fr-FR" sz="1500" noProof="0" dirty="0">
                <a:solidFill>
                  <a:schemeClr val="bg1"/>
                </a:solidFill>
              </a:rPr>
              <a:t>Fluvial</a:t>
            </a:r>
          </a:p>
          <a:p>
            <a:pPr>
              <a:buFont typeface="Wingdings" panose="05000000000000000000" pitchFamily="2" charset="2"/>
              <a:buChar char="v"/>
            </a:pPr>
            <a:r>
              <a:rPr lang="fr-FR" sz="1500" noProof="0" dirty="0">
                <a:solidFill>
                  <a:schemeClr val="bg1"/>
                </a:solidFill>
              </a:rPr>
              <a:t>Maritime</a:t>
            </a:r>
          </a:p>
          <a:p>
            <a:pPr>
              <a:buFont typeface="Wingdings" panose="05000000000000000000" pitchFamily="2" charset="2"/>
              <a:buChar char="v"/>
            </a:pPr>
            <a:endParaRPr lang="fr-FR" sz="1500" noProof="0" dirty="0">
              <a:solidFill>
                <a:schemeClr val="bg1"/>
              </a:solidFill>
            </a:endParaRPr>
          </a:p>
        </p:txBody>
      </p:sp>
    </p:spTree>
    <p:extLst>
      <p:ext uri="{BB962C8B-B14F-4D97-AF65-F5344CB8AC3E}">
        <p14:creationId xmlns:p14="http://schemas.microsoft.com/office/powerpoint/2010/main" val="4261696040"/>
      </p:ext>
    </p:extLst>
  </p:cSld>
  <p:clrMapOvr>
    <a:masterClrMapping/>
  </p:clrMapOvr>
  <mc:AlternateContent xmlns:mc="http://schemas.openxmlformats.org/markup-compatibility/2006" xmlns:p14="http://schemas.microsoft.com/office/powerpoint/2010/main">
    <mc:Choice Requires="p14">
      <p:transition spd="slow" p14:dur="1200" advClick="0" advTm="3000">
        <p:dissolve/>
      </p:transition>
    </mc:Choice>
    <mc:Fallback xmlns="">
      <p:transition spd="slow" advClick="0" advTm="3000">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9143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Espace réservé du contenu 4">
            <a:extLst>
              <a:ext uri="{FF2B5EF4-FFF2-40B4-BE49-F238E27FC236}">
                <a16:creationId xmlns:a16="http://schemas.microsoft.com/office/drawing/2014/main" id="{25D4DF3D-8395-301C-BC7E-4EE1F6F6AE44}"/>
              </a:ext>
            </a:extLst>
          </p:cNvPr>
          <p:cNvPicPr>
            <a:picLocks noGrp="1" noChangeAspect="1"/>
          </p:cNvPicPr>
          <p:nvPr>
            <p:ph idx="1"/>
          </p:nvPr>
        </p:nvPicPr>
        <p:blipFill>
          <a:blip r:embed="rId2">
            <a:alphaModFix amt="55000"/>
          </a:blip>
          <a:srcRect l="23140" r="2194"/>
          <a:stretch/>
        </p:blipFill>
        <p:spPr>
          <a:xfrm>
            <a:off x="20" y="-9107"/>
            <a:ext cx="9143980" cy="6858000"/>
          </a:xfrm>
          <a:prstGeom prst="rect">
            <a:avLst/>
          </a:prstGeom>
        </p:spPr>
      </p:pic>
      <p:sp>
        <p:nvSpPr>
          <p:cNvPr id="2" name="Titre 1">
            <a:extLst>
              <a:ext uri="{FF2B5EF4-FFF2-40B4-BE49-F238E27FC236}">
                <a16:creationId xmlns:a16="http://schemas.microsoft.com/office/drawing/2014/main" id="{A704E374-B789-E1C9-DD56-0BB7C078E850}"/>
              </a:ext>
            </a:extLst>
          </p:cNvPr>
          <p:cNvSpPr>
            <a:spLocks noGrp="1"/>
          </p:cNvSpPr>
          <p:nvPr>
            <p:ph type="title"/>
          </p:nvPr>
        </p:nvSpPr>
        <p:spPr>
          <a:xfrm>
            <a:off x="515125" y="591345"/>
            <a:ext cx="2400300" cy="1722087"/>
          </a:xfrm>
        </p:spPr>
        <p:txBody>
          <a:bodyPr vert="horz" lIns="91440" tIns="45720" rIns="91440" bIns="45720" rtlCol="0" anchor="ctr">
            <a:normAutofit/>
          </a:bodyPr>
          <a:lstStyle/>
          <a:p>
            <a:pPr defTabSz="914400">
              <a:lnSpc>
                <a:spcPct val="90000"/>
              </a:lnSpc>
            </a:pPr>
            <a:r>
              <a:rPr lang="fr-FR" sz="4100" noProof="0" dirty="0">
                <a:solidFill>
                  <a:srgbClr val="FFFFFF"/>
                </a:solidFill>
              </a:rPr>
              <a:t>Transport Routier</a:t>
            </a:r>
          </a:p>
        </p:txBody>
      </p:sp>
      <p:sp>
        <p:nvSpPr>
          <p:cNvPr id="8" name="Arc 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Espace réservé du texte 3">
            <a:extLst>
              <a:ext uri="{FF2B5EF4-FFF2-40B4-BE49-F238E27FC236}">
                <a16:creationId xmlns:a16="http://schemas.microsoft.com/office/drawing/2014/main" id="{4DBBC15F-DA11-6FCB-C08A-4F0639AB09A6}"/>
              </a:ext>
            </a:extLst>
          </p:cNvPr>
          <p:cNvSpPr>
            <a:spLocks noGrp="1"/>
          </p:cNvSpPr>
          <p:nvPr>
            <p:ph type="body" sz="half" idx="2"/>
          </p:nvPr>
        </p:nvSpPr>
        <p:spPr>
          <a:xfrm>
            <a:off x="3335480" y="109728"/>
            <a:ext cx="5625639" cy="6611112"/>
          </a:xfrm>
        </p:spPr>
        <p:txBody>
          <a:bodyPr vert="horz" lIns="91440" tIns="45720" rIns="91440" bIns="45720" rtlCol="0" anchor="ctr">
            <a:normAutofit/>
          </a:bodyPr>
          <a:lstStyle/>
          <a:p>
            <a:pPr defTabSz="914400">
              <a:lnSpc>
                <a:spcPct val="90000"/>
              </a:lnSpc>
            </a:pPr>
            <a:r>
              <a:rPr lang="fr-FR" sz="1600" b="1" noProof="0" dirty="0">
                <a:solidFill>
                  <a:srgbClr val="FFFFFF"/>
                </a:solidFill>
              </a:rPr>
              <a:t>La lettre de voiture CMR</a:t>
            </a:r>
          </a:p>
          <a:p>
            <a:pPr defTabSz="914400">
              <a:lnSpc>
                <a:spcPct val="90000"/>
              </a:lnSpc>
            </a:pPr>
            <a:endParaRPr lang="fr-FR" sz="1600" b="1" noProof="0" dirty="0">
              <a:solidFill>
                <a:srgbClr val="FFFFFF"/>
              </a:solidFill>
            </a:endParaRPr>
          </a:p>
          <a:p>
            <a:pPr marL="57150" indent="-285750" defTabSz="914400">
              <a:lnSpc>
                <a:spcPct val="90000"/>
              </a:lnSpc>
              <a:buFont typeface="Wingdings" panose="05000000000000000000" pitchFamily="2" charset="2"/>
              <a:buChar char="q"/>
            </a:pPr>
            <a:r>
              <a:rPr lang="fr-FR" sz="1600" noProof="0" dirty="0">
                <a:solidFill>
                  <a:srgbClr val="FFFFFF"/>
                </a:solidFill>
              </a:rPr>
              <a:t>C’ est un document contractuel qui accompagne le transport international de marchandises par route entre les pays signataires de la convention CMR (1956). Elle sert de preuve du contrat de transport et précise les obligations des parties impliquées : expéditeur, transporteur et destinataire.</a:t>
            </a:r>
          </a:p>
          <a:p>
            <a:pPr defTabSz="914400">
              <a:lnSpc>
                <a:spcPct val="90000"/>
              </a:lnSpc>
              <a:spcBef>
                <a:spcPts val="600"/>
              </a:spcBef>
            </a:pPr>
            <a:r>
              <a:rPr lang="fr-FR" sz="1600" b="1" noProof="0" dirty="0">
                <a:solidFill>
                  <a:srgbClr val="FFFFFF"/>
                </a:solidFill>
              </a:rPr>
              <a:t>Responsabilité en cas de transport sous CMR</a:t>
            </a:r>
          </a:p>
          <a:p>
            <a:pPr defTabSz="914400">
              <a:lnSpc>
                <a:spcPct val="90000"/>
              </a:lnSpc>
            </a:pPr>
            <a:endParaRPr lang="fr-FR" sz="1600" noProof="0" dirty="0">
              <a:solidFill>
                <a:srgbClr val="FFFFFF"/>
              </a:solidFill>
            </a:endParaRPr>
          </a:p>
          <a:p>
            <a:pPr marL="228600" indent="-285750" defTabSz="914400">
              <a:lnSpc>
                <a:spcPct val="90000"/>
              </a:lnSpc>
              <a:buFont typeface="Wingdings" panose="05000000000000000000" pitchFamily="2" charset="2"/>
              <a:buChar char="q"/>
            </a:pPr>
            <a:r>
              <a:rPr lang="fr-FR" noProof="0" dirty="0">
                <a:solidFill>
                  <a:srgbClr val="FFFFFF"/>
                </a:solidFill>
              </a:rPr>
              <a:t>Le transporteur est responsable des marchandises depuis leur prise en charge jusqu’à leur livraison au destinataire.</a:t>
            </a:r>
          </a:p>
          <a:p>
            <a:pPr marL="57150" indent="-285750" defTabSz="914400">
              <a:lnSpc>
                <a:spcPct val="90000"/>
              </a:lnSpc>
              <a:buFont typeface="Wingdings" panose="05000000000000000000" pitchFamily="2" charset="2"/>
              <a:buChar char="q"/>
            </a:pPr>
            <a:r>
              <a:rPr lang="fr-FR" noProof="0" dirty="0">
                <a:solidFill>
                  <a:srgbClr val="FFFFFF"/>
                </a:solidFill>
              </a:rPr>
              <a:t>Le transporteur est responsable des pertes et dommages subis par les marchandises, sauf en cas de force majeure, défaut de l’expéditeur ou vice propre de la marchandise.</a:t>
            </a:r>
          </a:p>
          <a:p>
            <a:pPr marL="57150" indent="-285750" defTabSz="914400">
              <a:lnSpc>
                <a:spcPct val="90000"/>
              </a:lnSpc>
              <a:buFont typeface="Wingdings" panose="05000000000000000000" pitchFamily="2" charset="2"/>
              <a:buChar char="q"/>
            </a:pPr>
            <a:r>
              <a:rPr lang="fr-FR" noProof="0" dirty="0">
                <a:solidFill>
                  <a:srgbClr val="FFFFFF"/>
                </a:solidFill>
              </a:rPr>
              <a:t>Une indemnisation est possible si le délai de livraison prévu n’est pas respecté.</a:t>
            </a:r>
          </a:p>
          <a:p>
            <a:pPr defTabSz="914400">
              <a:lnSpc>
                <a:spcPct val="90000"/>
              </a:lnSpc>
              <a:spcBef>
                <a:spcPts val="600"/>
              </a:spcBef>
            </a:pPr>
            <a:r>
              <a:rPr lang="fr-FR" sz="1600" b="1" noProof="0" dirty="0">
                <a:solidFill>
                  <a:srgbClr val="FFFFFF"/>
                </a:solidFill>
              </a:rPr>
              <a:t>Assurance du transport CMR</a:t>
            </a:r>
          </a:p>
          <a:p>
            <a:pPr defTabSz="914400">
              <a:lnSpc>
                <a:spcPct val="90000"/>
              </a:lnSpc>
            </a:pPr>
            <a:endParaRPr lang="fr-FR" sz="1600" b="1" noProof="0" dirty="0">
              <a:solidFill>
                <a:srgbClr val="FFFFFF"/>
              </a:solidFill>
            </a:endParaRPr>
          </a:p>
          <a:p>
            <a:pPr marL="57150" indent="-285750" defTabSz="914400">
              <a:lnSpc>
                <a:spcPct val="90000"/>
              </a:lnSpc>
              <a:buFont typeface="Wingdings" panose="05000000000000000000" pitchFamily="2" charset="2"/>
              <a:buChar char="q"/>
            </a:pPr>
            <a:r>
              <a:rPr lang="fr-FR" noProof="0" dirty="0">
                <a:solidFill>
                  <a:srgbClr val="FFFFFF"/>
                </a:solidFill>
              </a:rPr>
              <a:t>Indemniser les clients en cas de perte ou de dommage des marchandises.</a:t>
            </a:r>
          </a:p>
          <a:p>
            <a:pPr marL="57150" indent="-285750" defTabSz="914400">
              <a:lnSpc>
                <a:spcPct val="90000"/>
              </a:lnSpc>
              <a:buFont typeface="Wingdings" panose="05000000000000000000" pitchFamily="2" charset="2"/>
              <a:buChar char="q"/>
            </a:pPr>
            <a:r>
              <a:rPr lang="fr-FR" noProof="0" dirty="0">
                <a:solidFill>
                  <a:srgbClr val="FFFFFF"/>
                </a:solidFill>
              </a:rPr>
              <a:t>Couvrir la responsabilité civile du transporteur dans les limites définies par la convention.</a:t>
            </a:r>
          </a:p>
          <a:p>
            <a:pPr marL="57150" indent="-285750" defTabSz="914400">
              <a:lnSpc>
                <a:spcPct val="90000"/>
              </a:lnSpc>
              <a:buFont typeface="Wingdings" panose="05000000000000000000" pitchFamily="2" charset="2"/>
              <a:buChar char="q"/>
            </a:pPr>
            <a:r>
              <a:rPr lang="fr-FR" noProof="0" dirty="0">
                <a:solidFill>
                  <a:srgbClr val="FFFFFF"/>
                </a:solidFill>
              </a:rPr>
              <a:t>Offrir une couverture complémentaire en fonction des besoins spécifiques assurance Ad Valorem pour une couverture supérieure.</a:t>
            </a:r>
          </a:p>
          <a:p>
            <a:pPr marL="57150" indent="-285750" defTabSz="914400">
              <a:lnSpc>
                <a:spcPct val="90000"/>
              </a:lnSpc>
              <a:buFont typeface="Wingdings" panose="05000000000000000000" pitchFamily="2" charset="2"/>
              <a:buChar char="q"/>
            </a:pPr>
            <a:endParaRPr lang="fr-FR" noProof="0" dirty="0">
              <a:solidFill>
                <a:srgbClr val="FFFFFF"/>
              </a:solidFill>
            </a:endParaRPr>
          </a:p>
          <a:p>
            <a:pPr marL="57150" indent="-285750" defTabSz="914400">
              <a:lnSpc>
                <a:spcPct val="90000"/>
              </a:lnSpc>
              <a:buFont typeface="Wingdings" panose="05000000000000000000" pitchFamily="2" charset="2"/>
              <a:buChar char="q"/>
            </a:pPr>
            <a:r>
              <a:rPr lang="fr-FR" noProof="0" dirty="0">
                <a:solidFill>
                  <a:srgbClr val="FFFFFF"/>
                </a:solidFill>
              </a:rPr>
              <a:t>La responsabilité du transporteur est limitée selon un calcul basé sur le poids des marchandises perdues ou endommagées (environ </a:t>
            </a:r>
            <a:r>
              <a:rPr lang="fr-FR" b="1" noProof="0" dirty="0">
                <a:solidFill>
                  <a:srgbClr val="FFFFFF"/>
                </a:solidFill>
              </a:rPr>
              <a:t>8,33 DTS/kg</a:t>
            </a:r>
            <a:r>
              <a:rPr lang="fr-FR" noProof="0" dirty="0">
                <a:solidFill>
                  <a:srgbClr val="FFFFFF"/>
                </a:solidFill>
              </a:rPr>
              <a:t>, soit un droit de tirage spécial du FMI)</a:t>
            </a:r>
          </a:p>
        </p:txBody>
      </p:sp>
      <p:pic>
        <p:nvPicPr>
          <p:cNvPr id="9" name="Image 8">
            <a:extLst>
              <a:ext uri="{FF2B5EF4-FFF2-40B4-BE49-F238E27FC236}">
                <a16:creationId xmlns:a16="http://schemas.microsoft.com/office/drawing/2014/main" id="{773A0E78-6939-29D4-A8ED-055865C32CB1}"/>
              </a:ext>
            </a:extLst>
          </p:cNvPr>
          <p:cNvPicPr>
            <a:picLocks noChangeAspect="1"/>
          </p:cNvPicPr>
          <p:nvPr/>
        </p:nvPicPr>
        <p:blipFill>
          <a:blip r:embed="rId3">
            <a:duotone>
              <a:prstClr val="black"/>
              <a:schemeClr val="tx2">
                <a:tint val="45000"/>
                <a:satMod val="400000"/>
              </a:schemeClr>
            </a:duotone>
          </a:blip>
          <a:stretch>
            <a:fillRect/>
          </a:stretch>
        </p:blipFill>
        <p:spPr>
          <a:xfrm>
            <a:off x="182881" y="2433004"/>
            <a:ext cx="2969719" cy="4187251"/>
          </a:xfrm>
          <a:prstGeom prst="rect">
            <a:avLst/>
          </a:prstGeom>
        </p:spPr>
      </p:pic>
    </p:spTree>
    <p:extLst>
      <p:ext uri="{BB962C8B-B14F-4D97-AF65-F5344CB8AC3E}">
        <p14:creationId xmlns:p14="http://schemas.microsoft.com/office/powerpoint/2010/main" val="1018455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8000">
        <p15:prstTrans prst="airplane"/>
      </p:transition>
    </mc:Choice>
    <mc:Fallback xmlns="">
      <p:transition spd="slow" advClick="0" advTm="8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ZoneTexte 3">
            <a:extLst>
              <a:ext uri="{FF2B5EF4-FFF2-40B4-BE49-F238E27FC236}">
                <a16:creationId xmlns:a16="http://schemas.microsoft.com/office/drawing/2014/main" id="{E23A3E80-D9CA-209D-37DF-AE18E19DB03A}"/>
              </a:ext>
            </a:extLst>
          </p:cNvPr>
          <p:cNvSpPr txBox="1"/>
          <p:nvPr/>
        </p:nvSpPr>
        <p:spPr>
          <a:xfrm>
            <a:off x="617581" y="921715"/>
            <a:ext cx="3872267" cy="1914071"/>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fr-FR" sz="4200" kern="1200" noProof="0" dirty="0">
                <a:solidFill>
                  <a:schemeClr val="accent1"/>
                </a:solidFill>
                <a:latin typeface="+mj-lt"/>
                <a:ea typeface="+mj-ea"/>
                <a:cs typeface="+mj-cs"/>
              </a:rPr>
              <a:t>LETTRE DE VOITURE</a:t>
            </a:r>
          </a:p>
          <a:p>
            <a:pPr algn="ctr" defTabSz="914400">
              <a:lnSpc>
                <a:spcPct val="90000"/>
              </a:lnSpc>
              <a:spcBef>
                <a:spcPct val="0"/>
              </a:spcBef>
              <a:spcAft>
                <a:spcPts val="600"/>
              </a:spcAft>
            </a:pPr>
            <a:r>
              <a:rPr lang="fr-FR" sz="4200" kern="1200" noProof="0" dirty="0">
                <a:solidFill>
                  <a:schemeClr val="accent1"/>
                </a:solidFill>
                <a:latin typeface="+mj-lt"/>
                <a:ea typeface="+mj-ea"/>
                <a:cs typeface="+mj-cs"/>
              </a:rPr>
              <a:t>CMR</a:t>
            </a:r>
          </a:p>
        </p:txBody>
      </p:sp>
      <p:sp>
        <p:nvSpPr>
          <p:cNvPr id="39" name="Rectangle 38">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0" name="Rectangle 39">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1" name="Rectangle 40">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3" name="Image 2">
            <a:extLst>
              <a:ext uri="{FF2B5EF4-FFF2-40B4-BE49-F238E27FC236}">
                <a16:creationId xmlns:a16="http://schemas.microsoft.com/office/drawing/2014/main" id="{B8269C0C-E3E5-17A6-6553-214F39A6B7DE}"/>
              </a:ext>
            </a:extLst>
          </p:cNvPr>
          <p:cNvPicPr>
            <a:picLocks noChangeAspect="1"/>
          </p:cNvPicPr>
          <p:nvPr/>
        </p:nvPicPr>
        <p:blipFill>
          <a:blip r:embed="rId2">
            <a:duotone>
              <a:prstClr val="black"/>
              <a:schemeClr val="tx2">
                <a:tint val="45000"/>
                <a:satMod val="400000"/>
              </a:schemeClr>
            </a:duotone>
          </a:blip>
          <a:stretch>
            <a:fillRect/>
          </a:stretch>
        </p:blipFill>
        <p:spPr>
          <a:xfrm>
            <a:off x="4138368" y="123932"/>
            <a:ext cx="4664328" cy="6569475"/>
          </a:xfrm>
          <a:prstGeom prst="rect">
            <a:avLst/>
          </a:prstGeom>
        </p:spPr>
      </p:pic>
      <p:sp>
        <p:nvSpPr>
          <p:cNvPr id="42" name="Rectangle 4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2839630904"/>
      </p:ext>
    </p:extLst>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a:extLst>
              <a:ext uri="{FF2B5EF4-FFF2-40B4-BE49-F238E27FC236}">
                <a16:creationId xmlns:a16="http://schemas.microsoft.com/office/drawing/2014/main" id="{3D785AB2-36B8-6F4F-2133-D20E144BBD69}"/>
              </a:ext>
            </a:extLst>
          </p:cNvPr>
          <p:cNvSpPr txBox="1">
            <a:spLocks/>
          </p:cNvSpPr>
          <p:nvPr/>
        </p:nvSpPr>
        <p:spPr>
          <a:xfrm>
            <a:off x="4187928" y="0"/>
            <a:ext cx="4956072" cy="6858000"/>
          </a:xfrm>
          <a:prstGeom prst="rect">
            <a:avLst/>
          </a:prstGeom>
          <a:solidFill>
            <a:srgbClr val="002060"/>
          </a:solidFill>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90000"/>
              </a:lnSpc>
              <a:buNone/>
            </a:pPr>
            <a:r>
              <a:rPr lang="fr-FR" sz="1100" b="1" noProof="0" dirty="0">
                <a:solidFill>
                  <a:schemeClr val="bg1"/>
                </a:solidFill>
              </a:rPr>
              <a:t>La Lettre de Voiture Ferroviaire (CIM) </a:t>
            </a:r>
            <a:r>
              <a:rPr lang="fr-FR" sz="1100" noProof="0" dirty="0">
                <a:solidFill>
                  <a:schemeClr val="bg1"/>
                </a:solidFill>
              </a:rPr>
              <a:t>Contrat International de Transport de Marchandises par Chemin de Fer.</a:t>
            </a:r>
            <a:endParaRPr lang="fr-FR" sz="1100" b="1" noProof="0" dirty="0">
              <a:solidFill>
                <a:schemeClr val="bg1"/>
              </a:solidFill>
            </a:endParaRPr>
          </a:p>
          <a:p>
            <a:pPr marL="0" indent="0" defTabSz="914400">
              <a:lnSpc>
                <a:spcPct val="90000"/>
              </a:lnSpc>
              <a:spcAft>
                <a:spcPts val="600"/>
              </a:spcAft>
              <a:buNone/>
            </a:pPr>
            <a:r>
              <a:rPr lang="fr-FR" sz="1100" noProof="0" dirty="0">
                <a:solidFill>
                  <a:schemeClr val="bg1"/>
                </a:solidFill>
              </a:rPr>
              <a:t>C’est un document contractuel établi pour les transports internationaux de marchandises par rail entre les pays signataires de la </a:t>
            </a:r>
            <a:r>
              <a:rPr lang="fr-FR" sz="1100" b="1" noProof="0" dirty="0">
                <a:solidFill>
                  <a:schemeClr val="bg1"/>
                </a:solidFill>
              </a:rPr>
              <a:t>Convention CIM</a:t>
            </a:r>
            <a:r>
              <a:rPr lang="fr-FR" sz="1100" noProof="0" dirty="0">
                <a:solidFill>
                  <a:schemeClr val="bg1"/>
                </a:solidFill>
              </a:rPr>
              <a:t>, faisant partie de la </a:t>
            </a:r>
            <a:r>
              <a:rPr lang="fr-FR" sz="1100" b="1" noProof="0" dirty="0">
                <a:solidFill>
                  <a:schemeClr val="bg1"/>
                </a:solidFill>
              </a:rPr>
              <a:t>Convention COTIF</a:t>
            </a:r>
            <a:r>
              <a:rPr lang="fr-FR" sz="1100" noProof="0" dirty="0">
                <a:solidFill>
                  <a:schemeClr val="bg1"/>
                </a:solidFill>
              </a:rPr>
              <a:t> (Convention relative aux transports internationaux ferroviaires). Elle remplit plusieurs fonctions :</a:t>
            </a:r>
          </a:p>
          <a:p>
            <a:pPr marL="285750" indent="-228600" defTabSz="914400">
              <a:lnSpc>
                <a:spcPct val="90000"/>
              </a:lnSpc>
              <a:buFont typeface="Wingdings" panose="05000000000000000000" pitchFamily="2" charset="2"/>
              <a:buChar char="q"/>
            </a:pPr>
            <a:r>
              <a:rPr lang="fr-FR" sz="1100" b="1" noProof="0" dirty="0">
                <a:solidFill>
                  <a:schemeClr val="bg1"/>
                </a:solidFill>
              </a:rPr>
              <a:t>Preuve du contrat de transport</a:t>
            </a:r>
            <a:r>
              <a:rPr lang="fr-FR" sz="1100" noProof="0" dirty="0">
                <a:solidFill>
                  <a:schemeClr val="bg1"/>
                </a:solidFill>
              </a:rPr>
              <a:t> entre l'expéditeur et l'opérateur ferroviaire.</a:t>
            </a:r>
          </a:p>
          <a:p>
            <a:pPr marL="285750" indent="-228600" defTabSz="914400">
              <a:lnSpc>
                <a:spcPct val="90000"/>
              </a:lnSpc>
              <a:buFont typeface="Wingdings" panose="05000000000000000000" pitchFamily="2" charset="2"/>
              <a:buChar char="q"/>
            </a:pPr>
            <a:r>
              <a:rPr lang="fr-FR" sz="1100" b="1" noProof="0" dirty="0">
                <a:solidFill>
                  <a:schemeClr val="bg1"/>
                </a:solidFill>
              </a:rPr>
              <a:t>Document de suivi et de traçabilité</a:t>
            </a:r>
            <a:r>
              <a:rPr lang="fr-FR" sz="1100" noProof="0" dirty="0">
                <a:solidFill>
                  <a:schemeClr val="bg1"/>
                </a:solidFill>
              </a:rPr>
              <a:t> des marchandises transportées.</a:t>
            </a:r>
          </a:p>
          <a:p>
            <a:pPr marL="285750" indent="-228600" defTabSz="914400">
              <a:lnSpc>
                <a:spcPct val="90000"/>
              </a:lnSpc>
              <a:buFont typeface="Wingdings" panose="05000000000000000000" pitchFamily="2" charset="2"/>
              <a:buChar char="q"/>
            </a:pPr>
            <a:r>
              <a:rPr lang="fr-FR" sz="1100" b="1" noProof="0" dirty="0">
                <a:solidFill>
                  <a:schemeClr val="bg1"/>
                </a:solidFill>
              </a:rPr>
              <a:t>Document douanier</a:t>
            </a:r>
            <a:r>
              <a:rPr lang="fr-FR" sz="1100" noProof="0" dirty="0">
                <a:solidFill>
                  <a:schemeClr val="bg1"/>
                </a:solidFill>
              </a:rPr>
              <a:t> facilitant le transit et les formalités d'import/export.</a:t>
            </a:r>
          </a:p>
          <a:p>
            <a:pPr marL="285750" indent="-228600" defTabSz="914400">
              <a:lnSpc>
                <a:spcPct val="90000"/>
              </a:lnSpc>
              <a:buFont typeface="Wingdings" panose="05000000000000000000" pitchFamily="2" charset="2"/>
              <a:buChar char="q"/>
            </a:pPr>
            <a:r>
              <a:rPr lang="fr-FR" sz="1100" b="1" noProof="0" dirty="0">
                <a:solidFill>
                  <a:schemeClr val="bg1"/>
                </a:solidFill>
              </a:rPr>
              <a:t>Justificatif de réception</a:t>
            </a:r>
            <a:r>
              <a:rPr lang="fr-FR" sz="1100" noProof="0" dirty="0">
                <a:solidFill>
                  <a:schemeClr val="bg1"/>
                </a:solidFill>
              </a:rPr>
              <a:t> des marchandises par le transporteur ferroviaire.</a:t>
            </a:r>
          </a:p>
          <a:p>
            <a:pPr marL="0" indent="0" defTabSz="914400">
              <a:lnSpc>
                <a:spcPct val="90000"/>
              </a:lnSpc>
              <a:buNone/>
            </a:pPr>
            <a:r>
              <a:rPr lang="fr-FR" sz="1100" noProof="0" dirty="0">
                <a:solidFill>
                  <a:schemeClr val="bg1"/>
                </a:solidFill>
              </a:rPr>
              <a:t>La lettre de voiture CIM est </a:t>
            </a:r>
            <a:r>
              <a:rPr lang="fr-FR" sz="1100" b="1" noProof="0" dirty="0">
                <a:solidFill>
                  <a:schemeClr val="bg1"/>
                </a:solidFill>
              </a:rPr>
              <a:t>non négociable</a:t>
            </a:r>
            <a:r>
              <a:rPr lang="fr-FR" sz="1100" noProof="0" dirty="0">
                <a:solidFill>
                  <a:schemeClr val="bg1"/>
                </a:solidFill>
              </a:rPr>
              <a:t>, ce qui signifie qu'elle ne représente pas un titre de propriété des marchandises.</a:t>
            </a:r>
          </a:p>
          <a:p>
            <a:pPr marL="0" indent="0" defTabSz="914400">
              <a:lnSpc>
                <a:spcPct val="90000"/>
              </a:lnSpc>
              <a:buNone/>
            </a:pPr>
            <a:endParaRPr lang="fr-FR" sz="1100" noProof="0" dirty="0">
              <a:solidFill>
                <a:schemeClr val="bg1"/>
              </a:solidFill>
            </a:endParaRPr>
          </a:p>
          <a:p>
            <a:pPr marL="0" indent="0" defTabSz="914400">
              <a:lnSpc>
                <a:spcPct val="90000"/>
              </a:lnSpc>
              <a:buNone/>
            </a:pPr>
            <a:r>
              <a:rPr lang="fr-FR" sz="1100" b="1" noProof="0" dirty="0">
                <a:solidFill>
                  <a:schemeClr val="bg1"/>
                </a:solidFill>
              </a:rPr>
              <a:t>Responsabilités en cas de transport ferroviaire</a:t>
            </a:r>
          </a:p>
          <a:p>
            <a:pPr marL="0" indent="0" defTabSz="914400">
              <a:lnSpc>
                <a:spcPct val="90000"/>
              </a:lnSpc>
              <a:buNone/>
            </a:pPr>
            <a:r>
              <a:rPr lang="fr-FR" sz="1100" noProof="0" dirty="0">
                <a:solidFill>
                  <a:schemeClr val="bg1"/>
                </a:solidFill>
              </a:rPr>
              <a:t>La responsabilité du transporteur ferroviaire est définie par la </a:t>
            </a:r>
            <a:r>
              <a:rPr lang="fr-FR" sz="1100" b="1" noProof="0" dirty="0">
                <a:solidFill>
                  <a:schemeClr val="bg1"/>
                </a:solidFill>
              </a:rPr>
              <a:t>Convention CIM</a:t>
            </a:r>
            <a:r>
              <a:rPr lang="fr-FR" sz="1100" noProof="0" dirty="0">
                <a:solidFill>
                  <a:schemeClr val="bg1"/>
                </a:solidFill>
              </a:rPr>
              <a:t>, qui encadre ses obligations et limites.</a:t>
            </a:r>
          </a:p>
          <a:p>
            <a:pPr marL="228600" indent="-171450" defTabSz="914400">
              <a:lnSpc>
                <a:spcPct val="90000"/>
              </a:lnSpc>
              <a:buFont typeface="Wingdings" panose="05000000000000000000" pitchFamily="2" charset="2"/>
              <a:buChar char="q"/>
            </a:pPr>
            <a:r>
              <a:rPr lang="fr-FR" sz="1100" b="1" noProof="0" dirty="0">
                <a:solidFill>
                  <a:schemeClr val="bg1"/>
                </a:solidFill>
              </a:rPr>
              <a:t>Prise en charge et livraison</a:t>
            </a:r>
            <a:r>
              <a:rPr lang="fr-FR" sz="1100" noProof="0" dirty="0">
                <a:solidFill>
                  <a:schemeClr val="bg1"/>
                </a:solidFill>
              </a:rPr>
              <a:t> : Le transporteur est responsable des marchandises du moment où il les prend en charge jusqu’à leur livraison au destinataire.</a:t>
            </a:r>
          </a:p>
          <a:p>
            <a:pPr marL="228600" indent="-171450" defTabSz="914400">
              <a:lnSpc>
                <a:spcPct val="90000"/>
              </a:lnSpc>
              <a:buFont typeface="Wingdings" panose="05000000000000000000" pitchFamily="2" charset="2"/>
              <a:buChar char="q"/>
            </a:pPr>
            <a:r>
              <a:rPr lang="fr-FR" sz="1100" b="1" noProof="0" dirty="0">
                <a:solidFill>
                  <a:schemeClr val="bg1"/>
                </a:solidFill>
              </a:rPr>
              <a:t>Pertes et avaries</a:t>
            </a:r>
            <a:r>
              <a:rPr lang="fr-FR" sz="1100" noProof="0" dirty="0">
                <a:solidFill>
                  <a:schemeClr val="bg1"/>
                </a:solidFill>
              </a:rPr>
              <a:t> : Il est tenu d’indemniser l’expéditeur en cas de perte ou de dommage, sauf en cas de force majeure, faute de l’expéditeur ou vice propre de la marchandise.</a:t>
            </a:r>
          </a:p>
          <a:p>
            <a:pPr marL="228600" indent="-171450" defTabSz="914400">
              <a:lnSpc>
                <a:spcPct val="90000"/>
              </a:lnSpc>
              <a:buFont typeface="Wingdings" panose="05000000000000000000" pitchFamily="2" charset="2"/>
              <a:buChar char="q"/>
            </a:pPr>
            <a:r>
              <a:rPr lang="fr-FR" sz="1100" b="1" noProof="0" dirty="0">
                <a:solidFill>
                  <a:schemeClr val="bg1"/>
                </a:solidFill>
              </a:rPr>
              <a:t>Retard de livraison</a:t>
            </a:r>
            <a:r>
              <a:rPr lang="fr-FR" sz="1100" noProof="0" dirty="0">
                <a:solidFill>
                  <a:schemeClr val="bg1"/>
                </a:solidFill>
              </a:rPr>
              <a:t> : Le transporteur peut être tenu responsable si un retard entraîne un préjudice pour l’expéditeur ou le destinataire.</a:t>
            </a:r>
          </a:p>
          <a:p>
            <a:pPr marL="228600" indent="-171450" defTabSz="914400">
              <a:lnSpc>
                <a:spcPct val="90000"/>
              </a:lnSpc>
              <a:buFont typeface="Wingdings" panose="05000000000000000000" pitchFamily="2" charset="2"/>
              <a:buChar char="q"/>
            </a:pPr>
            <a:r>
              <a:rPr lang="fr-FR" sz="1100" b="1" noProof="0" dirty="0">
                <a:solidFill>
                  <a:schemeClr val="bg1"/>
                </a:solidFill>
              </a:rPr>
              <a:t>Limite d’indemnisation</a:t>
            </a:r>
            <a:r>
              <a:rPr lang="fr-FR" sz="1100" noProof="0" dirty="0">
                <a:solidFill>
                  <a:schemeClr val="bg1"/>
                </a:solidFill>
              </a:rPr>
              <a:t> : L’indemnisation pour perte ou dommage est généralement limitée à </a:t>
            </a:r>
            <a:r>
              <a:rPr lang="fr-FR" sz="1100" b="1" noProof="0" dirty="0">
                <a:solidFill>
                  <a:schemeClr val="bg1"/>
                </a:solidFill>
              </a:rPr>
              <a:t>17 DTS/kg</a:t>
            </a:r>
            <a:r>
              <a:rPr lang="fr-FR" sz="1100" noProof="0" dirty="0">
                <a:solidFill>
                  <a:schemeClr val="bg1"/>
                </a:solidFill>
              </a:rPr>
              <a:t> (Droits de Tirage Spéciaux du FMI), sauf si une valeur déclarée plus élevée est spécifiée dans le contrat.</a:t>
            </a:r>
          </a:p>
          <a:p>
            <a:pPr defTabSz="914400">
              <a:lnSpc>
                <a:spcPct val="90000"/>
              </a:lnSpc>
            </a:pPr>
            <a:endParaRPr lang="fr-FR" sz="1100" b="1" noProof="0" dirty="0">
              <a:solidFill>
                <a:schemeClr val="bg1"/>
              </a:solidFill>
            </a:endParaRPr>
          </a:p>
          <a:p>
            <a:pPr marL="0" indent="0" defTabSz="914400">
              <a:lnSpc>
                <a:spcPct val="90000"/>
              </a:lnSpc>
              <a:buNone/>
            </a:pPr>
            <a:r>
              <a:rPr lang="fr-FR" sz="1100" b="1" noProof="0" dirty="0">
                <a:solidFill>
                  <a:schemeClr val="bg1"/>
                </a:solidFill>
              </a:rPr>
              <a:t>Assurance du transport ferroviaire</a:t>
            </a:r>
          </a:p>
          <a:p>
            <a:pPr marL="171450" indent="-171450" defTabSz="914400">
              <a:lnSpc>
                <a:spcPct val="90000"/>
              </a:lnSpc>
              <a:buFont typeface="Wingdings" panose="05000000000000000000" pitchFamily="2" charset="2"/>
              <a:buChar char="q"/>
            </a:pPr>
            <a:r>
              <a:rPr lang="fr-FR" sz="1100" noProof="0" dirty="0">
                <a:solidFill>
                  <a:schemeClr val="bg1"/>
                </a:solidFill>
              </a:rPr>
              <a:t>Pour couvrir les risques non entièrement pris en charge par la responsabilité du transporteur, les expéditeurs et opérateurs peuvent souscrire une </a:t>
            </a:r>
            <a:r>
              <a:rPr lang="fr-FR" sz="1100" b="1" noProof="0" dirty="0">
                <a:solidFill>
                  <a:schemeClr val="bg1"/>
                </a:solidFill>
              </a:rPr>
              <a:t>assurance transport ferroviaire</a:t>
            </a:r>
            <a:r>
              <a:rPr lang="fr-FR" sz="1100" noProof="0" dirty="0">
                <a:solidFill>
                  <a:schemeClr val="bg1"/>
                </a:solidFill>
              </a:rPr>
              <a:t>, qui permet de :</a:t>
            </a:r>
          </a:p>
          <a:p>
            <a:pPr marL="228600" indent="-171450" defTabSz="914400">
              <a:lnSpc>
                <a:spcPct val="90000"/>
              </a:lnSpc>
              <a:buFont typeface="Wingdings" panose="05000000000000000000" pitchFamily="2" charset="2"/>
              <a:buChar char="q"/>
            </a:pPr>
            <a:r>
              <a:rPr lang="fr-FR" sz="1100" b="1" noProof="0" dirty="0">
                <a:solidFill>
                  <a:schemeClr val="bg1"/>
                </a:solidFill>
              </a:rPr>
              <a:t>Couvrir la valeur réelle des marchandises</a:t>
            </a:r>
            <a:r>
              <a:rPr lang="fr-FR" sz="1100" noProof="0" dirty="0">
                <a:solidFill>
                  <a:schemeClr val="bg1"/>
                </a:solidFill>
              </a:rPr>
              <a:t> en cas de perte, vol ou dommage.</a:t>
            </a:r>
          </a:p>
          <a:p>
            <a:pPr marL="228600" indent="-171450" defTabSz="914400">
              <a:lnSpc>
                <a:spcPct val="90000"/>
              </a:lnSpc>
              <a:buFont typeface="Wingdings" panose="05000000000000000000" pitchFamily="2" charset="2"/>
              <a:buChar char="q"/>
            </a:pPr>
            <a:r>
              <a:rPr lang="fr-FR" sz="1100" b="1" noProof="0" dirty="0">
                <a:solidFill>
                  <a:schemeClr val="bg1"/>
                </a:solidFill>
              </a:rPr>
              <a:t>Étendre la couverture</a:t>
            </a:r>
            <a:r>
              <a:rPr lang="fr-FR" sz="1100" noProof="0" dirty="0">
                <a:solidFill>
                  <a:schemeClr val="bg1"/>
                </a:solidFill>
              </a:rPr>
              <a:t> aux risques non pris en charge par la convention CIM (ex. : catastrophes naturelles, grèves, vandalisme).</a:t>
            </a:r>
          </a:p>
          <a:p>
            <a:pPr marL="228600" indent="-171450" defTabSz="914400">
              <a:lnSpc>
                <a:spcPct val="90000"/>
              </a:lnSpc>
              <a:buFont typeface="Wingdings" panose="05000000000000000000" pitchFamily="2" charset="2"/>
              <a:buChar char="q"/>
            </a:pPr>
            <a:r>
              <a:rPr lang="fr-FR" sz="1100" b="1" noProof="0" dirty="0">
                <a:solidFill>
                  <a:schemeClr val="bg1"/>
                </a:solidFill>
              </a:rPr>
              <a:t>Réduire les pertes financières</a:t>
            </a:r>
            <a:r>
              <a:rPr lang="fr-FR" sz="1100" noProof="0" dirty="0">
                <a:solidFill>
                  <a:schemeClr val="bg1"/>
                </a:solidFill>
              </a:rPr>
              <a:t> pour l’expéditeur et assurer une compensation rapide.</a:t>
            </a:r>
          </a:p>
          <a:p>
            <a:pPr marL="0" indent="0" defTabSz="914400">
              <a:lnSpc>
                <a:spcPct val="90000"/>
              </a:lnSpc>
              <a:buNone/>
            </a:pPr>
            <a:r>
              <a:rPr lang="fr-FR" sz="1100" noProof="0" dirty="0">
                <a:solidFill>
                  <a:schemeClr val="bg1"/>
                </a:solidFill>
              </a:rPr>
              <a:t>📌 </a:t>
            </a:r>
            <a:r>
              <a:rPr lang="fr-FR" sz="1100" b="1" noProof="0" dirty="0">
                <a:solidFill>
                  <a:schemeClr val="bg1"/>
                </a:solidFill>
              </a:rPr>
              <a:t>À noter</a:t>
            </a:r>
            <a:r>
              <a:rPr lang="fr-FR" sz="1100" noProof="0" dirty="0">
                <a:solidFill>
                  <a:schemeClr val="bg1"/>
                </a:solidFill>
              </a:rPr>
              <a:t> : L’assurance transport est généralement souscrite séparément et peut être adaptée aux besoins spécifiques de l’expéditeur.</a:t>
            </a:r>
          </a:p>
        </p:txBody>
      </p:sp>
      <p:pic>
        <p:nvPicPr>
          <p:cNvPr id="3" name="Image 2">
            <a:extLst>
              <a:ext uri="{FF2B5EF4-FFF2-40B4-BE49-F238E27FC236}">
                <a16:creationId xmlns:a16="http://schemas.microsoft.com/office/drawing/2014/main" id="{46CDA85E-D949-A0AC-A4E9-5816A279AE7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0" y="0"/>
            <a:ext cx="4187928" cy="6846401"/>
          </a:xfrm>
          <a:prstGeom prst="rect">
            <a:avLst/>
          </a:prstGeom>
        </p:spPr>
      </p:pic>
      <p:pic>
        <p:nvPicPr>
          <p:cNvPr id="4" name="Image 3">
            <a:extLst>
              <a:ext uri="{FF2B5EF4-FFF2-40B4-BE49-F238E27FC236}">
                <a16:creationId xmlns:a16="http://schemas.microsoft.com/office/drawing/2014/main" id="{70F92267-E691-010D-9283-4F6F3666179E}"/>
              </a:ext>
            </a:extLst>
          </p:cNvPr>
          <p:cNvPicPr>
            <a:picLocks noChangeAspect="1"/>
          </p:cNvPicPr>
          <p:nvPr/>
        </p:nvPicPr>
        <p:blipFill>
          <a:blip r:embed="rId4">
            <a:alphaModFix amt="60000"/>
            <a:duotone>
              <a:prstClr val="black"/>
              <a:schemeClr val="accent1">
                <a:tint val="45000"/>
                <a:satMod val="400000"/>
              </a:schemeClr>
            </a:duotone>
          </a:blip>
          <a:srcRect l="460" r="10898" b="-3"/>
          <a:stretch/>
        </p:blipFill>
        <p:spPr>
          <a:xfrm>
            <a:off x="1107793" y="3520439"/>
            <a:ext cx="1972341" cy="2967587"/>
          </a:xfrm>
          <a:prstGeom prst="rect">
            <a:avLst/>
          </a:prstGeom>
          <a:solidFill>
            <a:schemeClr val="bg1"/>
          </a:solidFill>
        </p:spPr>
      </p:pic>
      <p:sp>
        <p:nvSpPr>
          <p:cNvPr id="5" name="Titre 1">
            <a:extLst>
              <a:ext uri="{FF2B5EF4-FFF2-40B4-BE49-F238E27FC236}">
                <a16:creationId xmlns:a16="http://schemas.microsoft.com/office/drawing/2014/main" id="{DF224B4C-7603-4587-F2D5-A0598A5211B2}"/>
              </a:ext>
            </a:extLst>
          </p:cNvPr>
          <p:cNvSpPr txBox="1">
            <a:spLocks/>
          </p:cNvSpPr>
          <p:nvPr/>
        </p:nvSpPr>
        <p:spPr>
          <a:xfrm>
            <a:off x="189187" y="42204"/>
            <a:ext cx="3809555" cy="695539"/>
          </a:xfrm>
          <a:prstGeom prst="rect">
            <a:avLst/>
          </a:prstGeom>
          <a:noFill/>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pPr>
            <a:r>
              <a:rPr lang="fr-FR" sz="4000" noProof="0" dirty="0">
                <a:solidFill>
                  <a:srgbClr val="002060"/>
                </a:solidFill>
              </a:rPr>
              <a:t>Transport Aérien</a:t>
            </a:r>
          </a:p>
        </p:txBody>
      </p:sp>
    </p:spTree>
    <p:extLst>
      <p:ext uri="{BB962C8B-B14F-4D97-AF65-F5344CB8AC3E}">
        <p14:creationId xmlns:p14="http://schemas.microsoft.com/office/powerpoint/2010/main" val="209996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10000">
        <p15:prstTrans prst="airplane"/>
      </p:transition>
    </mc:Choice>
    <mc:Fallback xmlns="">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5FE5F6-3A53-F1A0-4BD0-92ADE9F0ADE0}"/>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C32A070-C17A-EC9B-4BCF-24BBC5281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ZoneTexte 3">
            <a:extLst>
              <a:ext uri="{FF2B5EF4-FFF2-40B4-BE49-F238E27FC236}">
                <a16:creationId xmlns:a16="http://schemas.microsoft.com/office/drawing/2014/main" id="{9F108679-1712-82F3-8C20-AA2D72F50825}"/>
              </a:ext>
            </a:extLst>
          </p:cNvPr>
          <p:cNvSpPr txBox="1"/>
          <p:nvPr/>
        </p:nvSpPr>
        <p:spPr>
          <a:xfrm>
            <a:off x="617581" y="420625"/>
            <a:ext cx="3486741" cy="200253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fr-FR" sz="6600" kern="1200" noProof="0" dirty="0">
                <a:solidFill>
                  <a:schemeClr val="accent1"/>
                </a:solidFill>
                <a:latin typeface="+mj-lt"/>
                <a:ea typeface="+mj-ea"/>
                <a:cs typeface="+mj-cs"/>
              </a:rPr>
              <a:t>LTA </a:t>
            </a:r>
          </a:p>
          <a:p>
            <a:pPr algn="ctr" defTabSz="914400">
              <a:lnSpc>
                <a:spcPct val="90000"/>
              </a:lnSpc>
              <a:spcBef>
                <a:spcPct val="0"/>
              </a:spcBef>
              <a:spcAft>
                <a:spcPts val="600"/>
              </a:spcAft>
            </a:pPr>
            <a:r>
              <a:rPr lang="fr-FR" sz="6600" kern="1200" noProof="0" dirty="0">
                <a:solidFill>
                  <a:schemeClr val="accent1"/>
                </a:solidFill>
                <a:latin typeface="+mj-lt"/>
                <a:ea typeface="+mj-ea"/>
                <a:cs typeface="+mj-cs"/>
              </a:rPr>
              <a:t>AWB</a:t>
            </a:r>
          </a:p>
        </p:txBody>
      </p:sp>
      <p:sp>
        <p:nvSpPr>
          <p:cNvPr id="39" name="Rectangle 38">
            <a:extLst>
              <a:ext uri="{FF2B5EF4-FFF2-40B4-BE49-F238E27FC236}">
                <a16:creationId xmlns:a16="http://schemas.microsoft.com/office/drawing/2014/main" id="{1D48E856-F6F4-5B51-AC10-9C44A467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0" name="Rectangle 39">
            <a:extLst>
              <a:ext uri="{FF2B5EF4-FFF2-40B4-BE49-F238E27FC236}">
                <a16:creationId xmlns:a16="http://schemas.microsoft.com/office/drawing/2014/main" id="{51C84B60-19CF-F7B1-6D52-B22E6F694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1" name="Rectangle 40">
            <a:extLst>
              <a:ext uri="{FF2B5EF4-FFF2-40B4-BE49-F238E27FC236}">
                <a16:creationId xmlns:a16="http://schemas.microsoft.com/office/drawing/2014/main" id="{5EEA737F-F24E-22EC-B329-C46326245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3" name="Image 2">
            <a:extLst>
              <a:ext uri="{FF2B5EF4-FFF2-40B4-BE49-F238E27FC236}">
                <a16:creationId xmlns:a16="http://schemas.microsoft.com/office/drawing/2014/main" id="{6B1746CE-2F8A-37CE-A732-B0C1D9D914C2}"/>
              </a:ext>
            </a:extLst>
          </p:cNvPr>
          <p:cNvPicPr>
            <a:picLocks noChangeAspect="1"/>
          </p:cNvPicPr>
          <p:nvPr/>
        </p:nvPicPr>
        <p:blipFill>
          <a:blip r:embed="rId2">
            <a:duotone>
              <a:prstClr val="black"/>
              <a:schemeClr val="accent1">
                <a:tint val="45000"/>
                <a:satMod val="400000"/>
              </a:schemeClr>
            </a:duotone>
          </a:blip>
          <a:srcRect/>
          <a:stretch/>
        </p:blipFill>
        <p:spPr>
          <a:xfrm>
            <a:off x="3979583" y="254076"/>
            <a:ext cx="4889651" cy="6349847"/>
          </a:xfrm>
          <a:prstGeom prst="rect">
            <a:avLst/>
          </a:prstGeom>
        </p:spPr>
      </p:pic>
      <p:sp>
        <p:nvSpPr>
          <p:cNvPr id="42" name="Rectangle 41">
            <a:extLst>
              <a:ext uri="{FF2B5EF4-FFF2-40B4-BE49-F238E27FC236}">
                <a16:creationId xmlns:a16="http://schemas.microsoft.com/office/drawing/2014/main" id="{BFA43FEE-2E48-7AB1-5C34-9B6EA483D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2" name="Image 1">
            <a:extLst>
              <a:ext uri="{FF2B5EF4-FFF2-40B4-BE49-F238E27FC236}">
                <a16:creationId xmlns:a16="http://schemas.microsoft.com/office/drawing/2014/main" id="{1E5DD0A5-5333-D4E2-A5D0-A4B5325E61C6}"/>
              </a:ext>
            </a:extLst>
          </p:cNvPr>
          <p:cNvPicPr>
            <a:picLocks noChangeAspect="1"/>
          </p:cNvPicPr>
          <p:nvPr/>
        </p:nvPicPr>
        <p:blipFill>
          <a:blip r:embed="rId3"/>
          <a:srcRect/>
          <a:stretch/>
        </p:blipFill>
        <p:spPr>
          <a:xfrm>
            <a:off x="932760" y="4920109"/>
            <a:ext cx="2114064" cy="1187902"/>
          </a:xfrm>
          <a:prstGeom prst="rect">
            <a:avLst/>
          </a:prstGeom>
        </p:spPr>
      </p:pic>
    </p:spTree>
    <p:extLst>
      <p:ext uri="{BB962C8B-B14F-4D97-AF65-F5344CB8AC3E}">
        <p14:creationId xmlns:p14="http://schemas.microsoft.com/office/powerpoint/2010/main" val="2682494396"/>
      </p:ext>
    </p:extLst>
  </p:cSld>
  <p:clrMapOvr>
    <a:masterClrMapping/>
  </p:clrMapOvr>
  <mc:AlternateContent xmlns:mc="http://schemas.openxmlformats.org/markup-compatibility/2006" xmlns:p14="http://schemas.microsoft.com/office/powerpoint/2010/main">
    <mc:Choice Requires="p14">
      <p:transition spd="slow" p14:dur="1200" advClick="0" advTm="3000">
        <p:dissolve/>
      </p:transition>
    </mc:Choice>
    <mc:Fallback xmlns="">
      <p:transition spd="slow" advClick="0" advTm="3000">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1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3923854" y="1402819"/>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E698DB57-0254-2CD6-092D-E392D8F5FDD8}"/>
              </a:ext>
            </a:extLst>
          </p:cNvPr>
          <p:cNvSpPr>
            <a:spLocks noGrp="1"/>
          </p:cNvSpPr>
          <p:nvPr>
            <p:ph type="title"/>
          </p:nvPr>
        </p:nvSpPr>
        <p:spPr>
          <a:xfrm>
            <a:off x="2007900" y="190754"/>
            <a:ext cx="4947184" cy="778810"/>
          </a:xfrm>
        </p:spPr>
        <p:txBody>
          <a:bodyPr vert="horz" lIns="91440" tIns="45720" rIns="91440" bIns="45720" rtlCol="0" anchor="b">
            <a:normAutofit/>
          </a:bodyPr>
          <a:lstStyle/>
          <a:p>
            <a:pPr algn="r" defTabSz="914400">
              <a:lnSpc>
                <a:spcPct val="90000"/>
              </a:lnSpc>
            </a:pPr>
            <a:r>
              <a:rPr lang="fr-FR" sz="4200" noProof="0" dirty="0">
                <a:solidFill>
                  <a:srgbClr val="FFFFFF"/>
                </a:solidFill>
                <a:effectLst/>
                <a:latin typeface="Calibri" panose="020F0502020204030204" pitchFamily="34" charset="0"/>
              </a:rPr>
              <a:t>Les points essentiels</a:t>
            </a:r>
            <a:endParaRPr lang="fr-FR" sz="4200" kern="1200" noProof="0" dirty="0">
              <a:solidFill>
                <a:srgbClr val="FFFFFF"/>
              </a:solidFill>
              <a:latin typeface="+mj-lt"/>
              <a:ea typeface="+mj-ea"/>
              <a:cs typeface="+mj-cs"/>
            </a:endParaRP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68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mc:AlternateContent xmlns:mc="http://schemas.openxmlformats.org/markup-compatibility/2006" xmlns:psez="http://schemas.microsoft.com/office/powerpoint/2016/sectionzoom">
        <mc:Choice Requires="psez">
          <p:graphicFrame>
            <p:nvGraphicFramePr>
              <p:cNvPr id="4" name="Zoom de section 3">
                <a:extLst>
                  <a:ext uri="{FF2B5EF4-FFF2-40B4-BE49-F238E27FC236}">
                    <a16:creationId xmlns:a16="http://schemas.microsoft.com/office/drawing/2014/main" id="{DA2DC785-51C4-5BA7-F0D9-74E86910234B}"/>
                  </a:ext>
                </a:extLst>
              </p:cNvPr>
              <p:cNvGraphicFramePr>
                <a:graphicFrameLocks noChangeAspect="1"/>
              </p:cNvGraphicFramePr>
              <p:nvPr>
                <p:extLst>
                  <p:ext uri="{D42A27DB-BD31-4B8C-83A1-F6EECF244321}">
                    <p14:modId xmlns:p14="http://schemas.microsoft.com/office/powerpoint/2010/main" val="579631134"/>
                  </p:ext>
                </p:extLst>
              </p:nvPr>
            </p:nvGraphicFramePr>
            <p:xfrm>
              <a:off x="756381" y="1870442"/>
              <a:ext cx="2286000" cy="1714500"/>
            </p:xfrm>
            <a:graphic>
              <a:graphicData uri="http://schemas.microsoft.com/office/powerpoint/2016/sectionzoom">
                <psez:sectionZm>
                  <psez:sectionZmObj sectionId="{97ABFB6C-2C1D-47EA-9A65-94B8F8019F79}">
                    <psez:zmPr id="{48A3319D-E86F-4B0D-956F-B085E987D0A4}"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4" name="Zoom de section 3">
                <a:hlinkClick r:id="rId3" action="ppaction://hlinksldjump"/>
                <a:extLst>
                  <a:ext uri="{FF2B5EF4-FFF2-40B4-BE49-F238E27FC236}">
                    <a16:creationId xmlns:a16="http://schemas.microsoft.com/office/drawing/2014/main" id="{DA2DC785-51C4-5BA7-F0D9-74E86910234B}"/>
                  </a:ext>
                </a:extLst>
              </p:cNvPr>
              <p:cNvPicPr>
                <a:picLocks noGrp="1" noRot="1" noChangeAspect="1" noMove="1" noResize="1" noEditPoints="1" noAdjustHandles="1" noChangeArrowheads="1" noChangeShapeType="1"/>
              </p:cNvPicPr>
              <p:nvPr/>
            </p:nvPicPr>
            <p:blipFill>
              <a:blip r:embed="rId4"/>
              <a:stretch>
                <a:fillRect/>
              </a:stretch>
            </p:blipFill>
            <p:spPr>
              <a:xfrm>
                <a:off x="756381" y="1870442"/>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6" name="Zoom de section 5">
                <a:extLst>
                  <a:ext uri="{FF2B5EF4-FFF2-40B4-BE49-F238E27FC236}">
                    <a16:creationId xmlns:a16="http://schemas.microsoft.com/office/drawing/2014/main" id="{E156B66B-96E9-2E09-E6C2-E6F5318EA3A6}"/>
                  </a:ext>
                </a:extLst>
              </p:cNvPr>
              <p:cNvGraphicFramePr>
                <a:graphicFrameLocks noChangeAspect="1"/>
              </p:cNvGraphicFramePr>
              <p:nvPr>
                <p:extLst>
                  <p:ext uri="{D42A27DB-BD31-4B8C-83A1-F6EECF244321}">
                    <p14:modId xmlns:p14="http://schemas.microsoft.com/office/powerpoint/2010/main" val="2971570750"/>
                  </p:ext>
                </p:extLst>
              </p:nvPr>
            </p:nvGraphicFramePr>
            <p:xfrm>
              <a:off x="3531879" y="1870442"/>
              <a:ext cx="2286000" cy="1714500"/>
            </p:xfrm>
            <a:graphic>
              <a:graphicData uri="http://schemas.microsoft.com/office/powerpoint/2016/sectionzoom">
                <psez:sectionZm>
                  <psez:sectionZmObj sectionId="{C2D06FC2-7883-4955-BB9F-BD3AEF78D61A}">
                    <psez:zmPr id="{801C4BAD-409F-49D8-B68C-A8E877F9EC29}" transitionDur="1000">
                      <p166:blipFill xmlns:p166="http://schemas.microsoft.com/office/powerpoint/2016/6/main">
                        <a:blip r:embed="rId5"/>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6" name="Zoom de section 5">
                <a:hlinkClick r:id="rId6" action="ppaction://hlinksldjump"/>
                <a:extLst>
                  <a:ext uri="{FF2B5EF4-FFF2-40B4-BE49-F238E27FC236}">
                    <a16:creationId xmlns:a16="http://schemas.microsoft.com/office/drawing/2014/main" id="{E156B66B-96E9-2E09-E6C2-E6F5318EA3A6}"/>
                  </a:ext>
                </a:extLst>
              </p:cNvPr>
              <p:cNvPicPr>
                <a:picLocks noGrp="1" noRot="1" noChangeAspect="1" noMove="1" noResize="1" noEditPoints="1" noAdjustHandles="1" noChangeArrowheads="1" noChangeShapeType="1"/>
              </p:cNvPicPr>
              <p:nvPr/>
            </p:nvPicPr>
            <p:blipFill>
              <a:blip r:embed="rId7"/>
              <a:stretch>
                <a:fillRect/>
              </a:stretch>
            </p:blipFill>
            <p:spPr>
              <a:xfrm>
                <a:off x="3531879" y="1870442"/>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Zoom de section 9">
                <a:extLst>
                  <a:ext uri="{FF2B5EF4-FFF2-40B4-BE49-F238E27FC236}">
                    <a16:creationId xmlns:a16="http://schemas.microsoft.com/office/drawing/2014/main" id="{70EDC874-3441-F435-A87B-DFED949881ED}"/>
                  </a:ext>
                </a:extLst>
              </p:cNvPr>
              <p:cNvGraphicFramePr>
                <a:graphicFrameLocks noChangeAspect="1"/>
              </p:cNvGraphicFramePr>
              <p:nvPr>
                <p:extLst>
                  <p:ext uri="{D42A27DB-BD31-4B8C-83A1-F6EECF244321}">
                    <p14:modId xmlns:p14="http://schemas.microsoft.com/office/powerpoint/2010/main" val="148509814"/>
                  </p:ext>
                </p:extLst>
              </p:nvPr>
            </p:nvGraphicFramePr>
            <p:xfrm>
              <a:off x="6310752" y="1890401"/>
              <a:ext cx="2286000" cy="1714500"/>
            </p:xfrm>
            <a:graphic>
              <a:graphicData uri="http://schemas.microsoft.com/office/powerpoint/2016/sectionzoom">
                <psez:sectionZm>
                  <psez:sectionZmObj sectionId="{F856232E-573C-41F3-A900-1C11C538994B}">
                    <psez:zmPr id="{67AD935B-A62B-474D-9847-9A180C35438C}" transitionDur="1000">
                      <p166:blipFill xmlns:p166="http://schemas.microsoft.com/office/powerpoint/2016/6/main">
                        <a:blip r:embed="rId8"/>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10" name="Zoom de section 9">
                <a:hlinkClick r:id="rId9" action="ppaction://hlinksldjump"/>
                <a:extLst>
                  <a:ext uri="{FF2B5EF4-FFF2-40B4-BE49-F238E27FC236}">
                    <a16:creationId xmlns:a16="http://schemas.microsoft.com/office/drawing/2014/main" id="{70EDC874-3441-F435-A87B-DFED949881ED}"/>
                  </a:ext>
                </a:extLst>
              </p:cNvPr>
              <p:cNvPicPr>
                <a:picLocks noGrp="1" noRot="1" noChangeAspect="1" noMove="1" noResize="1" noEditPoints="1" noAdjustHandles="1" noChangeArrowheads="1" noChangeShapeType="1"/>
              </p:cNvPicPr>
              <p:nvPr/>
            </p:nvPicPr>
            <p:blipFill>
              <a:blip r:embed="rId10"/>
              <a:stretch>
                <a:fillRect/>
              </a:stretch>
            </p:blipFill>
            <p:spPr>
              <a:xfrm>
                <a:off x="6310752" y="1890401"/>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4" name="Zoom de section 13">
                <a:extLst>
                  <a:ext uri="{FF2B5EF4-FFF2-40B4-BE49-F238E27FC236}">
                    <a16:creationId xmlns:a16="http://schemas.microsoft.com/office/drawing/2014/main" id="{A1A21606-65F4-02EE-DDA0-90E671C3D4B9}"/>
                  </a:ext>
                </a:extLst>
              </p:cNvPr>
              <p:cNvGraphicFramePr>
                <a:graphicFrameLocks noChangeAspect="1"/>
              </p:cNvGraphicFramePr>
              <p:nvPr>
                <p:extLst>
                  <p:ext uri="{D42A27DB-BD31-4B8C-83A1-F6EECF244321}">
                    <p14:modId xmlns:p14="http://schemas.microsoft.com/office/powerpoint/2010/main" val="789534399"/>
                  </p:ext>
                </p:extLst>
              </p:nvPr>
            </p:nvGraphicFramePr>
            <p:xfrm>
              <a:off x="756381" y="3919707"/>
              <a:ext cx="2286000" cy="1714500"/>
            </p:xfrm>
            <a:graphic>
              <a:graphicData uri="http://schemas.microsoft.com/office/powerpoint/2016/sectionzoom">
                <psez:sectionZm>
                  <psez:sectionZmObj sectionId="{4D3DF19F-BFDE-4AE0-907B-1EFB5903782E}">
                    <psez:zmPr id="{D5021E81-B492-4972-B5E7-0490B352D37E}" transitionDur="1000">
                      <p166:blipFill xmlns:p166="http://schemas.microsoft.com/office/powerpoint/2016/6/main">
                        <a:blip r:embed="rId11"/>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14" name="Zoom de section 13">
                <a:hlinkClick r:id="rId12" action="ppaction://hlinksldjump"/>
                <a:extLst>
                  <a:ext uri="{FF2B5EF4-FFF2-40B4-BE49-F238E27FC236}">
                    <a16:creationId xmlns:a16="http://schemas.microsoft.com/office/drawing/2014/main" id="{A1A21606-65F4-02EE-DDA0-90E671C3D4B9}"/>
                  </a:ext>
                </a:extLst>
              </p:cNvPr>
              <p:cNvPicPr>
                <a:picLocks noGrp="1" noRot="1" noChangeAspect="1" noMove="1" noResize="1" noEditPoints="1" noAdjustHandles="1" noChangeArrowheads="1" noChangeShapeType="1"/>
              </p:cNvPicPr>
              <p:nvPr/>
            </p:nvPicPr>
            <p:blipFill>
              <a:blip r:embed="rId13"/>
              <a:stretch>
                <a:fillRect/>
              </a:stretch>
            </p:blipFill>
            <p:spPr>
              <a:xfrm>
                <a:off x="756381" y="3919707"/>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8" name="Zoom de section 17">
                <a:extLst>
                  <a:ext uri="{FF2B5EF4-FFF2-40B4-BE49-F238E27FC236}">
                    <a16:creationId xmlns:a16="http://schemas.microsoft.com/office/drawing/2014/main" id="{BF245C52-5638-BDA5-9DCF-6D4B2D5C7413}"/>
                  </a:ext>
                </a:extLst>
              </p:cNvPr>
              <p:cNvGraphicFramePr>
                <a:graphicFrameLocks noChangeAspect="1"/>
              </p:cNvGraphicFramePr>
              <p:nvPr>
                <p:extLst>
                  <p:ext uri="{D42A27DB-BD31-4B8C-83A1-F6EECF244321}">
                    <p14:modId xmlns:p14="http://schemas.microsoft.com/office/powerpoint/2010/main" val="4100802587"/>
                  </p:ext>
                </p:extLst>
              </p:nvPr>
            </p:nvGraphicFramePr>
            <p:xfrm>
              <a:off x="3505783" y="3954519"/>
              <a:ext cx="2286000" cy="1714500"/>
            </p:xfrm>
            <a:graphic>
              <a:graphicData uri="http://schemas.microsoft.com/office/powerpoint/2016/sectionzoom">
                <psez:sectionZm>
                  <psez:sectionZmObj sectionId="{3672A644-70F9-499D-A87A-70B9CE46A6DB}">
                    <psez:zmPr id="{033A0EBF-9E38-4570-9036-B5F3984E3537}" transitionDur="1000">
                      <p166:blipFill xmlns:p166="http://schemas.microsoft.com/office/powerpoint/2016/6/main">
                        <a:blip r:embed="rId14"/>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18" name="Zoom de section 17">
                <a:hlinkClick r:id="rId15" action="ppaction://hlinksldjump"/>
                <a:extLst>
                  <a:ext uri="{FF2B5EF4-FFF2-40B4-BE49-F238E27FC236}">
                    <a16:creationId xmlns:a16="http://schemas.microsoft.com/office/drawing/2014/main" id="{BF245C52-5638-BDA5-9DCF-6D4B2D5C7413}"/>
                  </a:ext>
                </a:extLst>
              </p:cNvPr>
              <p:cNvPicPr>
                <a:picLocks noGrp="1" noRot="1" noChangeAspect="1" noMove="1" noResize="1" noEditPoints="1" noAdjustHandles="1" noChangeArrowheads="1" noChangeShapeType="1"/>
              </p:cNvPicPr>
              <p:nvPr/>
            </p:nvPicPr>
            <p:blipFill>
              <a:blip r:embed="rId16"/>
              <a:stretch>
                <a:fillRect/>
              </a:stretch>
            </p:blipFill>
            <p:spPr>
              <a:xfrm>
                <a:off x="3505783" y="3954519"/>
                <a:ext cx="2286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21" name="Zoom de section 20">
                <a:extLst>
                  <a:ext uri="{FF2B5EF4-FFF2-40B4-BE49-F238E27FC236}">
                    <a16:creationId xmlns:a16="http://schemas.microsoft.com/office/drawing/2014/main" id="{F657A3A4-5622-396D-267D-C3F4AB121FFF}"/>
                  </a:ext>
                </a:extLst>
              </p:cNvPr>
              <p:cNvGraphicFramePr>
                <a:graphicFrameLocks noChangeAspect="1"/>
              </p:cNvGraphicFramePr>
              <p:nvPr>
                <p:extLst>
                  <p:ext uri="{D42A27DB-BD31-4B8C-83A1-F6EECF244321}">
                    <p14:modId xmlns:p14="http://schemas.microsoft.com/office/powerpoint/2010/main" val="3558799271"/>
                  </p:ext>
                </p:extLst>
              </p:nvPr>
            </p:nvGraphicFramePr>
            <p:xfrm>
              <a:off x="6255185" y="3940536"/>
              <a:ext cx="2286000" cy="1714500"/>
            </p:xfrm>
            <a:graphic>
              <a:graphicData uri="http://schemas.microsoft.com/office/powerpoint/2016/sectionzoom">
                <psez:sectionZm>
                  <psez:sectionZmObj sectionId="{60A9793F-1A34-4DA1-BDC8-B3B9221F2A54}">
                    <psez:zmPr id="{F2250982-DD46-42DC-BE25-69D1A3AE939F}" transitionDur="1000">
                      <p166:blipFill xmlns:p166="http://schemas.microsoft.com/office/powerpoint/2016/6/main">
                        <a:blip r:embed="rId17"/>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xmlns="">
          <p:pic>
            <p:nvPicPr>
              <p:cNvPr id="21" name="Zoom de section 20">
                <a:hlinkClick r:id="rId18" action="ppaction://hlinksldjump"/>
                <a:extLst>
                  <a:ext uri="{FF2B5EF4-FFF2-40B4-BE49-F238E27FC236}">
                    <a16:creationId xmlns:a16="http://schemas.microsoft.com/office/drawing/2014/main" id="{F657A3A4-5622-396D-267D-C3F4AB121FFF}"/>
                  </a:ext>
                </a:extLst>
              </p:cNvPr>
              <p:cNvPicPr>
                <a:picLocks noGrp="1" noRot="1" noChangeAspect="1" noMove="1" noResize="1" noEditPoints="1" noAdjustHandles="1" noChangeArrowheads="1" noChangeShapeType="1"/>
              </p:cNvPicPr>
              <p:nvPr/>
            </p:nvPicPr>
            <p:blipFill>
              <a:blip r:embed="rId19"/>
              <a:stretch>
                <a:fillRect/>
              </a:stretch>
            </p:blipFill>
            <p:spPr>
              <a:xfrm>
                <a:off x="6255185" y="3940536"/>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572734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6C91E21-9A87-42CE-E4EF-F2EAB2B3EA74}"/>
              </a:ext>
            </a:extLst>
          </p:cNvPr>
          <p:cNvSpPr txBox="1">
            <a:spLocks/>
          </p:cNvSpPr>
          <p:nvPr/>
        </p:nvSpPr>
        <p:spPr>
          <a:xfrm>
            <a:off x="364858" y="502400"/>
            <a:ext cx="2694636" cy="150928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defTabSz="914400">
              <a:lnSpc>
                <a:spcPct val="90000"/>
              </a:lnSpc>
            </a:pPr>
            <a:r>
              <a:rPr lang="fr-FR" sz="4400" noProof="0" dirty="0">
                <a:solidFill>
                  <a:schemeClr val="accent1"/>
                </a:solidFill>
              </a:rPr>
              <a:t>Transport Ferroviaire</a:t>
            </a:r>
          </a:p>
        </p:txBody>
      </p:sp>
      <p:pic>
        <p:nvPicPr>
          <p:cNvPr id="6" name="Image 5">
            <a:extLst>
              <a:ext uri="{FF2B5EF4-FFF2-40B4-BE49-F238E27FC236}">
                <a16:creationId xmlns:a16="http://schemas.microsoft.com/office/drawing/2014/main" id="{27DE7FF1-9478-0012-0A34-585806874A09}"/>
              </a:ext>
            </a:extLst>
          </p:cNvPr>
          <p:cNvPicPr>
            <a:picLocks noChangeAspect="1"/>
          </p:cNvPicPr>
          <p:nvPr/>
        </p:nvPicPr>
        <p:blipFill>
          <a:blip r:embed="rId2">
            <a:duotone>
              <a:prstClr val="black"/>
              <a:schemeClr val="accent2">
                <a:tint val="45000"/>
                <a:satMod val="400000"/>
              </a:schemeClr>
            </a:duotone>
          </a:blip>
          <a:srcRect t="1695" r="-3" b="12658"/>
          <a:stretch/>
        </p:blipFill>
        <p:spPr>
          <a:xfrm>
            <a:off x="480423" y="2564892"/>
            <a:ext cx="2579071" cy="3264408"/>
          </a:xfrm>
          <a:prstGeom prst="rect">
            <a:avLst/>
          </a:prstGeom>
          <a:solidFill>
            <a:schemeClr val="tx2">
              <a:lumMod val="40000"/>
              <a:lumOff val="60000"/>
            </a:schemeClr>
          </a:solidFill>
        </p:spPr>
      </p:pic>
      <p:pic>
        <p:nvPicPr>
          <p:cNvPr id="7" name="Espace réservé du contenu 4">
            <a:extLst>
              <a:ext uri="{FF2B5EF4-FFF2-40B4-BE49-F238E27FC236}">
                <a16:creationId xmlns:a16="http://schemas.microsoft.com/office/drawing/2014/main" id="{3BA4B0D9-F0BF-98F3-7E86-EB67FE71266A}"/>
              </a:ext>
            </a:extLst>
          </p:cNvPr>
          <p:cNvPicPr>
            <a:picLocks noGrp="1" noChangeAspect="1"/>
          </p:cNvPicPr>
          <p:nvPr>
            <p:ph idx="1"/>
          </p:nvPr>
        </p:nvPicPr>
        <p:blipFill>
          <a:blip r:embed="rId3"/>
          <a:srcRect t="38326" b="19943"/>
          <a:stretch/>
        </p:blipFill>
        <p:spPr>
          <a:xfrm>
            <a:off x="3425205" y="9144"/>
            <a:ext cx="5718794" cy="2386584"/>
          </a:xfrm>
          <a:prstGeom prst="rect">
            <a:avLst/>
          </a:prstGeom>
        </p:spPr>
      </p:pic>
      <p:sp>
        <p:nvSpPr>
          <p:cNvPr id="8" name="Espace réservé du texte 3">
            <a:extLst>
              <a:ext uri="{FF2B5EF4-FFF2-40B4-BE49-F238E27FC236}">
                <a16:creationId xmlns:a16="http://schemas.microsoft.com/office/drawing/2014/main" id="{B79E0107-91E4-D6A8-E2A3-CD9C9F7450DC}"/>
              </a:ext>
            </a:extLst>
          </p:cNvPr>
          <p:cNvSpPr>
            <a:spLocks noGrp="1"/>
          </p:cNvSpPr>
          <p:nvPr>
            <p:ph type="body" sz="half" idx="2"/>
          </p:nvPr>
        </p:nvSpPr>
        <p:spPr>
          <a:xfrm>
            <a:off x="3425205" y="1545336"/>
            <a:ext cx="5718795" cy="5303520"/>
          </a:xfrm>
          <a:solidFill>
            <a:schemeClr val="bg1"/>
          </a:solidFill>
        </p:spPr>
        <p:txBody>
          <a:bodyPr vert="horz" lIns="91440" tIns="45720" rIns="91440" bIns="45720" rtlCol="0" anchor="ctr">
            <a:noAutofit/>
          </a:bodyPr>
          <a:lstStyle/>
          <a:p>
            <a:pPr defTabSz="914400">
              <a:lnSpc>
                <a:spcPct val="90000"/>
              </a:lnSpc>
            </a:pPr>
            <a:r>
              <a:rPr lang="fr-FR" sz="1000" b="1" noProof="0" dirty="0">
                <a:solidFill>
                  <a:schemeClr val="accent1"/>
                </a:solidFill>
              </a:rPr>
              <a:t>La Lettre de Voiture Ferroviaire (CIM) </a:t>
            </a:r>
            <a:r>
              <a:rPr lang="fr-FR" sz="1000" noProof="0" dirty="0">
                <a:solidFill>
                  <a:schemeClr val="accent1"/>
                </a:solidFill>
              </a:rPr>
              <a:t>Contrat International de Transport de Marchandises par Chemin de Fer.</a:t>
            </a:r>
            <a:endParaRPr lang="fr-FR" sz="1000" b="1" noProof="0" dirty="0">
              <a:solidFill>
                <a:schemeClr val="accent1"/>
              </a:solidFill>
            </a:endParaRPr>
          </a:p>
          <a:p>
            <a:pPr defTabSz="914400">
              <a:lnSpc>
                <a:spcPct val="90000"/>
              </a:lnSpc>
              <a:spcAft>
                <a:spcPts val="600"/>
              </a:spcAft>
            </a:pPr>
            <a:r>
              <a:rPr lang="fr-FR" sz="1000" noProof="0" dirty="0">
                <a:solidFill>
                  <a:schemeClr val="accent1"/>
                </a:solidFill>
              </a:rPr>
              <a:t>C’est un document contractuel établi pour les transports internationaux de marchandises par rail entre les pays signataires de la </a:t>
            </a:r>
            <a:r>
              <a:rPr lang="fr-FR" sz="1000" b="1" noProof="0" dirty="0">
                <a:solidFill>
                  <a:schemeClr val="accent1"/>
                </a:solidFill>
              </a:rPr>
              <a:t>Convention CIM</a:t>
            </a:r>
            <a:r>
              <a:rPr lang="fr-FR" sz="1000" noProof="0" dirty="0">
                <a:solidFill>
                  <a:schemeClr val="accent1"/>
                </a:solidFill>
              </a:rPr>
              <a:t>, faisant partie de la </a:t>
            </a:r>
            <a:r>
              <a:rPr lang="fr-FR" sz="1000" b="1" noProof="0" dirty="0">
                <a:solidFill>
                  <a:schemeClr val="accent1"/>
                </a:solidFill>
              </a:rPr>
              <a:t>Convention COTIF</a:t>
            </a:r>
            <a:r>
              <a:rPr lang="fr-FR" sz="1000" noProof="0" dirty="0">
                <a:solidFill>
                  <a:schemeClr val="accent1"/>
                </a:solidFill>
              </a:rPr>
              <a:t> (Convention relative aux transports internationaux ferroviaires). Elle remplit plusieurs fonctions :</a:t>
            </a:r>
          </a:p>
          <a:p>
            <a:pPr marL="285750" indent="-228600" defTabSz="914400">
              <a:lnSpc>
                <a:spcPct val="90000"/>
              </a:lnSpc>
              <a:buFont typeface="Wingdings" panose="05000000000000000000" pitchFamily="2" charset="2"/>
              <a:buChar char="q"/>
            </a:pPr>
            <a:r>
              <a:rPr lang="fr-FR" sz="1000" b="1" noProof="0" dirty="0">
                <a:solidFill>
                  <a:schemeClr val="accent1"/>
                </a:solidFill>
              </a:rPr>
              <a:t>Preuve du contrat de transport</a:t>
            </a:r>
            <a:r>
              <a:rPr lang="fr-FR" sz="1000" noProof="0" dirty="0">
                <a:solidFill>
                  <a:schemeClr val="accent1"/>
                </a:solidFill>
              </a:rPr>
              <a:t> entre l'expéditeur et l'opérateur ferroviaire.</a:t>
            </a:r>
          </a:p>
          <a:p>
            <a:pPr marL="285750" indent="-228600" defTabSz="914400">
              <a:lnSpc>
                <a:spcPct val="90000"/>
              </a:lnSpc>
              <a:buFont typeface="Wingdings" panose="05000000000000000000" pitchFamily="2" charset="2"/>
              <a:buChar char="q"/>
            </a:pPr>
            <a:r>
              <a:rPr lang="fr-FR" sz="1000" b="1" noProof="0" dirty="0">
                <a:solidFill>
                  <a:schemeClr val="accent1"/>
                </a:solidFill>
              </a:rPr>
              <a:t>Document de suivi et de traçabilité</a:t>
            </a:r>
            <a:r>
              <a:rPr lang="fr-FR" sz="1000" noProof="0" dirty="0">
                <a:solidFill>
                  <a:schemeClr val="accent1"/>
                </a:solidFill>
              </a:rPr>
              <a:t> des marchandises transportées.</a:t>
            </a:r>
          </a:p>
          <a:p>
            <a:pPr marL="285750" indent="-228600" defTabSz="914400">
              <a:lnSpc>
                <a:spcPct val="90000"/>
              </a:lnSpc>
              <a:buFont typeface="Wingdings" panose="05000000000000000000" pitchFamily="2" charset="2"/>
              <a:buChar char="q"/>
            </a:pPr>
            <a:r>
              <a:rPr lang="fr-FR" sz="1000" b="1" noProof="0" dirty="0">
                <a:solidFill>
                  <a:schemeClr val="accent1"/>
                </a:solidFill>
              </a:rPr>
              <a:t>Document douanier</a:t>
            </a:r>
            <a:r>
              <a:rPr lang="fr-FR" sz="1000" noProof="0" dirty="0">
                <a:solidFill>
                  <a:schemeClr val="accent1"/>
                </a:solidFill>
              </a:rPr>
              <a:t> facilitant le transit et les formalités d'import/export.</a:t>
            </a:r>
          </a:p>
          <a:p>
            <a:pPr marL="285750" indent="-228600" defTabSz="914400">
              <a:lnSpc>
                <a:spcPct val="90000"/>
              </a:lnSpc>
              <a:buFont typeface="Wingdings" panose="05000000000000000000" pitchFamily="2" charset="2"/>
              <a:buChar char="q"/>
            </a:pPr>
            <a:r>
              <a:rPr lang="fr-FR" sz="1000" b="1" noProof="0" dirty="0">
                <a:solidFill>
                  <a:schemeClr val="accent1"/>
                </a:solidFill>
              </a:rPr>
              <a:t>Justificatif de réception</a:t>
            </a:r>
            <a:r>
              <a:rPr lang="fr-FR" sz="1000" noProof="0" dirty="0">
                <a:solidFill>
                  <a:schemeClr val="accent1"/>
                </a:solidFill>
              </a:rPr>
              <a:t> des marchandises par le transporteur ferroviaire.</a:t>
            </a:r>
          </a:p>
          <a:p>
            <a:pPr marL="57150" defTabSz="914400">
              <a:lnSpc>
                <a:spcPct val="90000"/>
              </a:lnSpc>
            </a:pPr>
            <a:r>
              <a:rPr lang="fr-FR" sz="1000" noProof="0" dirty="0">
                <a:solidFill>
                  <a:schemeClr val="accent1"/>
                </a:solidFill>
              </a:rPr>
              <a:t>La lettre de voiture CIM est </a:t>
            </a:r>
            <a:r>
              <a:rPr lang="fr-FR" sz="1000" b="1" noProof="0" dirty="0">
                <a:solidFill>
                  <a:schemeClr val="accent1"/>
                </a:solidFill>
              </a:rPr>
              <a:t>non négociable</a:t>
            </a:r>
            <a:r>
              <a:rPr lang="fr-FR" sz="1000" noProof="0" dirty="0">
                <a:solidFill>
                  <a:schemeClr val="accent1"/>
                </a:solidFill>
              </a:rPr>
              <a:t>, ce qui signifie qu'elle ne représente pas un titre de propriété des marchandises.</a:t>
            </a:r>
          </a:p>
          <a:p>
            <a:pPr defTabSz="914400">
              <a:lnSpc>
                <a:spcPct val="90000"/>
              </a:lnSpc>
            </a:pPr>
            <a:r>
              <a:rPr lang="fr-FR" sz="1000" b="1" noProof="0" dirty="0">
                <a:solidFill>
                  <a:schemeClr val="accent1"/>
                </a:solidFill>
              </a:rPr>
              <a:t>Responsabilités en cas de transport ferroviaire</a:t>
            </a:r>
          </a:p>
          <a:p>
            <a:pPr defTabSz="914400">
              <a:lnSpc>
                <a:spcPct val="90000"/>
              </a:lnSpc>
            </a:pPr>
            <a:r>
              <a:rPr lang="fr-FR" sz="1000" noProof="0" dirty="0">
                <a:solidFill>
                  <a:schemeClr val="accent1"/>
                </a:solidFill>
              </a:rPr>
              <a:t>La responsabilité du transporteur ferroviaire est définie par la </a:t>
            </a:r>
            <a:r>
              <a:rPr lang="fr-FR" sz="1000" b="1" noProof="0" dirty="0">
                <a:solidFill>
                  <a:schemeClr val="accent1"/>
                </a:solidFill>
              </a:rPr>
              <a:t>Convention CIM</a:t>
            </a:r>
            <a:r>
              <a:rPr lang="fr-FR" sz="1000" noProof="0" dirty="0">
                <a:solidFill>
                  <a:schemeClr val="accent1"/>
                </a:solidFill>
              </a:rPr>
              <a:t>, qui encadre ses obligations et limites.</a:t>
            </a:r>
          </a:p>
          <a:p>
            <a:pPr marL="228600" indent="-171450" defTabSz="914400">
              <a:lnSpc>
                <a:spcPct val="90000"/>
              </a:lnSpc>
              <a:buFont typeface="Wingdings" panose="05000000000000000000" pitchFamily="2" charset="2"/>
              <a:buChar char="q"/>
            </a:pPr>
            <a:r>
              <a:rPr lang="fr-FR" sz="1000" b="1" noProof="0" dirty="0">
                <a:solidFill>
                  <a:schemeClr val="accent1"/>
                </a:solidFill>
              </a:rPr>
              <a:t>Prise en charge et livraison</a:t>
            </a:r>
            <a:r>
              <a:rPr lang="fr-FR" sz="1000" noProof="0" dirty="0">
                <a:solidFill>
                  <a:schemeClr val="accent1"/>
                </a:solidFill>
              </a:rPr>
              <a:t> : Le transporteur est responsable des marchandises du moment où il les prend en charge jusqu’à leur livraison au destinataire.</a:t>
            </a:r>
          </a:p>
          <a:p>
            <a:pPr marL="228600" indent="-171450" defTabSz="914400">
              <a:lnSpc>
                <a:spcPct val="90000"/>
              </a:lnSpc>
              <a:buFont typeface="Wingdings" panose="05000000000000000000" pitchFamily="2" charset="2"/>
              <a:buChar char="q"/>
            </a:pPr>
            <a:r>
              <a:rPr lang="fr-FR" sz="1000" b="1" noProof="0" dirty="0">
                <a:solidFill>
                  <a:schemeClr val="accent1"/>
                </a:solidFill>
              </a:rPr>
              <a:t>Pertes et avaries</a:t>
            </a:r>
            <a:r>
              <a:rPr lang="fr-FR" sz="1000" noProof="0" dirty="0">
                <a:solidFill>
                  <a:schemeClr val="accent1"/>
                </a:solidFill>
              </a:rPr>
              <a:t> : Il est tenu d’indemniser l’expéditeur en cas de perte ou de dommage, sauf en cas de force majeure, faute de l’expéditeur ou vice propre de la marchandise.</a:t>
            </a:r>
          </a:p>
          <a:p>
            <a:pPr marL="228600" indent="-171450" defTabSz="914400">
              <a:lnSpc>
                <a:spcPct val="90000"/>
              </a:lnSpc>
              <a:buFont typeface="Wingdings" panose="05000000000000000000" pitchFamily="2" charset="2"/>
              <a:buChar char="q"/>
            </a:pPr>
            <a:r>
              <a:rPr lang="fr-FR" sz="1000" b="1" noProof="0" dirty="0">
                <a:solidFill>
                  <a:schemeClr val="accent1"/>
                </a:solidFill>
              </a:rPr>
              <a:t>Retard de livraison</a:t>
            </a:r>
            <a:r>
              <a:rPr lang="fr-FR" sz="1000" noProof="0" dirty="0">
                <a:solidFill>
                  <a:schemeClr val="accent1"/>
                </a:solidFill>
              </a:rPr>
              <a:t> : Le transporteur peut être tenu responsable si un retard entraîne un préjudice pour l’expéditeur ou le destinataire.</a:t>
            </a:r>
          </a:p>
          <a:p>
            <a:pPr marL="228600" indent="-171450" defTabSz="914400">
              <a:lnSpc>
                <a:spcPct val="90000"/>
              </a:lnSpc>
              <a:buFont typeface="Wingdings" panose="05000000000000000000" pitchFamily="2" charset="2"/>
              <a:buChar char="q"/>
            </a:pPr>
            <a:r>
              <a:rPr lang="fr-FR" sz="1000" b="1" noProof="0" dirty="0">
                <a:solidFill>
                  <a:schemeClr val="accent1"/>
                </a:solidFill>
              </a:rPr>
              <a:t>Limite d’indemnisation</a:t>
            </a:r>
            <a:r>
              <a:rPr lang="fr-FR" sz="1000" noProof="0" dirty="0">
                <a:solidFill>
                  <a:schemeClr val="accent1"/>
                </a:solidFill>
              </a:rPr>
              <a:t> : L’indemnisation pour perte ou dommage est généralement limitée à </a:t>
            </a:r>
            <a:r>
              <a:rPr lang="fr-FR" sz="1000" b="1" noProof="0" dirty="0">
                <a:solidFill>
                  <a:schemeClr val="accent1"/>
                </a:solidFill>
              </a:rPr>
              <a:t>17 DTS/kg</a:t>
            </a:r>
            <a:r>
              <a:rPr lang="fr-FR" sz="1000" noProof="0" dirty="0">
                <a:solidFill>
                  <a:schemeClr val="accent1"/>
                </a:solidFill>
              </a:rPr>
              <a:t> (Droits de Tirage Spéciaux du FMI), sauf si une valeur déclarée plus élevée est spécifiée dans le contrat.</a:t>
            </a:r>
          </a:p>
          <a:p>
            <a:pPr defTabSz="914400">
              <a:lnSpc>
                <a:spcPct val="90000"/>
              </a:lnSpc>
            </a:pPr>
            <a:r>
              <a:rPr lang="fr-FR" sz="1000" b="1" noProof="0" dirty="0">
                <a:solidFill>
                  <a:schemeClr val="accent1"/>
                </a:solidFill>
              </a:rPr>
              <a:t>Assurance du transport ferroviaire</a:t>
            </a:r>
          </a:p>
          <a:p>
            <a:pPr marL="171450" indent="-171450" defTabSz="914400">
              <a:lnSpc>
                <a:spcPct val="90000"/>
              </a:lnSpc>
              <a:buFont typeface="Wingdings" panose="05000000000000000000" pitchFamily="2" charset="2"/>
              <a:buChar char="q"/>
            </a:pPr>
            <a:r>
              <a:rPr lang="fr-FR" sz="1000" noProof="0" dirty="0">
                <a:solidFill>
                  <a:schemeClr val="accent1"/>
                </a:solidFill>
              </a:rPr>
              <a:t>Pour couvrir les risques non entièrement pris en charge par la responsabilité du transporteur, les expéditeurs et opérateurs peuvent souscrire une </a:t>
            </a:r>
            <a:r>
              <a:rPr lang="fr-FR" sz="1000" b="1" noProof="0" dirty="0">
                <a:solidFill>
                  <a:schemeClr val="accent1"/>
                </a:solidFill>
              </a:rPr>
              <a:t>assurance transport ferroviaire</a:t>
            </a:r>
            <a:r>
              <a:rPr lang="fr-FR" sz="1000" noProof="0" dirty="0">
                <a:solidFill>
                  <a:schemeClr val="accent1"/>
                </a:solidFill>
              </a:rPr>
              <a:t>, qui permet de :</a:t>
            </a:r>
          </a:p>
          <a:p>
            <a:pPr marL="228600" indent="-171450" defTabSz="914400">
              <a:lnSpc>
                <a:spcPct val="90000"/>
              </a:lnSpc>
              <a:buFont typeface="Wingdings" panose="05000000000000000000" pitchFamily="2" charset="2"/>
              <a:buChar char="q"/>
            </a:pPr>
            <a:r>
              <a:rPr lang="fr-FR" sz="1000" b="1" noProof="0" dirty="0">
                <a:solidFill>
                  <a:schemeClr val="accent1"/>
                </a:solidFill>
              </a:rPr>
              <a:t>Couvrir la valeur réelle des marchandises</a:t>
            </a:r>
            <a:r>
              <a:rPr lang="fr-FR" sz="1000" noProof="0" dirty="0">
                <a:solidFill>
                  <a:schemeClr val="accent1"/>
                </a:solidFill>
              </a:rPr>
              <a:t> en cas de perte, vol ou dommage.</a:t>
            </a:r>
          </a:p>
          <a:p>
            <a:pPr marL="228600" indent="-171450" defTabSz="914400">
              <a:lnSpc>
                <a:spcPct val="90000"/>
              </a:lnSpc>
              <a:buFont typeface="Wingdings" panose="05000000000000000000" pitchFamily="2" charset="2"/>
              <a:buChar char="q"/>
            </a:pPr>
            <a:r>
              <a:rPr lang="fr-FR" sz="1000" b="1" noProof="0" dirty="0">
                <a:solidFill>
                  <a:schemeClr val="accent1"/>
                </a:solidFill>
              </a:rPr>
              <a:t>Étendre la couverture</a:t>
            </a:r>
            <a:r>
              <a:rPr lang="fr-FR" sz="1000" noProof="0" dirty="0">
                <a:solidFill>
                  <a:schemeClr val="accent1"/>
                </a:solidFill>
              </a:rPr>
              <a:t> aux risques non pris en charge par la convention CIM (ex. : catastrophes naturelles, grèves, vandalisme).</a:t>
            </a:r>
          </a:p>
          <a:p>
            <a:pPr marL="228600" indent="-171450" defTabSz="914400">
              <a:lnSpc>
                <a:spcPct val="90000"/>
              </a:lnSpc>
              <a:buFont typeface="Wingdings" panose="05000000000000000000" pitchFamily="2" charset="2"/>
              <a:buChar char="q"/>
            </a:pPr>
            <a:r>
              <a:rPr lang="fr-FR" sz="1000" b="1" noProof="0" dirty="0">
                <a:solidFill>
                  <a:schemeClr val="accent1"/>
                </a:solidFill>
              </a:rPr>
              <a:t>Réduire les pertes financières</a:t>
            </a:r>
            <a:r>
              <a:rPr lang="fr-FR" sz="1000" noProof="0" dirty="0">
                <a:solidFill>
                  <a:schemeClr val="accent1"/>
                </a:solidFill>
              </a:rPr>
              <a:t> pour l’expéditeur et assurer une compensation rapide.</a:t>
            </a:r>
          </a:p>
          <a:p>
            <a:pPr marL="57150" defTabSz="914400">
              <a:lnSpc>
                <a:spcPct val="90000"/>
              </a:lnSpc>
            </a:pPr>
            <a:r>
              <a:rPr lang="fr-FR" sz="1000" noProof="0" dirty="0">
                <a:solidFill>
                  <a:schemeClr val="accent1"/>
                </a:solidFill>
              </a:rPr>
              <a:t>📌 </a:t>
            </a:r>
            <a:r>
              <a:rPr lang="fr-FR" sz="1000" b="1" noProof="0" dirty="0">
                <a:solidFill>
                  <a:schemeClr val="accent1"/>
                </a:solidFill>
              </a:rPr>
              <a:t>À noter</a:t>
            </a:r>
            <a:r>
              <a:rPr lang="fr-FR" sz="1000" noProof="0" dirty="0">
                <a:solidFill>
                  <a:schemeClr val="accent1"/>
                </a:solidFill>
              </a:rPr>
              <a:t> : L’assurance transport est généralement souscrite séparément et peut être adaptée aux besoins spécifiques de l’expéditeur.</a:t>
            </a:r>
          </a:p>
        </p:txBody>
      </p:sp>
    </p:spTree>
    <p:extLst>
      <p:ext uri="{BB962C8B-B14F-4D97-AF65-F5344CB8AC3E}">
        <p14:creationId xmlns:p14="http://schemas.microsoft.com/office/powerpoint/2010/main" val="3889315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airplane"/>
      </p:transition>
    </mc:Choice>
    <mc:Fallback xmlns="">
      <p:transition spd="slow"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BC0B40-2B72-2718-7148-EEC8C62DD50E}"/>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DF25AD0-2E68-008F-8E9D-9F403BDA4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ZoneTexte 3">
            <a:extLst>
              <a:ext uri="{FF2B5EF4-FFF2-40B4-BE49-F238E27FC236}">
                <a16:creationId xmlns:a16="http://schemas.microsoft.com/office/drawing/2014/main" id="{A382261E-807E-8021-E715-BEBC0B1AC519}"/>
              </a:ext>
            </a:extLst>
          </p:cNvPr>
          <p:cNvSpPr txBox="1"/>
          <p:nvPr/>
        </p:nvSpPr>
        <p:spPr>
          <a:xfrm>
            <a:off x="617581" y="420625"/>
            <a:ext cx="3486741" cy="200253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fr-FR" sz="6600" kern="1200" noProof="0" dirty="0">
                <a:solidFill>
                  <a:schemeClr val="accent1"/>
                </a:solidFill>
                <a:latin typeface="+mj-lt"/>
                <a:ea typeface="+mj-ea"/>
                <a:cs typeface="+mj-cs"/>
              </a:rPr>
              <a:t>CIM</a:t>
            </a:r>
          </a:p>
        </p:txBody>
      </p:sp>
      <p:sp>
        <p:nvSpPr>
          <p:cNvPr id="39" name="Rectangle 38">
            <a:extLst>
              <a:ext uri="{FF2B5EF4-FFF2-40B4-BE49-F238E27FC236}">
                <a16:creationId xmlns:a16="http://schemas.microsoft.com/office/drawing/2014/main" id="{5DF4F0FA-3915-B460-E64C-C192B7772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0" name="Rectangle 39">
            <a:extLst>
              <a:ext uri="{FF2B5EF4-FFF2-40B4-BE49-F238E27FC236}">
                <a16:creationId xmlns:a16="http://schemas.microsoft.com/office/drawing/2014/main" id="{0765F1A0-8B5B-422B-F0A9-40226CF65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1" name="Rectangle 40">
            <a:extLst>
              <a:ext uri="{FF2B5EF4-FFF2-40B4-BE49-F238E27FC236}">
                <a16:creationId xmlns:a16="http://schemas.microsoft.com/office/drawing/2014/main" id="{C019DC00-EC7A-0212-942E-DDD68DFA5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3" name="Image 2">
            <a:extLst>
              <a:ext uri="{FF2B5EF4-FFF2-40B4-BE49-F238E27FC236}">
                <a16:creationId xmlns:a16="http://schemas.microsoft.com/office/drawing/2014/main" id="{48D5DF0D-19F5-724B-CA54-F6D08D6FB4B5}"/>
              </a:ext>
            </a:extLst>
          </p:cNvPr>
          <p:cNvPicPr>
            <a:picLocks noChangeAspect="1"/>
          </p:cNvPicPr>
          <p:nvPr/>
        </p:nvPicPr>
        <p:blipFill>
          <a:blip r:embed="rId2">
            <a:duotone>
              <a:prstClr val="black"/>
              <a:schemeClr val="accent2">
                <a:tint val="45000"/>
                <a:satMod val="400000"/>
              </a:schemeClr>
            </a:duotone>
          </a:blip>
          <a:srcRect/>
          <a:stretch/>
        </p:blipFill>
        <p:spPr>
          <a:xfrm>
            <a:off x="4288537" y="194068"/>
            <a:ext cx="4675206" cy="6448197"/>
          </a:xfrm>
          <a:prstGeom prst="rect">
            <a:avLst/>
          </a:prstGeom>
        </p:spPr>
      </p:pic>
      <p:sp>
        <p:nvSpPr>
          <p:cNvPr id="42" name="Rectangle 41">
            <a:extLst>
              <a:ext uri="{FF2B5EF4-FFF2-40B4-BE49-F238E27FC236}">
                <a16:creationId xmlns:a16="http://schemas.microsoft.com/office/drawing/2014/main" id="{40EDB5D8-5EED-6797-6365-E36AC3E9B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2" name="Image 1">
            <a:extLst>
              <a:ext uri="{FF2B5EF4-FFF2-40B4-BE49-F238E27FC236}">
                <a16:creationId xmlns:a16="http://schemas.microsoft.com/office/drawing/2014/main" id="{937AE5E5-9D69-B2E1-3AE4-47E03F27FE20}"/>
              </a:ext>
            </a:extLst>
          </p:cNvPr>
          <p:cNvPicPr>
            <a:picLocks noChangeAspect="1"/>
          </p:cNvPicPr>
          <p:nvPr/>
        </p:nvPicPr>
        <p:blipFill>
          <a:blip r:embed="rId3"/>
          <a:stretch>
            <a:fillRect/>
          </a:stretch>
        </p:blipFill>
        <p:spPr>
          <a:xfrm>
            <a:off x="381425" y="4827035"/>
            <a:ext cx="2941491" cy="1226144"/>
          </a:xfrm>
          <a:prstGeom prst="rect">
            <a:avLst/>
          </a:prstGeom>
        </p:spPr>
      </p:pic>
    </p:spTree>
    <p:extLst>
      <p:ext uri="{BB962C8B-B14F-4D97-AF65-F5344CB8AC3E}">
        <p14:creationId xmlns:p14="http://schemas.microsoft.com/office/powerpoint/2010/main" val="305061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racture"/>
      </p:transition>
    </mc:Choice>
    <mc:Fallback xmlns="">
      <p:transition spd="slow"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77886B-210B-7C98-7E45-0270C89806B8}"/>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699E2F1-4899-9288-DF84-8B6B0F7B5F7E}"/>
              </a:ext>
            </a:extLst>
          </p:cNvPr>
          <p:cNvPicPr>
            <a:picLocks noGrp="1" noChangeAspect="1"/>
          </p:cNvPicPr>
          <p:nvPr>
            <p:ph idx="1"/>
          </p:nvPr>
        </p:nvPicPr>
        <p:blipFill>
          <a:blip r:embed="rId2">
            <a:alphaModFix/>
          </a:blip>
          <a:srcRect l="21843" t="29230" r="25248" b="-2"/>
          <a:stretch/>
        </p:blipFill>
        <p:spPr>
          <a:xfrm>
            <a:off x="4572000" y="0"/>
            <a:ext cx="4571980" cy="2322575"/>
          </a:xfrm>
          <a:prstGeom prst="rect">
            <a:avLst/>
          </a:prstGeom>
        </p:spPr>
      </p:pic>
      <p:sp>
        <p:nvSpPr>
          <p:cNvPr id="2" name="Titre 1">
            <a:extLst>
              <a:ext uri="{FF2B5EF4-FFF2-40B4-BE49-F238E27FC236}">
                <a16:creationId xmlns:a16="http://schemas.microsoft.com/office/drawing/2014/main" id="{CA537D0F-AE33-4A27-C9C4-457B60C59321}"/>
              </a:ext>
            </a:extLst>
          </p:cNvPr>
          <p:cNvSpPr>
            <a:spLocks noGrp="1"/>
          </p:cNvSpPr>
          <p:nvPr>
            <p:ph type="title"/>
          </p:nvPr>
        </p:nvSpPr>
        <p:spPr>
          <a:xfrm>
            <a:off x="520780" y="327878"/>
            <a:ext cx="3622961" cy="822959"/>
          </a:xfrm>
        </p:spPr>
        <p:txBody>
          <a:bodyPr vert="horz" lIns="91440" tIns="45720" rIns="91440" bIns="45720" rtlCol="0" anchor="b">
            <a:normAutofit fontScale="90000"/>
          </a:bodyPr>
          <a:lstStyle/>
          <a:p>
            <a:pPr algn="ctr" defTabSz="914400">
              <a:lnSpc>
                <a:spcPct val="90000"/>
              </a:lnSpc>
            </a:pPr>
            <a:r>
              <a:rPr lang="fr-FR" sz="4000" noProof="0" dirty="0">
                <a:solidFill>
                  <a:schemeClr val="accent1"/>
                </a:solidFill>
              </a:rPr>
              <a:t>Transport Fluvial</a:t>
            </a:r>
          </a:p>
        </p:txBody>
      </p:sp>
      <p:grpSp>
        <p:nvGrpSpPr>
          <p:cNvPr id="20" name="Group 1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6858000"/>
            <a:chOff x="12068638" y="0"/>
            <a:chExt cx="123362" cy="6858000"/>
          </a:xfrm>
        </p:grpSpPr>
        <p:sp>
          <p:nvSpPr>
            <p:cNvPr id="21" name="Rectangle 2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2" name="Rectangle 2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sp>
        <p:nvSpPr>
          <p:cNvPr id="4" name="Espace réservé du texte 3">
            <a:extLst>
              <a:ext uri="{FF2B5EF4-FFF2-40B4-BE49-F238E27FC236}">
                <a16:creationId xmlns:a16="http://schemas.microsoft.com/office/drawing/2014/main" id="{71E1251C-05BA-985A-542E-E70E314FD83F}"/>
              </a:ext>
            </a:extLst>
          </p:cNvPr>
          <p:cNvSpPr>
            <a:spLocks noGrp="1"/>
          </p:cNvSpPr>
          <p:nvPr>
            <p:ph type="body" sz="half" idx="2"/>
          </p:nvPr>
        </p:nvSpPr>
        <p:spPr>
          <a:xfrm>
            <a:off x="20" y="1609344"/>
            <a:ext cx="9143962" cy="5248655"/>
          </a:xfrm>
          <a:solidFill>
            <a:schemeClr val="bg1"/>
          </a:solidFill>
        </p:spPr>
        <p:txBody>
          <a:bodyPr vert="horz" lIns="91440" tIns="45720" rIns="91440" bIns="45720" rtlCol="0" anchor="t">
            <a:noAutofit/>
          </a:bodyPr>
          <a:lstStyle/>
          <a:p>
            <a:pPr defTabSz="914400">
              <a:lnSpc>
                <a:spcPct val="90000"/>
              </a:lnSpc>
            </a:pPr>
            <a:r>
              <a:rPr lang="fr-FR" b="1" noProof="0" dirty="0">
                <a:solidFill>
                  <a:schemeClr val="accent1"/>
                </a:solidFill>
              </a:rPr>
              <a:t>La Lettre de Voiture Fluviale</a:t>
            </a:r>
          </a:p>
          <a:p>
            <a:pPr defTabSz="914400">
              <a:lnSpc>
                <a:spcPct val="90000"/>
              </a:lnSpc>
            </a:pPr>
            <a:r>
              <a:rPr lang="fr-FR" sz="1300" noProof="0" dirty="0">
                <a:solidFill>
                  <a:schemeClr val="accent1"/>
                </a:solidFill>
              </a:rPr>
              <a:t>C’ est un document contractuel utilisé pour le transport de marchandises par voie navigable intérieure . Elle constitue une preuve du contrat de transport entre l'expéditeur et le transporteur fluvial. Elle a plusieurs fonctions :</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Preuve du contrat de transport</a:t>
            </a:r>
            <a:r>
              <a:rPr lang="fr-FR" sz="1300" noProof="0" dirty="0">
                <a:solidFill>
                  <a:schemeClr val="accent1"/>
                </a:solidFill>
              </a:rPr>
              <a:t> entre l’expéditeur et le transporteur.</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Justificatif de réception</a:t>
            </a:r>
            <a:r>
              <a:rPr lang="fr-FR" sz="1300" noProof="0" dirty="0">
                <a:solidFill>
                  <a:schemeClr val="accent1"/>
                </a:solidFill>
              </a:rPr>
              <a:t> des marchandises par le transporteur.</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Document de suivi</a:t>
            </a:r>
            <a:r>
              <a:rPr lang="fr-FR" sz="1300" noProof="0" dirty="0">
                <a:solidFill>
                  <a:schemeClr val="accent1"/>
                </a:solidFill>
              </a:rPr>
              <a:t> permettant de tracer l’acheminement des marchandises.</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Facilitation des formalités douanières</a:t>
            </a:r>
            <a:r>
              <a:rPr lang="fr-FR" sz="1300" noProof="0" dirty="0">
                <a:solidFill>
                  <a:schemeClr val="accent1"/>
                </a:solidFill>
              </a:rPr>
              <a:t> pour les transports transfrontaliers.</a:t>
            </a:r>
          </a:p>
          <a:p>
            <a:pPr defTabSz="914400">
              <a:lnSpc>
                <a:spcPct val="90000"/>
              </a:lnSpc>
              <a:spcBef>
                <a:spcPts val="0"/>
              </a:spcBef>
            </a:pPr>
            <a:r>
              <a:rPr lang="fr-FR" sz="1300" noProof="0" dirty="0">
                <a:solidFill>
                  <a:schemeClr val="accent1"/>
                </a:solidFill>
              </a:rPr>
              <a:t>Contrairement au connaissement maritime, la lettre de voiture fluviale est </a:t>
            </a:r>
            <a:r>
              <a:rPr lang="fr-FR" sz="1300" b="1" noProof="0" dirty="0">
                <a:solidFill>
                  <a:schemeClr val="accent1"/>
                </a:solidFill>
              </a:rPr>
              <a:t>non négociable</a:t>
            </a:r>
            <a:r>
              <a:rPr lang="fr-FR" sz="1300" noProof="0" dirty="0">
                <a:solidFill>
                  <a:schemeClr val="accent1"/>
                </a:solidFill>
              </a:rPr>
              <a:t>, ce qui signifie qu'elle ne représente pas un titre de propriété sur la marchandise.</a:t>
            </a:r>
          </a:p>
          <a:p>
            <a:pPr defTabSz="914400">
              <a:lnSpc>
                <a:spcPct val="90000"/>
              </a:lnSpc>
              <a:spcBef>
                <a:spcPts val="300"/>
              </a:spcBef>
            </a:pPr>
            <a:r>
              <a:rPr lang="fr-FR" b="1" noProof="0" dirty="0">
                <a:solidFill>
                  <a:schemeClr val="accent1"/>
                </a:solidFill>
              </a:rPr>
              <a:t>Responsabilités en cas de transport fluvial</a:t>
            </a:r>
          </a:p>
          <a:p>
            <a:pPr defTabSz="914400">
              <a:lnSpc>
                <a:spcPct val="90000"/>
              </a:lnSpc>
              <a:spcBef>
                <a:spcPts val="0"/>
              </a:spcBef>
            </a:pPr>
            <a:r>
              <a:rPr lang="fr-FR" sz="1300" noProof="0" dirty="0">
                <a:solidFill>
                  <a:schemeClr val="accent1"/>
                </a:solidFill>
              </a:rPr>
              <a:t>La responsabilité du transporteur fluvial est généralement définie par les législations nationales et internationales, notamment la </a:t>
            </a:r>
            <a:r>
              <a:rPr lang="fr-FR" sz="1300" b="1" noProof="0" dirty="0">
                <a:solidFill>
                  <a:schemeClr val="accent1"/>
                </a:solidFill>
              </a:rPr>
              <a:t>Convention de Budapest sur le transport de marchandises par voies de navigation intérieure (CMNI)</a:t>
            </a:r>
            <a:r>
              <a:rPr lang="fr-FR" sz="1300" noProof="0" dirty="0">
                <a:solidFill>
                  <a:schemeClr val="accent1"/>
                </a:solidFill>
              </a:rPr>
              <a:t>.</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Prise en charge et livraison</a:t>
            </a:r>
            <a:r>
              <a:rPr lang="fr-FR" sz="1300" noProof="0" dirty="0">
                <a:solidFill>
                  <a:schemeClr val="accent1"/>
                </a:solidFill>
              </a:rPr>
              <a:t> : Le transporteur est responsable des marchandises dès leur prise en charge jusqu’à leur livraison au destinataire.</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Pertes et avaries</a:t>
            </a:r>
            <a:r>
              <a:rPr lang="fr-FR" sz="1300" noProof="0" dirty="0">
                <a:solidFill>
                  <a:schemeClr val="accent1"/>
                </a:solidFill>
              </a:rPr>
              <a:t> : Il est tenu d’indemniser l’expéditeur en cas de perte ou de dommage, sauf en cas de force majeure, faute de l’expéditeur ou vice propre de la marchandise.</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Retard de livraison</a:t>
            </a:r>
            <a:r>
              <a:rPr lang="fr-FR" sz="1300" noProof="0" dirty="0">
                <a:solidFill>
                  <a:schemeClr val="accent1"/>
                </a:solidFill>
              </a:rPr>
              <a:t> : Une indemnisation peut être demandée si un retard de livraison cause un préjudice.</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Limite d’indemnisation</a:t>
            </a:r>
            <a:r>
              <a:rPr lang="fr-FR" sz="1300" noProof="0" dirty="0">
                <a:solidFill>
                  <a:schemeClr val="accent1"/>
                </a:solidFill>
              </a:rPr>
              <a:t> : La responsabilité du transporteur est souvent limitée à </a:t>
            </a:r>
            <a:r>
              <a:rPr lang="fr-FR" sz="1300" b="1" noProof="0" dirty="0">
                <a:solidFill>
                  <a:schemeClr val="accent1"/>
                </a:solidFill>
              </a:rPr>
              <a:t>2 DTS/kg</a:t>
            </a:r>
            <a:r>
              <a:rPr lang="fr-FR" sz="1300" noProof="0" dirty="0">
                <a:solidFill>
                  <a:schemeClr val="accent1"/>
                </a:solidFill>
              </a:rPr>
              <a:t> selon la convention CMNI, sauf si une valeur déclarée plus élevée est mentionnée.</a:t>
            </a:r>
          </a:p>
          <a:p>
            <a:pPr defTabSz="914400">
              <a:lnSpc>
                <a:spcPct val="90000"/>
              </a:lnSpc>
              <a:spcBef>
                <a:spcPts val="300"/>
              </a:spcBef>
            </a:pPr>
            <a:r>
              <a:rPr lang="fr-FR" b="1" noProof="0" dirty="0">
                <a:solidFill>
                  <a:schemeClr val="accent1"/>
                </a:solidFill>
              </a:rPr>
              <a:t>Assurance du transport fluvial</a:t>
            </a:r>
          </a:p>
          <a:p>
            <a:pPr defTabSz="914400">
              <a:lnSpc>
                <a:spcPct val="90000"/>
              </a:lnSpc>
            </a:pPr>
            <a:r>
              <a:rPr lang="fr-FR" sz="1300" noProof="0" dirty="0">
                <a:solidFill>
                  <a:schemeClr val="accent1"/>
                </a:solidFill>
              </a:rPr>
              <a:t>Pour couvrir les risques non pris en charge par la responsabilité du transporteur, les expéditeurs souscrivent généralement une </a:t>
            </a:r>
            <a:r>
              <a:rPr lang="fr-FR" sz="1300" b="1" noProof="0" dirty="0">
                <a:solidFill>
                  <a:schemeClr val="accent1"/>
                </a:solidFill>
              </a:rPr>
              <a:t>assurance transport fluvial</a:t>
            </a:r>
            <a:r>
              <a:rPr lang="fr-FR" sz="1300" noProof="0" dirty="0">
                <a:solidFill>
                  <a:schemeClr val="accent1"/>
                </a:solidFill>
              </a:rPr>
              <a:t>, qui permet de </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Couvrir la valeur réelle des marchandises</a:t>
            </a:r>
            <a:r>
              <a:rPr lang="fr-FR" sz="1300" noProof="0" dirty="0">
                <a:solidFill>
                  <a:schemeClr val="accent1"/>
                </a:solidFill>
              </a:rPr>
              <a:t> en cas de perte, vol ou dommage.</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Étendre la couverture</a:t>
            </a:r>
            <a:r>
              <a:rPr lang="fr-FR" sz="1300" noProof="0" dirty="0">
                <a:solidFill>
                  <a:schemeClr val="accent1"/>
                </a:solidFill>
              </a:rPr>
              <a:t> aux risques exceptionnels (ex. : catastrophes naturelles, collisions, naufrages).</a:t>
            </a:r>
          </a:p>
          <a:p>
            <a:pPr marL="571500" indent="-285750" defTabSz="914400">
              <a:lnSpc>
                <a:spcPct val="90000"/>
              </a:lnSpc>
              <a:spcBef>
                <a:spcPts val="0"/>
              </a:spcBef>
              <a:buFont typeface="Wingdings" panose="05000000000000000000" pitchFamily="2" charset="2"/>
              <a:buChar char="q"/>
            </a:pPr>
            <a:r>
              <a:rPr lang="fr-FR" sz="1300" b="1" noProof="0" dirty="0">
                <a:solidFill>
                  <a:schemeClr val="accent1"/>
                </a:solidFill>
              </a:rPr>
              <a:t>Réduire les pertes financières</a:t>
            </a:r>
            <a:r>
              <a:rPr lang="fr-FR" sz="1300" noProof="0" dirty="0">
                <a:solidFill>
                  <a:schemeClr val="accent1"/>
                </a:solidFill>
              </a:rPr>
              <a:t> pour l’expéditeur en cas d’incident.</a:t>
            </a:r>
          </a:p>
          <a:p>
            <a:pPr defTabSz="914400">
              <a:lnSpc>
                <a:spcPct val="90000"/>
              </a:lnSpc>
              <a:spcBef>
                <a:spcPts val="0"/>
              </a:spcBef>
            </a:pPr>
            <a:r>
              <a:rPr lang="fr-FR" sz="1300" noProof="0" dirty="0">
                <a:solidFill>
                  <a:schemeClr val="accent1"/>
                </a:solidFill>
              </a:rPr>
              <a:t>📌 </a:t>
            </a:r>
            <a:r>
              <a:rPr lang="fr-FR" sz="1300" b="1" noProof="0" dirty="0">
                <a:solidFill>
                  <a:schemeClr val="accent1"/>
                </a:solidFill>
              </a:rPr>
              <a:t>À noter</a:t>
            </a:r>
            <a:r>
              <a:rPr lang="fr-FR" sz="1300" noProof="0" dirty="0">
                <a:solidFill>
                  <a:schemeClr val="accent1"/>
                </a:solidFill>
              </a:rPr>
              <a:t> : L’assurance transport fluvial est facultative mais fortement recommandée pour couvrir les risques au-delà des limitations de responsabilité du transporteur.</a:t>
            </a:r>
          </a:p>
        </p:txBody>
      </p:sp>
    </p:spTree>
    <p:extLst>
      <p:ext uri="{BB962C8B-B14F-4D97-AF65-F5344CB8AC3E}">
        <p14:creationId xmlns:p14="http://schemas.microsoft.com/office/powerpoint/2010/main" val="418648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airplane"/>
      </p:transition>
    </mc:Choice>
    <mc:Fallback xmlns="">
      <p:transition spd="slow" advClick="0" advTm="8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686D37-1F29-B2F4-3896-02B61C000134}"/>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989B7059-189B-821F-F784-D0E37C185BF2}"/>
              </a:ext>
            </a:extLst>
          </p:cNvPr>
          <p:cNvSpPr>
            <a:spLocks noGrp="1"/>
          </p:cNvSpPr>
          <p:nvPr>
            <p:ph type="title"/>
          </p:nvPr>
        </p:nvSpPr>
        <p:spPr>
          <a:xfrm>
            <a:off x="3544905" y="10"/>
            <a:ext cx="5170932" cy="676656"/>
          </a:xfrm>
        </p:spPr>
        <p:txBody>
          <a:bodyPr vert="horz" lIns="91440" tIns="45720" rIns="91440" bIns="45720" rtlCol="0" anchor="b">
            <a:normAutofit fontScale="90000"/>
          </a:bodyPr>
          <a:lstStyle/>
          <a:p>
            <a:pPr defTabSz="914400">
              <a:lnSpc>
                <a:spcPct val="90000"/>
              </a:lnSpc>
            </a:pPr>
            <a:r>
              <a:rPr lang="fr-FR" sz="4700" kern="1200" noProof="0" dirty="0">
                <a:solidFill>
                  <a:schemeClr val="accent1"/>
                </a:solidFill>
                <a:latin typeface="+mj-lt"/>
                <a:ea typeface="+mj-ea"/>
                <a:cs typeface="+mj-cs"/>
              </a:rPr>
              <a:t>Transport Maritime</a:t>
            </a:r>
          </a:p>
        </p:txBody>
      </p:sp>
      <p:pic>
        <p:nvPicPr>
          <p:cNvPr id="5" name="Espace réservé du contenu 4">
            <a:extLst>
              <a:ext uri="{FF2B5EF4-FFF2-40B4-BE49-F238E27FC236}">
                <a16:creationId xmlns:a16="http://schemas.microsoft.com/office/drawing/2014/main" id="{03A7F631-1BDF-64D1-FF29-DDAC35D2D6A5}"/>
              </a:ext>
            </a:extLst>
          </p:cNvPr>
          <p:cNvPicPr>
            <a:picLocks noGrp="1" noChangeAspect="1"/>
          </p:cNvPicPr>
          <p:nvPr>
            <p:ph idx="1"/>
          </p:nvPr>
        </p:nvPicPr>
        <p:blipFill>
          <a:blip r:embed="rId2"/>
          <a:srcRect l="34572" r="17366"/>
          <a:stretch/>
        </p:blipFill>
        <p:spPr>
          <a:xfrm>
            <a:off x="20" y="10"/>
            <a:ext cx="3030982"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3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463186"/>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9" name="Image 8">
            <a:extLst>
              <a:ext uri="{FF2B5EF4-FFF2-40B4-BE49-F238E27FC236}">
                <a16:creationId xmlns:a16="http://schemas.microsoft.com/office/drawing/2014/main" id="{6F55CEA1-E3DE-F50A-B18D-235F6000AC70}"/>
              </a:ext>
            </a:extLst>
          </p:cNvPr>
          <p:cNvPicPr>
            <a:picLocks noChangeAspect="1"/>
          </p:cNvPicPr>
          <p:nvPr/>
        </p:nvPicPr>
        <p:blipFill>
          <a:blip r:embed="rId3"/>
          <a:srcRect t="16621" b="23049"/>
          <a:stretch/>
        </p:blipFill>
        <p:spPr>
          <a:xfrm>
            <a:off x="20" y="4267200"/>
            <a:ext cx="303829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4" name="Espace réservé du texte 3">
            <a:extLst>
              <a:ext uri="{FF2B5EF4-FFF2-40B4-BE49-F238E27FC236}">
                <a16:creationId xmlns:a16="http://schemas.microsoft.com/office/drawing/2014/main" id="{16F9DB93-9481-9239-117B-779ACF54D1D2}"/>
              </a:ext>
            </a:extLst>
          </p:cNvPr>
          <p:cNvSpPr>
            <a:spLocks noGrp="1"/>
          </p:cNvSpPr>
          <p:nvPr>
            <p:ph type="body" sz="half" idx="2"/>
          </p:nvPr>
        </p:nvSpPr>
        <p:spPr>
          <a:xfrm>
            <a:off x="3172968" y="676666"/>
            <a:ext cx="5852160" cy="6181334"/>
          </a:xfrm>
        </p:spPr>
        <p:txBody>
          <a:bodyPr vert="horz" lIns="91440" tIns="45720" rIns="91440" bIns="45720" rtlCol="0">
            <a:noAutofit/>
          </a:bodyPr>
          <a:lstStyle/>
          <a:p>
            <a:pPr defTabSz="914400">
              <a:lnSpc>
                <a:spcPct val="90000"/>
              </a:lnSpc>
            </a:pPr>
            <a:r>
              <a:rPr lang="fr-FR" sz="1200" b="1" noProof="0" dirty="0">
                <a:solidFill>
                  <a:schemeClr val="accent1"/>
                </a:solidFill>
              </a:rPr>
              <a:t>Le Connaissement Maritime (B/L)</a:t>
            </a:r>
            <a:endParaRPr lang="fr-FR" sz="1200" noProof="0" dirty="0">
              <a:solidFill>
                <a:schemeClr val="accent1"/>
              </a:solidFill>
            </a:endParaRPr>
          </a:p>
          <a:p>
            <a:pPr defTabSz="914400">
              <a:lnSpc>
                <a:spcPct val="90000"/>
              </a:lnSpc>
            </a:pPr>
            <a:r>
              <a:rPr lang="fr-FR" sz="1200" noProof="0" dirty="0">
                <a:solidFill>
                  <a:schemeClr val="accent1"/>
                </a:solidFill>
              </a:rPr>
              <a:t>C’ est un document clé dans le transport maritime de marchandises. Il est émis par la compagnie maritime ou son agent et remplit trois fonctions principales :</a:t>
            </a:r>
          </a:p>
          <a:p>
            <a:pPr marL="171450" indent="-171450" defTabSz="914400">
              <a:lnSpc>
                <a:spcPct val="90000"/>
              </a:lnSpc>
              <a:buFont typeface="Wingdings" panose="05000000000000000000" pitchFamily="2" charset="2"/>
              <a:buChar char="q"/>
            </a:pPr>
            <a:r>
              <a:rPr lang="fr-FR" sz="1200" noProof="0" dirty="0">
                <a:solidFill>
                  <a:schemeClr val="accent1"/>
                </a:solidFill>
              </a:rPr>
              <a:t>Il représente la propriété des marchandises et permet leur transfert de l'expéditeur au destinataire.</a:t>
            </a:r>
          </a:p>
          <a:p>
            <a:pPr marL="171450" indent="-171450" defTabSz="914400">
              <a:lnSpc>
                <a:spcPct val="90000"/>
              </a:lnSpc>
              <a:buFont typeface="Wingdings" panose="05000000000000000000" pitchFamily="2" charset="2"/>
              <a:buChar char="q"/>
            </a:pPr>
            <a:r>
              <a:rPr lang="fr-FR" sz="1200" noProof="0" dirty="0">
                <a:solidFill>
                  <a:schemeClr val="accent1"/>
                </a:solidFill>
              </a:rPr>
              <a:t>Il établit les termes du transport entre l’expéditeur et le transporteur maritime.</a:t>
            </a:r>
          </a:p>
          <a:p>
            <a:pPr marL="171450" indent="-171450" defTabSz="914400">
              <a:lnSpc>
                <a:spcPct val="90000"/>
              </a:lnSpc>
              <a:buFont typeface="Wingdings" panose="05000000000000000000" pitchFamily="2" charset="2"/>
              <a:buChar char="q"/>
            </a:pPr>
            <a:r>
              <a:rPr lang="fr-FR" sz="1200" noProof="0" dirty="0">
                <a:solidFill>
                  <a:schemeClr val="accent1"/>
                </a:solidFill>
              </a:rPr>
              <a:t>Il atteste que les marchandises ont été prises en charge par le transporteur dans un état donné.</a:t>
            </a:r>
          </a:p>
          <a:p>
            <a:pPr defTabSz="914400">
              <a:lnSpc>
                <a:spcPct val="90000"/>
              </a:lnSpc>
            </a:pPr>
            <a:r>
              <a:rPr lang="fr-FR" sz="1200" b="1" noProof="0" dirty="0">
                <a:solidFill>
                  <a:schemeClr val="accent1"/>
                </a:solidFill>
              </a:rPr>
              <a:t>Il existe plusieurs types de connaissements :</a:t>
            </a:r>
          </a:p>
          <a:p>
            <a:pPr indent="-228600" defTabSz="914400">
              <a:lnSpc>
                <a:spcPct val="90000"/>
              </a:lnSpc>
              <a:buFont typeface="Arial" panose="020B0604020202020204" pitchFamily="34" charset="0"/>
              <a:buChar char="•"/>
            </a:pPr>
            <a:endParaRPr lang="fr-FR" sz="1200" noProof="0" dirty="0">
              <a:solidFill>
                <a:schemeClr val="accent1"/>
              </a:solidFill>
            </a:endParaRPr>
          </a:p>
          <a:p>
            <a:pPr marL="57150" indent="-228600" defTabSz="914400">
              <a:lnSpc>
                <a:spcPct val="90000"/>
              </a:lnSpc>
              <a:buFont typeface="Wingdings" panose="05000000000000000000" pitchFamily="2" charset="2"/>
              <a:buChar char="q"/>
            </a:pPr>
            <a:r>
              <a:rPr lang="fr-FR" sz="1200" b="1" noProof="0" dirty="0">
                <a:solidFill>
                  <a:schemeClr val="accent1"/>
                </a:solidFill>
              </a:rPr>
              <a:t>B/L nominatif</a:t>
            </a:r>
            <a:r>
              <a:rPr lang="fr-FR" sz="1200" noProof="0" dirty="0">
                <a:solidFill>
                  <a:schemeClr val="accent1"/>
                </a:solidFill>
              </a:rPr>
              <a:t> : les marchandises ne peuvent être livrées qu’à la personne ou entité spécifiée.</a:t>
            </a:r>
          </a:p>
          <a:p>
            <a:pPr marL="57150" indent="-228600" defTabSz="914400">
              <a:lnSpc>
                <a:spcPct val="90000"/>
              </a:lnSpc>
              <a:buFont typeface="Wingdings" panose="05000000000000000000" pitchFamily="2" charset="2"/>
              <a:buChar char="q"/>
            </a:pPr>
            <a:r>
              <a:rPr lang="fr-FR" sz="1200" b="1" noProof="0" dirty="0">
                <a:solidFill>
                  <a:schemeClr val="accent1"/>
                </a:solidFill>
              </a:rPr>
              <a:t>B/L à ordre</a:t>
            </a:r>
            <a:r>
              <a:rPr lang="fr-FR" sz="1200" noProof="0" dirty="0">
                <a:solidFill>
                  <a:schemeClr val="accent1"/>
                </a:solidFill>
              </a:rPr>
              <a:t> : il peut être transféré par endossement, ce qui facilite le commerce international.</a:t>
            </a:r>
          </a:p>
          <a:p>
            <a:pPr marL="57150" indent="-228600" defTabSz="914400">
              <a:lnSpc>
                <a:spcPct val="90000"/>
              </a:lnSpc>
              <a:buFont typeface="Wingdings" panose="05000000000000000000" pitchFamily="2" charset="2"/>
              <a:buChar char="q"/>
            </a:pPr>
            <a:r>
              <a:rPr lang="fr-FR" sz="1200" b="1" noProof="0" dirty="0">
                <a:solidFill>
                  <a:schemeClr val="accent1"/>
                </a:solidFill>
              </a:rPr>
              <a:t>B/L au porteur</a:t>
            </a:r>
            <a:r>
              <a:rPr lang="fr-FR" sz="1200" noProof="0" dirty="0">
                <a:solidFill>
                  <a:schemeClr val="accent1"/>
                </a:solidFill>
              </a:rPr>
              <a:t> : la possession du document suffit pour revendiquer les marchandises.</a:t>
            </a:r>
          </a:p>
          <a:p>
            <a:pPr marL="57150" indent="-228600" defTabSz="914400">
              <a:lnSpc>
                <a:spcPct val="90000"/>
              </a:lnSpc>
              <a:buFont typeface="Wingdings" panose="05000000000000000000" pitchFamily="2" charset="2"/>
              <a:buChar char="q"/>
            </a:pPr>
            <a:r>
              <a:rPr lang="fr-FR" sz="1200" b="1" noProof="0" dirty="0">
                <a:solidFill>
                  <a:schemeClr val="accent1"/>
                </a:solidFill>
              </a:rPr>
              <a:t>B/L direct</a:t>
            </a:r>
            <a:r>
              <a:rPr lang="fr-FR" sz="1200" noProof="0" dirty="0">
                <a:solidFill>
                  <a:schemeClr val="accent1"/>
                </a:solidFill>
              </a:rPr>
              <a:t> : couvre plusieurs modes de transport (multimodal).</a:t>
            </a:r>
          </a:p>
          <a:p>
            <a:pPr marL="57150" indent="-228600" defTabSz="914400">
              <a:lnSpc>
                <a:spcPct val="90000"/>
              </a:lnSpc>
              <a:buFont typeface="Wingdings" panose="05000000000000000000" pitchFamily="2" charset="2"/>
              <a:buChar char="q"/>
            </a:pPr>
            <a:r>
              <a:rPr lang="fr-FR" sz="1200" b="1" noProof="0" dirty="0">
                <a:solidFill>
                  <a:schemeClr val="accent1"/>
                </a:solidFill>
              </a:rPr>
              <a:t>B/L house</a:t>
            </a:r>
            <a:r>
              <a:rPr lang="fr-FR" sz="1200" noProof="0" dirty="0">
                <a:solidFill>
                  <a:schemeClr val="accent1"/>
                </a:solidFill>
              </a:rPr>
              <a:t> : émis par un transitaire plutôt que par la compagnie maritime.</a:t>
            </a:r>
          </a:p>
          <a:p>
            <a:pPr indent="-228600" defTabSz="914400">
              <a:lnSpc>
                <a:spcPct val="90000"/>
              </a:lnSpc>
              <a:buFont typeface="Arial" panose="020B0604020202020204" pitchFamily="34" charset="0"/>
              <a:buChar char="•"/>
            </a:pPr>
            <a:endParaRPr lang="fr-FR" sz="1200" b="1" noProof="0" dirty="0">
              <a:solidFill>
                <a:schemeClr val="accent1"/>
              </a:solidFill>
            </a:endParaRPr>
          </a:p>
          <a:p>
            <a:pPr defTabSz="914400">
              <a:lnSpc>
                <a:spcPct val="90000"/>
              </a:lnSpc>
            </a:pPr>
            <a:r>
              <a:rPr lang="fr-FR" sz="1200" b="1" noProof="0" dirty="0">
                <a:solidFill>
                  <a:schemeClr val="accent1"/>
                </a:solidFill>
              </a:rPr>
              <a:t>Responsabilités en cas de transport maritime sous B/L</a:t>
            </a:r>
          </a:p>
          <a:p>
            <a:pPr indent="-228600" defTabSz="914400">
              <a:lnSpc>
                <a:spcPct val="90000"/>
              </a:lnSpc>
              <a:buFont typeface="Wingdings" panose="05000000000000000000" pitchFamily="2" charset="2"/>
              <a:buChar char="q"/>
            </a:pPr>
            <a:r>
              <a:rPr lang="fr-FR" sz="1200" noProof="0" dirty="0">
                <a:solidFill>
                  <a:schemeClr val="accent1"/>
                </a:solidFill>
              </a:rPr>
              <a:t>Les responsabilités du transporteur sont encadrées par des conventions internationales, </a:t>
            </a:r>
            <a:r>
              <a:rPr lang="fr-FR" sz="1200" b="1" noProof="0" dirty="0">
                <a:solidFill>
                  <a:schemeClr val="accent1"/>
                </a:solidFill>
              </a:rPr>
              <a:t>Règles de La Haye-Visby (1924, amendées en 1968 et 1979), les Règles de Hambourg (1978), les Règles de Rotterdam (2008, non encore largement appliquées)</a:t>
            </a:r>
            <a:endParaRPr lang="fr-FR" sz="1200" noProof="0" dirty="0">
              <a:solidFill>
                <a:schemeClr val="accent1"/>
              </a:solidFill>
            </a:endParaRPr>
          </a:p>
          <a:p>
            <a:pPr marL="285750" indent="-228600" defTabSz="914400">
              <a:lnSpc>
                <a:spcPct val="90000"/>
              </a:lnSpc>
              <a:buFont typeface="Wingdings" panose="05000000000000000000" pitchFamily="2" charset="2"/>
              <a:buChar char="q"/>
            </a:pPr>
            <a:r>
              <a:rPr lang="fr-FR" sz="1200" noProof="0" dirty="0">
                <a:solidFill>
                  <a:schemeClr val="accent1"/>
                </a:solidFill>
              </a:rPr>
              <a:t>Les principales obligations du transporteur sont :</a:t>
            </a:r>
          </a:p>
          <a:p>
            <a:pPr marL="285750" indent="-228600" defTabSz="914400">
              <a:lnSpc>
                <a:spcPct val="90000"/>
              </a:lnSpc>
              <a:buFont typeface="Wingdings" panose="05000000000000000000" pitchFamily="2" charset="2"/>
              <a:buChar char="q"/>
            </a:pPr>
            <a:r>
              <a:rPr lang="fr-FR" sz="1200" b="1" noProof="0" dirty="0">
                <a:solidFill>
                  <a:schemeClr val="accent1"/>
                </a:solidFill>
              </a:rPr>
              <a:t>Prendre en charge les marchandises et les livrer au port de destination</a:t>
            </a:r>
            <a:r>
              <a:rPr lang="fr-FR" sz="1200" noProof="0" dirty="0">
                <a:solidFill>
                  <a:schemeClr val="accent1"/>
                </a:solidFill>
              </a:rPr>
              <a:t> conformément au contrat.</a:t>
            </a:r>
          </a:p>
          <a:p>
            <a:pPr marL="285750" indent="-228600" defTabSz="914400">
              <a:lnSpc>
                <a:spcPct val="90000"/>
              </a:lnSpc>
              <a:buFont typeface="Wingdings" panose="05000000000000000000" pitchFamily="2" charset="2"/>
              <a:buChar char="q"/>
            </a:pPr>
            <a:r>
              <a:rPr lang="fr-FR" sz="1200" b="1" noProof="0" dirty="0">
                <a:solidFill>
                  <a:schemeClr val="accent1"/>
                </a:solidFill>
              </a:rPr>
              <a:t>Veiller à la sécurité des marchandises</a:t>
            </a:r>
            <a:r>
              <a:rPr lang="fr-FR" sz="1200" noProof="0" dirty="0">
                <a:solidFill>
                  <a:schemeClr val="accent1"/>
                </a:solidFill>
              </a:rPr>
              <a:t> et à leur bon état pendant le transport.</a:t>
            </a:r>
          </a:p>
          <a:p>
            <a:pPr marL="285750" indent="-228600" defTabSz="914400">
              <a:lnSpc>
                <a:spcPct val="90000"/>
              </a:lnSpc>
              <a:buFont typeface="Wingdings" panose="05000000000000000000" pitchFamily="2" charset="2"/>
              <a:buChar char="q"/>
            </a:pPr>
            <a:r>
              <a:rPr lang="fr-FR" sz="1200" b="1" noProof="0" dirty="0">
                <a:solidFill>
                  <a:schemeClr val="accent1"/>
                </a:solidFill>
              </a:rPr>
              <a:t>Émettre un B/L conforme</a:t>
            </a:r>
            <a:r>
              <a:rPr lang="fr-FR" sz="1200" noProof="0" dirty="0">
                <a:solidFill>
                  <a:schemeClr val="accent1"/>
                </a:solidFill>
              </a:rPr>
              <a:t> décrivant avec précision la cargaison.</a:t>
            </a:r>
          </a:p>
          <a:p>
            <a:pPr marL="285750" indent="-228600" defTabSz="914400">
              <a:lnSpc>
                <a:spcPct val="90000"/>
              </a:lnSpc>
              <a:buFont typeface="Wingdings" panose="05000000000000000000" pitchFamily="2" charset="2"/>
              <a:buChar char="q"/>
            </a:pPr>
            <a:r>
              <a:rPr lang="fr-FR" sz="1200" b="1" noProof="0" dirty="0">
                <a:solidFill>
                  <a:schemeClr val="accent1"/>
                </a:solidFill>
              </a:rPr>
              <a:t>Respecter les délais de livraison convenus</a:t>
            </a:r>
            <a:r>
              <a:rPr lang="fr-FR" sz="1200" noProof="0" dirty="0">
                <a:solidFill>
                  <a:schemeClr val="accent1"/>
                </a:solidFill>
              </a:rPr>
              <a:t> (sous réserve des conditions du contrat).</a:t>
            </a:r>
          </a:p>
          <a:p>
            <a:pPr defTabSz="914400">
              <a:lnSpc>
                <a:spcPct val="90000"/>
              </a:lnSpc>
            </a:pPr>
            <a:r>
              <a:rPr lang="fr-FR" sz="1200" noProof="0" dirty="0">
                <a:solidFill>
                  <a:schemeClr val="accent1"/>
                </a:solidFill>
              </a:rPr>
              <a:t>📌 </a:t>
            </a:r>
            <a:r>
              <a:rPr lang="fr-FR" sz="1200" b="1" noProof="0" dirty="0">
                <a:solidFill>
                  <a:schemeClr val="accent1"/>
                </a:solidFill>
              </a:rPr>
              <a:t>Limitations de responsabilité</a:t>
            </a:r>
            <a:r>
              <a:rPr lang="fr-FR" sz="1200" noProof="0" dirty="0">
                <a:solidFill>
                  <a:schemeClr val="accent1"/>
                </a:solidFill>
              </a:rPr>
              <a:t> :</a:t>
            </a:r>
          </a:p>
          <a:p>
            <a:pPr defTabSz="914400">
              <a:lnSpc>
                <a:spcPct val="90000"/>
              </a:lnSpc>
            </a:pPr>
            <a:r>
              <a:rPr lang="fr-FR" sz="1200" noProof="0" dirty="0">
                <a:solidFill>
                  <a:schemeClr val="accent1"/>
                </a:solidFill>
              </a:rPr>
              <a:t>En général, la responsabilité du transporteur est limitée à </a:t>
            </a:r>
            <a:r>
              <a:rPr lang="fr-FR" sz="1200" b="1" noProof="0" dirty="0">
                <a:solidFill>
                  <a:schemeClr val="accent1"/>
                </a:solidFill>
              </a:rPr>
              <a:t>666,67 DTS par colis ou 2 DTS/kg</a:t>
            </a:r>
            <a:r>
              <a:rPr lang="fr-FR" sz="1200" noProof="0" dirty="0">
                <a:solidFill>
                  <a:schemeClr val="accent1"/>
                </a:solidFill>
              </a:rPr>
              <a:t> selon les conventions en vigueur. Des exceptions existent pour force majeure, faute de l’expéditeur ou vice propre des marchandises.</a:t>
            </a:r>
          </a:p>
        </p:txBody>
      </p:sp>
    </p:spTree>
    <p:extLst>
      <p:ext uri="{BB962C8B-B14F-4D97-AF65-F5344CB8AC3E}">
        <p14:creationId xmlns:p14="http://schemas.microsoft.com/office/powerpoint/2010/main" val="3698642034"/>
      </p:ext>
    </p:extLst>
  </p:cSld>
  <p:clrMapOvr>
    <a:masterClrMapping/>
  </p:clrMapOvr>
  <mc:AlternateContent xmlns:mc="http://schemas.openxmlformats.org/markup-compatibility/2006" xmlns:p14="http://schemas.microsoft.com/office/powerpoint/2010/main">
    <mc:Choice Requires="p14">
      <p:transition spd="slow" p14:dur="1200" advClick="0" advTm="10000">
        <p:dissolve/>
      </p:transition>
    </mc:Choice>
    <mc:Fallback xmlns="">
      <p:transition spd="slow" advClick="0" advTm="10000">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8764B5-4191-1328-ECD8-081010C464A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DC8E5A05-8F3C-4BFF-9072-E80462430973}"/>
              </a:ext>
            </a:extLst>
          </p:cNvPr>
          <p:cNvSpPr>
            <a:spLocks noGrp="1"/>
          </p:cNvSpPr>
          <p:nvPr>
            <p:ph type="title"/>
          </p:nvPr>
        </p:nvSpPr>
        <p:spPr>
          <a:xfrm>
            <a:off x="627509" y="73151"/>
            <a:ext cx="4501582" cy="885446"/>
          </a:xfrm>
        </p:spPr>
        <p:txBody>
          <a:bodyPr vert="horz" lIns="91440" tIns="45720" rIns="91440" bIns="45720" rtlCol="0" anchor="ctr">
            <a:normAutofit/>
          </a:bodyPr>
          <a:lstStyle/>
          <a:p>
            <a:pPr defTabSz="914400">
              <a:lnSpc>
                <a:spcPct val="90000"/>
              </a:lnSpc>
            </a:pPr>
            <a:r>
              <a:rPr lang="fr-FR" sz="3500" noProof="0" dirty="0">
                <a:solidFill>
                  <a:schemeClr val="accent1"/>
                </a:solidFill>
              </a:rPr>
              <a:t>Transport Maritime</a:t>
            </a:r>
          </a:p>
        </p:txBody>
      </p:sp>
      <p:sp>
        <p:nvSpPr>
          <p:cNvPr id="4" name="Espace réservé du texte 3">
            <a:extLst>
              <a:ext uri="{FF2B5EF4-FFF2-40B4-BE49-F238E27FC236}">
                <a16:creationId xmlns:a16="http://schemas.microsoft.com/office/drawing/2014/main" id="{E8963CF0-BCDF-7C24-358F-E4648C12C299}"/>
              </a:ext>
            </a:extLst>
          </p:cNvPr>
          <p:cNvSpPr>
            <a:spLocks noGrp="1"/>
          </p:cNvSpPr>
          <p:nvPr>
            <p:ph type="body" sz="half" idx="2"/>
          </p:nvPr>
        </p:nvSpPr>
        <p:spPr>
          <a:xfrm>
            <a:off x="627510" y="958597"/>
            <a:ext cx="4501582" cy="5652515"/>
          </a:xfrm>
        </p:spPr>
        <p:txBody>
          <a:bodyPr vert="horz" lIns="91440" tIns="45720" rIns="91440" bIns="45720" rtlCol="0">
            <a:normAutofit/>
          </a:bodyPr>
          <a:lstStyle/>
          <a:p>
            <a:pPr defTabSz="914400">
              <a:lnSpc>
                <a:spcPct val="90000"/>
              </a:lnSpc>
            </a:pPr>
            <a:r>
              <a:rPr lang="fr-FR" b="1" noProof="0" dirty="0">
                <a:solidFill>
                  <a:schemeClr val="accent1"/>
                </a:solidFill>
              </a:rPr>
              <a:t>Assurance du Transport Maritime sous B/L</a:t>
            </a:r>
          </a:p>
          <a:p>
            <a:pPr defTabSz="914400">
              <a:lnSpc>
                <a:spcPct val="90000"/>
              </a:lnSpc>
            </a:pPr>
            <a:endParaRPr lang="fr-FR" b="1" noProof="0" dirty="0">
              <a:solidFill>
                <a:schemeClr val="accent1"/>
              </a:solidFill>
            </a:endParaRPr>
          </a:p>
          <a:p>
            <a:pPr indent="-228600" defTabSz="914400">
              <a:lnSpc>
                <a:spcPct val="90000"/>
              </a:lnSpc>
              <a:buFont typeface="Wingdings" panose="05000000000000000000" pitchFamily="2" charset="2"/>
              <a:buChar char="q"/>
            </a:pPr>
            <a:r>
              <a:rPr lang="fr-FR" noProof="0" dirty="0">
                <a:solidFill>
                  <a:schemeClr val="accent1"/>
                </a:solidFill>
              </a:rPr>
              <a:t>Les expéditeurs souscrivent généralement une </a:t>
            </a:r>
            <a:r>
              <a:rPr lang="fr-FR" b="1" noProof="0" dirty="0">
                <a:solidFill>
                  <a:schemeClr val="accent1"/>
                </a:solidFill>
              </a:rPr>
              <a:t>assurance maritime cargo</a:t>
            </a:r>
            <a:r>
              <a:rPr lang="fr-FR" noProof="0" dirty="0">
                <a:solidFill>
                  <a:schemeClr val="accent1"/>
                </a:solidFill>
              </a:rPr>
              <a:t> pour se protéger contre les risques non couverts par la responsabilité limitée du transporteur. </a:t>
            </a:r>
          </a:p>
          <a:p>
            <a:pPr indent="-228600" defTabSz="914400">
              <a:lnSpc>
                <a:spcPct val="90000"/>
              </a:lnSpc>
              <a:buFont typeface="Wingdings" panose="05000000000000000000" pitchFamily="2" charset="2"/>
              <a:buChar char="q"/>
            </a:pPr>
            <a:r>
              <a:rPr lang="fr-FR" noProof="0" dirty="0">
                <a:solidFill>
                  <a:schemeClr val="accent1"/>
                </a:solidFill>
              </a:rPr>
              <a:t>Cette assurance permet de couvrir,</a:t>
            </a:r>
            <a:r>
              <a:rPr lang="fr-FR" b="1" noProof="0" dirty="0">
                <a:solidFill>
                  <a:schemeClr val="accent1"/>
                </a:solidFill>
              </a:rPr>
              <a:t> la valeur réelle des marchandises, d’étendre la couverture</a:t>
            </a:r>
            <a:r>
              <a:rPr lang="fr-FR" noProof="0" dirty="0">
                <a:solidFill>
                  <a:schemeClr val="accent1"/>
                </a:solidFill>
              </a:rPr>
              <a:t> à des risques spécifiques (naufrage, incendie, catastrophes naturelles, grèves ou piraterie), de </a:t>
            </a:r>
            <a:r>
              <a:rPr lang="fr-FR" b="1" noProof="0" dirty="0">
                <a:solidFill>
                  <a:schemeClr val="accent1"/>
                </a:solidFill>
              </a:rPr>
              <a:t>garantir une indemnisation rapide.</a:t>
            </a:r>
            <a:endParaRPr lang="fr-FR" noProof="0" dirty="0">
              <a:solidFill>
                <a:schemeClr val="accent1"/>
              </a:solidFill>
            </a:endParaRPr>
          </a:p>
          <a:p>
            <a:pPr defTabSz="914400">
              <a:lnSpc>
                <a:spcPct val="90000"/>
              </a:lnSpc>
            </a:pPr>
            <a:endParaRPr lang="fr-FR" noProof="0" dirty="0">
              <a:solidFill>
                <a:schemeClr val="accent1"/>
              </a:solidFill>
            </a:endParaRPr>
          </a:p>
          <a:p>
            <a:pPr defTabSz="914400">
              <a:lnSpc>
                <a:spcPct val="90000"/>
              </a:lnSpc>
            </a:pPr>
            <a:r>
              <a:rPr lang="fr-FR" noProof="0" dirty="0">
                <a:solidFill>
                  <a:schemeClr val="accent1"/>
                </a:solidFill>
              </a:rPr>
              <a:t>📌 </a:t>
            </a:r>
            <a:r>
              <a:rPr lang="fr-FR" b="1" noProof="0" dirty="0">
                <a:solidFill>
                  <a:schemeClr val="accent1"/>
                </a:solidFill>
              </a:rPr>
              <a:t>Types d’assurance</a:t>
            </a:r>
            <a:r>
              <a:rPr lang="fr-FR" noProof="0" dirty="0">
                <a:solidFill>
                  <a:schemeClr val="accent1"/>
                </a:solidFill>
              </a:rPr>
              <a:t> :</a:t>
            </a:r>
          </a:p>
          <a:p>
            <a:pPr defTabSz="914400">
              <a:lnSpc>
                <a:spcPct val="90000"/>
              </a:lnSpc>
            </a:pPr>
            <a:endParaRPr lang="fr-FR" noProof="0" dirty="0">
              <a:solidFill>
                <a:schemeClr val="accent1"/>
              </a:solidFill>
            </a:endParaRPr>
          </a:p>
          <a:p>
            <a:pPr indent="-228600" defTabSz="914400">
              <a:lnSpc>
                <a:spcPct val="90000"/>
              </a:lnSpc>
              <a:buFont typeface="Wingdings" panose="05000000000000000000" pitchFamily="2" charset="2"/>
              <a:buChar char="q"/>
            </a:pPr>
            <a:r>
              <a:rPr lang="fr-FR" b="1" noProof="0" dirty="0">
                <a:solidFill>
                  <a:schemeClr val="accent1"/>
                </a:solidFill>
              </a:rPr>
              <a:t>Assurance FAP sauf (Franchise Abandon Particulier sauf)</a:t>
            </a:r>
            <a:r>
              <a:rPr lang="fr-FR" noProof="0" dirty="0">
                <a:solidFill>
                  <a:schemeClr val="accent1"/>
                </a:solidFill>
              </a:rPr>
              <a:t> : couvre uniquement les pertes totales.</a:t>
            </a:r>
          </a:p>
          <a:p>
            <a:pPr indent="-228600" defTabSz="914400">
              <a:lnSpc>
                <a:spcPct val="90000"/>
              </a:lnSpc>
              <a:buFont typeface="Wingdings" panose="05000000000000000000" pitchFamily="2" charset="2"/>
              <a:buChar char="q"/>
            </a:pPr>
            <a:r>
              <a:rPr lang="fr-FR" b="1" noProof="0" dirty="0">
                <a:solidFill>
                  <a:schemeClr val="accent1"/>
                </a:solidFill>
              </a:rPr>
              <a:t>Assurance tous risques</a:t>
            </a:r>
            <a:r>
              <a:rPr lang="fr-FR" noProof="0" dirty="0">
                <a:solidFill>
                  <a:schemeClr val="accent1"/>
                </a:solidFill>
              </a:rPr>
              <a:t> : couvre presque tous les dommages possibles, sauf exclusions spécifiques.</a:t>
            </a:r>
          </a:p>
          <a:p>
            <a:pPr indent="-228600" defTabSz="914400">
              <a:lnSpc>
                <a:spcPct val="90000"/>
              </a:lnSpc>
              <a:buFont typeface="Wingdings" panose="05000000000000000000" pitchFamily="2" charset="2"/>
              <a:buChar char="q"/>
            </a:pPr>
            <a:r>
              <a:rPr lang="fr-FR" b="1" noProof="0" dirty="0">
                <a:solidFill>
                  <a:schemeClr val="accent1"/>
                </a:solidFill>
              </a:rPr>
              <a:t>Assurance "Ad Valorem"</a:t>
            </a:r>
            <a:r>
              <a:rPr lang="fr-FR" noProof="0" dirty="0">
                <a:solidFill>
                  <a:schemeClr val="accent1"/>
                </a:solidFill>
              </a:rPr>
              <a:t> : permet de déclarer une valeur plus élevée pour une indemnisation complète.</a:t>
            </a:r>
          </a:p>
          <a:p>
            <a:pPr defTabSz="914400">
              <a:lnSpc>
                <a:spcPct val="90000"/>
              </a:lnSpc>
            </a:pPr>
            <a:endParaRPr lang="fr-FR" noProof="0" dirty="0">
              <a:solidFill>
                <a:schemeClr val="accent1"/>
              </a:solidFill>
            </a:endParaRPr>
          </a:p>
          <a:p>
            <a:pPr defTabSz="914400">
              <a:lnSpc>
                <a:spcPct val="90000"/>
              </a:lnSpc>
            </a:pPr>
            <a:r>
              <a:rPr lang="fr-FR" noProof="0" dirty="0">
                <a:solidFill>
                  <a:schemeClr val="accent1"/>
                </a:solidFill>
              </a:rPr>
              <a:t>💡 </a:t>
            </a:r>
            <a:r>
              <a:rPr lang="fr-FR" b="1" noProof="0" dirty="0">
                <a:solidFill>
                  <a:schemeClr val="accent1"/>
                </a:solidFill>
              </a:rPr>
              <a:t>Conclusion</a:t>
            </a:r>
            <a:r>
              <a:rPr lang="fr-FR" noProof="0" dirty="0">
                <a:solidFill>
                  <a:schemeClr val="accent1"/>
                </a:solidFill>
              </a:rPr>
              <a:t> : Le connaissement maritime est un document crucial pour le transport maritime, car il définit les obligations du transporteur et sert de titre de propriété. Toutefois, la responsabilité du transporteur étant limitée, l’assurance cargo est fortement recommandée pour protéger la valeur réelle des marchandises.</a:t>
            </a:r>
          </a:p>
        </p:txBody>
      </p:sp>
      <p:pic>
        <p:nvPicPr>
          <p:cNvPr id="5" name="Espace réservé du contenu 4">
            <a:extLst>
              <a:ext uri="{FF2B5EF4-FFF2-40B4-BE49-F238E27FC236}">
                <a16:creationId xmlns:a16="http://schemas.microsoft.com/office/drawing/2014/main" id="{3986E655-2DD0-2D37-DA64-B797FC89E190}"/>
              </a:ext>
            </a:extLst>
          </p:cNvPr>
          <p:cNvPicPr>
            <a:picLocks noGrp="1" noChangeAspect="1"/>
          </p:cNvPicPr>
          <p:nvPr>
            <p:ph idx="1"/>
          </p:nvPr>
        </p:nvPicPr>
        <p:blipFill>
          <a:blip r:embed="rId2"/>
          <a:srcRect l="40449" r="23242"/>
          <a:stretch/>
        </p:blipFill>
        <p:spPr>
          <a:xfrm>
            <a:off x="5399580" y="10"/>
            <a:ext cx="3744420" cy="6857990"/>
          </a:xfrm>
          <a:prstGeom prst="rect">
            <a:avLst/>
          </a:prstGeom>
          <a:effectLst/>
        </p:spPr>
      </p:pic>
    </p:spTree>
    <p:extLst>
      <p:ext uri="{BB962C8B-B14F-4D97-AF65-F5344CB8AC3E}">
        <p14:creationId xmlns:p14="http://schemas.microsoft.com/office/powerpoint/2010/main" val="4070923606"/>
      </p:ext>
    </p:extLst>
  </p:cSld>
  <p:clrMapOvr>
    <a:masterClrMapping/>
  </p:clrMapOvr>
  <mc:AlternateContent xmlns:mc="http://schemas.openxmlformats.org/markup-compatibility/2006" xmlns:p14="http://schemas.microsoft.com/office/powerpoint/2010/main">
    <mc:Choice Requires="p14">
      <p:transition spd="slow" p14:dur="2500" advClick="0" advTm="10000">
        <p:checker/>
      </p:transition>
    </mc:Choice>
    <mc:Fallback xmlns="">
      <p:transition spd="slow" advClick="0" advTm="10000">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774BB6-4B2E-FB1B-62F8-6A154B6971F9}"/>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CFF0ECB-8F06-576E-08B3-6FD8929DA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ZoneTexte 3">
            <a:extLst>
              <a:ext uri="{FF2B5EF4-FFF2-40B4-BE49-F238E27FC236}">
                <a16:creationId xmlns:a16="http://schemas.microsoft.com/office/drawing/2014/main" id="{A60FC9A0-487D-06BC-2208-1801A527E7B6}"/>
              </a:ext>
            </a:extLst>
          </p:cNvPr>
          <p:cNvSpPr txBox="1"/>
          <p:nvPr/>
        </p:nvSpPr>
        <p:spPr>
          <a:xfrm>
            <a:off x="416759" y="420625"/>
            <a:ext cx="3057962" cy="200253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fr-FR" sz="6600" kern="1200" noProof="0" dirty="0">
                <a:solidFill>
                  <a:schemeClr val="accent1"/>
                </a:solidFill>
                <a:latin typeface="+mj-lt"/>
                <a:ea typeface="+mj-ea"/>
                <a:cs typeface="+mj-cs"/>
              </a:rPr>
              <a:t>B/L</a:t>
            </a:r>
          </a:p>
        </p:txBody>
      </p:sp>
      <p:sp>
        <p:nvSpPr>
          <p:cNvPr id="39" name="Rectangle 38">
            <a:extLst>
              <a:ext uri="{FF2B5EF4-FFF2-40B4-BE49-F238E27FC236}">
                <a16:creationId xmlns:a16="http://schemas.microsoft.com/office/drawing/2014/main" id="{BFA471F2-10C9-7819-E0F4-9578C1C92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0" name="Rectangle 39">
            <a:extLst>
              <a:ext uri="{FF2B5EF4-FFF2-40B4-BE49-F238E27FC236}">
                <a16:creationId xmlns:a16="http://schemas.microsoft.com/office/drawing/2014/main" id="{9BB094E1-2D55-B18B-883B-6E9BC746C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1" name="Rectangle 40">
            <a:extLst>
              <a:ext uri="{FF2B5EF4-FFF2-40B4-BE49-F238E27FC236}">
                <a16:creationId xmlns:a16="http://schemas.microsoft.com/office/drawing/2014/main" id="{35D29F4D-8560-49DC-39FF-6954779BD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3" name="Image 2">
            <a:extLst>
              <a:ext uri="{FF2B5EF4-FFF2-40B4-BE49-F238E27FC236}">
                <a16:creationId xmlns:a16="http://schemas.microsoft.com/office/drawing/2014/main" id="{0C933175-5AB1-A7BE-4056-2A0C353FB195}"/>
              </a:ext>
            </a:extLst>
          </p:cNvPr>
          <p:cNvPicPr>
            <a:picLocks noChangeAspect="1"/>
          </p:cNvPicPr>
          <p:nvPr/>
        </p:nvPicPr>
        <p:blipFill>
          <a:blip r:embed="rId2">
            <a:duotone>
              <a:prstClr val="black"/>
              <a:schemeClr val="accent5">
                <a:tint val="45000"/>
                <a:satMod val="400000"/>
              </a:schemeClr>
            </a:duotone>
          </a:blip>
          <a:srcRect/>
          <a:stretch/>
        </p:blipFill>
        <p:spPr>
          <a:xfrm>
            <a:off x="3671204" y="99894"/>
            <a:ext cx="5198473" cy="6511218"/>
          </a:xfrm>
          <a:prstGeom prst="rect">
            <a:avLst/>
          </a:prstGeom>
        </p:spPr>
      </p:pic>
      <p:sp>
        <p:nvSpPr>
          <p:cNvPr id="42" name="Rectangle 41">
            <a:extLst>
              <a:ext uri="{FF2B5EF4-FFF2-40B4-BE49-F238E27FC236}">
                <a16:creationId xmlns:a16="http://schemas.microsoft.com/office/drawing/2014/main" id="{FA20B10C-B13C-A635-43F0-33C32DE66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2" name="Image 1">
            <a:extLst>
              <a:ext uri="{FF2B5EF4-FFF2-40B4-BE49-F238E27FC236}">
                <a16:creationId xmlns:a16="http://schemas.microsoft.com/office/drawing/2014/main" id="{15901198-8CCE-5C28-91A0-F25EDFF6740D}"/>
              </a:ext>
            </a:extLst>
          </p:cNvPr>
          <p:cNvPicPr>
            <a:picLocks noChangeAspect="1"/>
          </p:cNvPicPr>
          <p:nvPr/>
        </p:nvPicPr>
        <p:blipFill>
          <a:blip r:embed="rId3"/>
          <a:stretch>
            <a:fillRect/>
          </a:stretch>
        </p:blipFill>
        <p:spPr>
          <a:xfrm>
            <a:off x="416758" y="4646289"/>
            <a:ext cx="2535992" cy="1449138"/>
          </a:xfrm>
          <a:prstGeom prst="rect">
            <a:avLst/>
          </a:prstGeom>
        </p:spPr>
      </p:pic>
    </p:spTree>
    <p:extLst>
      <p:ext uri="{BB962C8B-B14F-4D97-AF65-F5344CB8AC3E}">
        <p14:creationId xmlns:p14="http://schemas.microsoft.com/office/powerpoint/2010/main" val="677933501"/>
      </p:ext>
    </p:extLst>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941739-8BB1-8113-AC48-993993CFB064}"/>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7DEBCE1D-5CAF-A38F-66A4-DC8F98ED0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4" name="Rectangle 83">
            <a:extLst>
              <a:ext uri="{FF2B5EF4-FFF2-40B4-BE49-F238E27FC236}">
                <a16:creationId xmlns:a16="http://schemas.microsoft.com/office/drawing/2014/main" id="{A584178E-4D80-F861-283C-45BEA521B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5" name="Group 48">
            <a:extLst>
              <a:ext uri="{FF2B5EF4-FFF2-40B4-BE49-F238E27FC236}">
                <a16:creationId xmlns:a16="http://schemas.microsoft.com/office/drawing/2014/main" id="{772BC56F-681A-7D4E-AC19-C5E1170F87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50" name="Oval 49">
              <a:extLst>
                <a:ext uri="{FF2B5EF4-FFF2-40B4-BE49-F238E27FC236}">
                  <a16:creationId xmlns:a16="http://schemas.microsoft.com/office/drawing/2014/main" id="{F430CE33-CA46-98A5-AD3A-54FD99C7E9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1" name="Oval 50">
              <a:extLst>
                <a:ext uri="{FF2B5EF4-FFF2-40B4-BE49-F238E27FC236}">
                  <a16:creationId xmlns:a16="http://schemas.microsoft.com/office/drawing/2014/main" id="{09A79B2C-1737-9DFF-E281-637EF6A54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2" name="Oval 51">
              <a:extLst>
                <a:ext uri="{FF2B5EF4-FFF2-40B4-BE49-F238E27FC236}">
                  <a16:creationId xmlns:a16="http://schemas.microsoft.com/office/drawing/2014/main" id="{572412DF-1795-5F7F-EEF5-769E267EB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3" name="Oval 52">
              <a:extLst>
                <a:ext uri="{FF2B5EF4-FFF2-40B4-BE49-F238E27FC236}">
                  <a16:creationId xmlns:a16="http://schemas.microsoft.com/office/drawing/2014/main" id="{6379F805-728F-9E6C-5091-5E4EB057B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Oval 53">
              <a:extLst>
                <a:ext uri="{FF2B5EF4-FFF2-40B4-BE49-F238E27FC236}">
                  <a16:creationId xmlns:a16="http://schemas.microsoft.com/office/drawing/2014/main" id="{C2B55C1D-40A8-D536-DC2E-02AF1E059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5" name="Oval 54">
              <a:extLst>
                <a:ext uri="{FF2B5EF4-FFF2-40B4-BE49-F238E27FC236}">
                  <a16:creationId xmlns:a16="http://schemas.microsoft.com/office/drawing/2014/main" id="{ACB47D67-B227-8A9B-30C3-6D856A134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sp>
        <p:nvSpPr>
          <p:cNvPr id="2" name="Title 1">
            <a:extLst>
              <a:ext uri="{FF2B5EF4-FFF2-40B4-BE49-F238E27FC236}">
                <a16:creationId xmlns:a16="http://schemas.microsoft.com/office/drawing/2014/main" id="{E34D38E5-ED36-23E0-C4D3-9A0ABF54B51C}"/>
              </a:ext>
            </a:extLst>
          </p:cNvPr>
          <p:cNvSpPr>
            <a:spLocks noGrp="1"/>
          </p:cNvSpPr>
          <p:nvPr>
            <p:ph type="title"/>
          </p:nvPr>
        </p:nvSpPr>
        <p:spPr>
          <a:xfrm>
            <a:off x="3944134" y="630935"/>
            <a:ext cx="4400787" cy="2080623"/>
          </a:xfrm>
          <a:noFill/>
        </p:spPr>
        <p:txBody>
          <a:bodyPr anchor="b">
            <a:normAutofit/>
          </a:bodyPr>
          <a:lstStyle/>
          <a:p>
            <a:pPr algn="l"/>
            <a:r>
              <a:rPr lang="fr-FR" sz="4200" noProof="0" dirty="0">
                <a:solidFill>
                  <a:schemeClr val="bg1"/>
                </a:solidFill>
              </a:rPr>
              <a:t>La Facture commerciale</a:t>
            </a:r>
          </a:p>
        </p:txBody>
      </p:sp>
      <p:sp>
        <p:nvSpPr>
          <p:cNvPr id="86" name="Rectangle 85">
            <a:extLst>
              <a:ext uri="{FF2B5EF4-FFF2-40B4-BE49-F238E27FC236}">
                <a16:creationId xmlns:a16="http://schemas.microsoft.com/office/drawing/2014/main" id="{A585A121-4540-7396-3620-C8E710AC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7" name="Group 58">
            <a:extLst>
              <a:ext uri="{FF2B5EF4-FFF2-40B4-BE49-F238E27FC236}">
                <a16:creationId xmlns:a16="http://schemas.microsoft.com/office/drawing/2014/main" id="{24719ACA-6D25-973E-5CFA-EEDCBF5B5E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60" name="Straight Connector 59">
              <a:extLst>
                <a:ext uri="{FF2B5EF4-FFF2-40B4-BE49-F238E27FC236}">
                  <a16:creationId xmlns:a16="http://schemas.microsoft.com/office/drawing/2014/main" id="{43DC13EA-1525-9547-845B-E173CCC644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3294546-4F38-A555-C841-864160BC44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8885CC3-07AC-B7F1-81F6-476F247CCF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61B76E5-4697-4F58-5122-98BB30E2F3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9FBBCA8E-5E4E-860A-0593-1B1E9D9E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9" name="Group 66">
            <a:extLst>
              <a:ext uri="{FF2B5EF4-FFF2-40B4-BE49-F238E27FC236}">
                <a16:creationId xmlns:a16="http://schemas.microsoft.com/office/drawing/2014/main" id="{0580CCED-6B07-FB59-247E-B4A342D715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68" name="Straight Connector 67">
              <a:extLst>
                <a:ext uri="{FF2B5EF4-FFF2-40B4-BE49-F238E27FC236}">
                  <a16:creationId xmlns:a16="http://schemas.microsoft.com/office/drawing/2014/main" id="{1139CBC3-31B9-2A45-6A79-6FFBEDB0A8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54FFFA2-BBB6-4EC8-144F-FBC0DA1E7D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2D9ABD6-4045-C87B-1789-099DB58CA2A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46B7C59-1BDB-A521-4B29-27312DBB49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38" name="Picture 17">
            <a:extLst>
              <a:ext uri="{FF2B5EF4-FFF2-40B4-BE49-F238E27FC236}">
                <a16:creationId xmlns:a16="http://schemas.microsoft.com/office/drawing/2014/main" id="{3B761283-D11A-2CE6-AB4E-1B15B6B4A8FB}"/>
              </a:ext>
            </a:extLst>
          </p:cNvPr>
          <p:cNvPicPr>
            <a:picLocks noChangeAspect="1"/>
          </p:cNvPicPr>
          <p:nvPr/>
        </p:nvPicPr>
        <p:blipFill>
          <a:blip r:embed="rId2"/>
          <a:srcRect l="237" r="237"/>
          <a:stretch/>
        </p:blipFill>
        <p:spPr>
          <a:xfrm>
            <a:off x="485871" y="706170"/>
            <a:ext cx="3018374" cy="5431517"/>
          </a:xfrm>
          <a:prstGeom prst="rect">
            <a:avLst/>
          </a:prstGeom>
        </p:spPr>
      </p:pic>
      <p:grpSp>
        <p:nvGrpSpPr>
          <p:cNvPr id="90" name="Group 72">
            <a:extLst>
              <a:ext uri="{FF2B5EF4-FFF2-40B4-BE49-F238E27FC236}">
                <a16:creationId xmlns:a16="http://schemas.microsoft.com/office/drawing/2014/main" id="{A3C9FCCB-58FA-AC85-5363-8EC24D9966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83441" y="903870"/>
            <a:ext cx="304800" cy="322326"/>
            <a:chOff x="215328" y="-46937"/>
            <a:chExt cx="304800" cy="2773841"/>
          </a:xfrm>
        </p:grpSpPr>
        <p:cxnSp>
          <p:nvCxnSpPr>
            <p:cNvPr id="74" name="Straight Connector 73">
              <a:extLst>
                <a:ext uri="{FF2B5EF4-FFF2-40B4-BE49-F238E27FC236}">
                  <a16:creationId xmlns:a16="http://schemas.microsoft.com/office/drawing/2014/main" id="{8A2D041A-8991-E4D2-1C4B-825CBCAAC6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48445EE-DCDE-69E2-225B-577A05F7C7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593F03E-8EE1-2358-511E-4A8AF9A8D7D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3BDE4B6-D4B4-5DFC-1B09-F28AC69F9A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0" name="Content Placeholder 2">
            <a:extLst>
              <a:ext uri="{FF2B5EF4-FFF2-40B4-BE49-F238E27FC236}">
                <a16:creationId xmlns:a16="http://schemas.microsoft.com/office/drawing/2014/main" id="{06EEEFC7-9084-C713-862F-B19645926BA2}"/>
              </a:ext>
            </a:extLst>
          </p:cNvPr>
          <p:cNvSpPr>
            <a:spLocks noGrp="1"/>
          </p:cNvSpPr>
          <p:nvPr>
            <p:ph idx="1"/>
          </p:nvPr>
        </p:nvSpPr>
        <p:spPr>
          <a:xfrm>
            <a:off x="3944134" y="3632559"/>
            <a:ext cx="4400790" cy="1984109"/>
          </a:xfrm>
          <a:noFill/>
        </p:spPr>
        <p:txBody>
          <a:bodyPr anchor="t">
            <a:normAutofit/>
          </a:bodyPr>
          <a:lstStyle/>
          <a:p>
            <a:pPr marL="0" indent="0">
              <a:buNone/>
            </a:pPr>
            <a:endParaRPr lang="fr-FR" sz="1500" noProof="0" dirty="0">
              <a:solidFill>
                <a:schemeClr val="bg1"/>
              </a:solidFill>
            </a:endParaRPr>
          </a:p>
          <a:p>
            <a:pPr>
              <a:buFont typeface="Wingdings" panose="05000000000000000000" pitchFamily="2" charset="2"/>
              <a:buChar char="v"/>
            </a:pPr>
            <a:r>
              <a:rPr lang="fr-FR" sz="1500" noProof="0" dirty="0">
                <a:solidFill>
                  <a:schemeClr val="bg1"/>
                </a:solidFill>
              </a:rPr>
              <a:t>Définition</a:t>
            </a:r>
          </a:p>
          <a:p>
            <a:pPr>
              <a:buFont typeface="Wingdings" panose="05000000000000000000" pitchFamily="2" charset="2"/>
              <a:buChar char="v"/>
            </a:pPr>
            <a:r>
              <a:rPr lang="fr-FR" sz="1500" noProof="0" dirty="0">
                <a:solidFill>
                  <a:schemeClr val="bg1"/>
                </a:solidFill>
              </a:rPr>
              <a:t>Contenu</a:t>
            </a:r>
          </a:p>
          <a:p>
            <a:pPr>
              <a:buFont typeface="Wingdings" panose="05000000000000000000" pitchFamily="2" charset="2"/>
              <a:buChar char="v"/>
            </a:pPr>
            <a:r>
              <a:rPr lang="fr-FR" sz="1500" noProof="0" dirty="0">
                <a:solidFill>
                  <a:schemeClr val="bg1"/>
                </a:solidFill>
              </a:rPr>
              <a:t>Utilité</a:t>
            </a:r>
          </a:p>
          <a:p>
            <a:pPr marL="0" indent="0">
              <a:buNone/>
            </a:pPr>
            <a:endParaRPr lang="fr-FR" sz="1500" noProof="0" dirty="0">
              <a:solidFill>
                <a:schemeClr val="bg1"/>
              </a:solidFill>
            </a:endParaRPr>
          </a:p>
          <a:p>
            <a:pPr>
              <a:buFont typeface="Wingdings" panose="05000000000000000000" pitchFamily="2" charset="2"/>
              <a:buChar char="v"/>
            </a:pPr>
            <a:endParaRPr lang="fr-FR" sz="1500" noProof="0" dirty="0">
              <a:solidFill>
                <a:schemeClr val="bg1"/>
              </a:solidFill>
            </a:endParaRPr>
          </a:p>
        </p:txBody>
      </p:sp>
    </p:spTree>
    <p:extLst>
      <p:ext uri="{BB962C8B-B14F-4D97-AF65-F5344CB8AC3E}">
        <p14:creationId xmlns:p14="http://schemas.microsoft.com/office/powerpoint/2010/main" val="386811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3000">
        <p15:prstTrans prst="airplane"/>
      </p:transition>
    </mc:Choice>
    <mc:Fallback xmlns="">
      <p:transition spd="slow"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AB6C16-86ED-F3B1-6B7E-9511BC20DDB5}"/>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345D792C-EBAA-30F2-8658-8F9F37EC6231}"/>
              </a:ext>
            </a:extLst>
          </p:cNvPr>
          <p:cNvSpPr txBox="1"/>
          <p:nvPr/>
        </p:nvSpPr>
        <p:spPr>
          <a:xfrm>
            <a:off x="360759" y="3752849"/>
            <a:ext cx="2468166" cy="245268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fr-FR" sz="3100" noProof="0" dirty="0">
                <a:solidFill>
                  <a:schemeClr val="accent1"/>
                </a:solidFill>
                <a:latin typeface="+mj-lt"/>
                <a:ea typeface="+mj-ea"/>
                <a:cs typeface="+mj-cs"/>
              </a:rPr>
              <a:t>Facture commerciale export</a:t>
            </a:r>
          </a:p>
        </p:txBody>
      </p:sp>
      <p:pic>
        <p:nvPicPr>
          <p:cNvPr id="44" name="Picture 43" descr="Loupe montrant des performances en baisse">
            <a:extLst>
              <a:ext uri="{FF2B5EF4-FFF2-40B4-BE49-F238E27FC236}">
                <a16:creationId xmlns:a16="http://schemas.microsoft.com/office/drawing/2014/main" id="{F605CD09-76E5-48C0-7C99-9714F4B17D3B}"/>
              </a:ext>
            </a:extLst>
          </p:cNvPr>
          <p:cNvPicPr>
            <a:picLocks noChangeAspect="1"/>
          </p:cNvPicPr>
          <p:nvPr/>
        </p:nvPicPr>
        <p:blipFill>
          <a:blip r:embed="rId2"/>
          <a:srcRect t="12425" b="2678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ZoneTexte 4">
            <a:extLst>
              <a:ext uri="{FF2B5EF4-FFF2-40B4-BE49-F238E27FC236}">
                <a16:creationId xmlns:a16="http://schemas.microsoft.com/office/drawing/2014/main" id="{5751A3DE-4A6C-1A14-E651-BA2A88BAA96E}"/>
              </a:ext>
            </a:extLst>
          </p:cNvPr>
          <p:cNvSpPr txBox="1"/>
          <p:nvPr/>
        </p:nvSpPr>
        <p:spPr>
          <a:xfrm>
            <a:off x="3167986" y="3752850"/>
            <a:ext cx="5614060" cy="2452687"/>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fr-FR" sz="1600" noProof="0" dirty="0">
                <a:solidFill>
                  <a:schemeClr val="accent1"/>
                </a:solidFill>
              </a:rPr>
              <a:t>La </a:t>
            </a:r>
            <a:r>
              <a:rPr lang="fr-FR" sz="1600" b="1" noProof="0" dirty="0">
                <a:solidFill>
                  <a:schemeClr val="accent1"/>
                </a:solidFill>
              </a:rPr>
              <a:t>facture commerciale export</a:t>
            </a:r>
            <a:r>
              <a:rPr lang="fr-FR" sz="1600" noProof="0" dirty="0">
                <a:solidFill>
                  <a:schemeClr val="accent1"/>
                </a:solidFill>
              </a:rPr>
              <a:t> est un document essentiel dans le commerce international. Elle sert de preuve de vente entre l'exportateur et l'importateur et est utilisée pour le dédouanement des marchandises dans le pays de destination.</a:t>
            </a:r>
          </a:p>
          <a:p>
            <a:pPr indent="-228600" defTabSz="914400">
              <a:lnSpc>
                <a:spcPct val="90000"/>
              </a:lnSpc>
              <a:spcAft>
                <a:spcPts val="600"/>
              </a:spcAft>
              <a:buFont typeface="Arial" panose="020B0604020202020204" pitchFamily="34" charset="0"/>
              <a:buChar char="•"/>
            </a:pPr>
            <a:r>
              <a:rPr lang="fr-FR" sz="1600" noProof="0" dirty="0">
                <a:solidFill>
                  <a:schemeClr val="accent1"/>
                </a:solidFill>
              </a:rPr>
              <a:t>Elle est obligatoire pour les opérations d’exportation et contient des informations précises sur la transaction, telles que l’identification des parties, la description des marchandises et les conditions de vente.</a:t>
            </a:r>
          </a:p>
        </p:txBody>
      </p:sp>
    </p:spTree>
    <p:extLst>
      <p:ext uri="{BB962C8B-B14F-4D97-AF65-F5344CB8AC3E}">
        <p14:creationId xmlns:p14="http://schemas.microsoft.com/office/powerpoint/2010/main" val="700949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8000">
        <p15:prstTrans prst="airplane"/>
      </p:transition>
    </mc:Choice>
    <mc:Fallback xmlns="">
      <p:transition spd="slow" advClick="0" advTm="8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FDE7EC-76D5-7AF4-D430-7DCF3A0FA7C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ZoneTexte 3">
            <a:extLst>
              <a:ext uri="{FF2B5EF4-FFF2-40B4-BE49-F238E27FC236}">
                <a16:creationId xmlns:a16="http://schemas.microsoft.com/office/drawing/2014/main" id="{EEDFC2C1-A5F9-1D8B-E570-041AAC5B3FAF}"/>
              </a:ext>
            </a:extLst>
          </p:cNvPr>
          <p:cNvSpPr txBox="1"/>
          <p:nvPr/>
        </p:nvSpPr>
        <p:spPr>
          <a:xfrm>
            <a:off x="350041" y="586855"/>
            <a:ext cx="2401025" cy="3387497"/>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fr-FR" sz="3500" kern="1200" noProof="0" dirty="0">
                <a:solidFill>
                  <a:srgbClr val="FFFFFF"/>
                </a:solidFill>
                <a:latin typeface="+mj-lt"/>
                <a:ea typeface="+mj-ea"/>
                <a:cs typeface="+mj-cs"/>
              </a:rPr>
              <a:t>Elle doit contenir</a:t>
            </a:r>
          </a:p>
        </p:txBody>
      </p:sp>
      <p:sp>
        <p:nvSpPr>
          <p:cNvPr id="5" name="ZoneTexte 4">
            <a:extLst>
              <a:ext uri="{FF2B5EF4-FFF2-40B4-BE49-F238E27FC236}">
                <a16:creationId xmlns:a16="http://schemas.microsoft.com/office/drawing/2014/main" id="{8D348BEF-AE49-CB2D-F398-7DA586E1A03B}"/>
              </a:ext>
            </a:extLst>
          </p:cNvPr>
          <p:cNvSpPr txBox="1"/>
          <p:nvPr/>
        </p:nvSpPr>
        <p:spPr>
          <a:xfrm>
            <a:off x="3420425" y="201168"/>
            <a:ext cx="5558983" cy="6464808"/>
          </a:xfrm>
          <a:prstGeom prst="rect">
            <a:avLst/>
          </a:prstGeom>
        </p:spPr>
        <p:txBody>
          <a:bodyPr vert="horz" lIns="91440" tIns="45720" rIns="91440" bIns="45720" rtlCol="0" anchor="ctr">
            <a:normAutofit fontScale="92500" lnSpcReduction="10000"/>
          </a:bodyPr>
          <a:lstStyle/>
          <a:p>
            <a:pPr marL="285750" indent="-228600" defTabSz="914400">
              <a:lnSpc>
                <a:spcPct val="90000"/>
              </a:lnSpc>
              <a:spcAft>
                <a:spcPts val="600"/>
              </a:spcAft>
              <a:buFont typeface="Wingdings" panose="05000000000000000000" pitchFamily="2" charset="2"/>
              <a:buChar char="v"/>
            </a:pPr>
            <a:r>
              <a:rPr lang="fr-FR" sz="1600" b="1" noProof="0" dirty="0">
                <a:solidFill>
                  <a:schemeClr val="accent1"/>
                </a:solidFill>
              </a:rPr>
              <a:t>Les informations sur les parties</a:t>
            </a:r>
            <a:endParaRPr lang="fr-FR" sz="1600" noProof="0" dirty="0">
              <a:solidFill>
                <a:schemeClr val="accent1"/>
              </a:solidFill>
            </a:endParaRP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Nom, adresse et coordonnées de l’exportateur (vendeur).</a:t>
            </a: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Nom, adresse et coordonnées de l’importateur (acheteur).</a:t>
            </a: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Numéro d’identification fiscale des parties (si applicable).</a:t>
            </a:r>
          </a:p>
          <a:p>
            <a:pPr marL="285750" indent="-228600" defTabSz="914400">
              <a:lnSpc>
                <a:spcPct val="90000"/>
              </a:lnSpc>
              <a:spcAft>
                <a:spcPts val="600"/>
              </a:spcAft>
              <a:buFont typeface="Wingdings" panose="05000000000000000000" pitchFamily="2" charset="2"/>
              <a:buChar char="v"/>
            </a:pPr>
            <a:r>
              <a:rPr lang="fr-FR" sz="1600" b="1" noProof="0" dirty="0">
                <a:solidFill>
                  <a:schemeClr val="accent1"/>
                </a:solidFill>
              </a:rPr>
              <a:t>Les détails de la transaction</a:t>
            </a:r>
            <a:endParaRPr lang="fr-FR" sz="1600" noProof="0" dirty="0">
              <a:solidFill>
                <a:schemeClr val="accent1"/>
              </a:solidFill>
            </a:endParaRPr>
          </a:p>
          <a:p>
            <a:pPr marL="285750" indent="-228600" defTabSz="914400">
              <a:lnSpc>
                <a:spcPct val="90000"/>
              </a:lnSpc>
              <a:spcAft>
                <a:spcPts val="600"/>
              </a:spcAft>
              <a:buFont typeface="Wingdings" panose="05000000000000000000" pitchFamily="2" charset="2"/>
              <a:buChar char="v"/>
            </a:pPr>
            <a:r>
              <a:rPr lang="fr-FR" sz="1600" b="1" noProof="0" dirty="0">
                <a:solidFill>
                  <a:schemeClr val="accent1"/>
                </a:solidFill>
              </a:rPr>
              <a:t>Un numéro de facture</a:t>
            </a:r>
            <a:r>
              <a:rPr lang="fr-FR" sz="1600" noProof="0" dirty="0">
                <a:solidFill>
                  <a:schemeClr val="accent1"/>
                </a:solidFill>
              </a:rPr>
              <a:t> et </a:t>
            </a:r>
            <a:r>
              <a:rPr lang="fr-FR" sz="1600" b="1" noProof="0" dirty="0">
                <a:solidFill>
                  <a:schemeClr val="accent1"/>
                </a:solidFill>
              </a:rPr>
              <a:t>date d’émission</a:t>
            </a:r>
            <a:r>
              <a:rPr lang="fr-FR" sz="1600" noProof="0" dirty="0">
                <a:solidFill>
                  <a:schemeClr val="accent1"/>
                </a:solidFill>
              </a:rPr>
              <a:t>.</a:t>
            </a:r>
          </a:p>
          <a:p>
            <a:pPr marL="285750" indent="-228600" defTabSz="914400">
              <a:lnSpc>
                <a:spcPct val="90000"/>
              </a:lnSpc>
              <a:spcAft>
                <a:spcPts val="600"/>
              </a:spcAft>
              <a:buFont typeface="Wingdings" panose="05000000000000000000" pitchFamily="2" charset="2"/>
              <a:buChar char="v"/>
            </a:pPr>
            <a:r>
              <a:rPr lang="fr-FR" sz="1600" b="1" noProof="0" dirty="0">
                <a:solidFill>
                  <a:schemeClr val="accent1"/>
                </a:solidFill>
              </a:rPr>
              <a:t>La référence du bon de commande</a:t>
            </a:r>
            <a:r>
              <a:rPr lang="fr-FR" sz="1600" noProof="0" dirty="0">
                <a:solidFill>
                  <a:schemeClr val="accent1"/>
                </a:solidFill>
              </a:rPr>
              <a:t> ou du contrat commercial.</a:t>
            </a:r>
          </a:p>
          <a:p>
            <a:pPr marL="285750" indent="-228600" defTabSz="914400">
              <a:lnSpc>
                <a:spcPct val="90000"/>
              </a:lnSpc>
              <a:spcAft>
                <a:spcPts val="600"/>
              </a:spcAft>
              <a:buFont typeface="Wingdings" panose="05000000000000000000" pitchFamily="2" charset="2"/>
              <a:buChar char="v"/>
            </a:pPr>
            <a:r>
              <a:rPr lang="fr-FR" sz="1600" b="1" noProof="0" dirty="0">
                <a:solidFill>
                  <a:schemeClr val="accent1"/>
                </a:solidFill>
              </a:rPr>
              <a:t>Les Conditions de paiement</a:t>
            </a:r>
            <a:r>
              <a:rPr lang="fr-FR" sz="1600" noProof="0" dirty="0">
                <a:solidFill>
                  <a:schemeClr val="accent1"/>
                </a:solidFill>
              </a:rPr>
              <a:t> (ex. : paiement à 30 jours, virement bancaire, lettre de crédit).</a:t>
            </a:r>
          </a:p>
          <a:p>
            <a:pPr marL="285750" indent="-228600" defTabSz="914400">
              <a:lnSpc>
                <a:spcPct val="90000"/>
              </a:lnSpc>
              <a:spcAft>
                <a:spcPts val="600"/>
              </a:spcAft>
              <a:buFont typeface="Wingdings" panose="05000000000000000000" pitchFamily="2" charset="2"/>
              <a:buChar char="v"/>
            </a:pPr>
            <a:r>
              <a:rPr lang="fr-FR" sz="1600" b="1" noProof="0" dirty="0">
                <a:solidFill>
                  <a:schemeClr val="accent1"/>
                </a:solidFill>
              </a:rPr>
              <a:t>La devise de la transaction</a:t>
            </a:r>
            <a:r>
              <a:rPr lang="fr-FR" sz="1600" noProof="0" dirty="0">
                <a:solidFill>
                  <a:schemeClr val="accent1"/>
                </a:solidFill>
              </a:rPr>
              <a:t> (USD, EUR, etc.).</a:t>
            </a:r>
          </a:p>
          <a:p>
            <a:pPr marL="285750" indent="-228600" defTabSz="914400">
              <a:lnSpc>
                <a:spcPct val="90000"/>
              </a:lnSpc>
              <a:spcAft>
                <a:spcPts val="600"/>
              </a:spcAft>
              <a:buFont typeface="Wingdings" panose="05000000000000000000" pitchFamily="2" charset="2"/>
              <a:buChar char="v"/>
            </a:pPr>
            <a:r>
              <a:rPr lang="fr-FR" sz="1600" b="1" noProof="0" dirty="0">
                <a:solidFill>
                  <a:schemeClr val="accent1"/>
                </a:solidFill>
              </a:rPr>
              <a:t>La Description des marchandises</a:t>
            </a:r>
            <a:endParaRPr lang="fr-FR" sz="1600" noProof="0" dirty="0">
              <a:solidFill>
                <a:schemeClr val="accent1"/>
              </a:solidFill>
            </a:endParaRP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Nature et désignation des produits.</a:t>
            </a: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Quantité et unité de mesure (kg, pièces, litres, etc.).</a:t>
            </a: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Valeur unitaire et valeur totale.</a:t>
            </a: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Code SH (Système Harmonisé) des marchandises pour la classification douanière.</a:t>
            </a: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Pays d’origine des produits.</a:t>
            </a:r>
          </a:p>
          <a:p>
            <a:pPr marL="285750" indent="-228600" defTabSz="914400">
              <a:lnSpc>
                <a:spcPct val="90000"/>
              </a:lnSpc>
              <a:spcAft>
                <a:spcPts val="600"/>
              </a:spcAft>
              <a:buFont typeface="Wingdings" panose="05000000000000000000" pitchFamily="2" charset="2"/>
              <a:buChar char="v"/>
            </a:pPr>
            <a:r>
              <a:rPr lang="fr-FR" sz="1600" noProof="0" dirty="0">
                <a:solidFill>
                  <a:schemeClr val="accent1"/>
                </a:solidFill>
              </a:rPr>
              <a:t> </a:t>
            </a:r>
            <a:r>
              <a:rPr lang="fr-FR" sz="1600" b="1" noProof="0" dirty="0">
                <a:solidFill>
                  <a:schemeClr val="accent1"/>
                </a:solidFill>
              </a:rPr>
              <a:t>Conditions de transport et d’incoterms</a:t>
            </a:r>
            <a:endParaRPr lang="fr-FR" sz="1600" noProof="0" dirty="0">
              <a:solidFill>
                <a:schemeClr val="accent1"/>
              </a:solidFill>
            </a:endParaRP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Mode de transport (maritime, aérien, routier, ferroviaire).</a:t>
            </a: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Incoterms (EXW, FOB, CIF, DDP, etc.), qui définissent les responsabilités des parties.</a:t>
            </a:r>
          </a:p>
          <a:p>
            <a:pPr marL="285750" indent="-228600" defTabSz="914400">
              <a:lnSpc>
                <a:spcPct val="90000"/>
              </a:lnSpc>
              <a:spcAft>
                <a:spcPts val="600"/>
              </a:spcAft>
              <a:buFont typeface="Wingdings" panose="05000000000000000000" pitchFamily="2" charset="2"/>
              <a:buChar char="v"/>
            </a:pPr>
            <a:r>
              <a:rPr lang="fr-FR" sz="1600" noProof="0" dirty="0">
                <a:solidFill>
                  <a:schemeClr val="accent1"/>
                </a:solidFill>
              </a:rPr>
              <a:t> </a:t>
            </a:r>
            <a:r>
              <a:rPr lang="fr-FR" sz="1600" b="1" noProof="0" dirty="0">
                <a:solidFill>
                  <a:schemeClr val="accent1"/>
                </a:solidFill>
              </a:rPr>
              <a:t>Autres mentions utiles</a:t>
            </a:r>
            <a:endParaRPr lang="fr-FR" sz="1600" noProof="0" dirty="0">
              <a:solidFill>
                <a:schemeClr val="accent1"/>
              </a:solidFill>
            </a:endParaRP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Certificats ou licences d’exportation si nécessaires.</a:t>
            </a:r>
          </a:p>
          <a:p>
            <a:pPr marL="742950" lvl="1" indent="-228600" defTabSz="914400">
              <a:lnSpc>
                <a:spcPct val="90000"/>
              </a:lnSpc>
              <a:spcAft>
                <a:spcPts val="600"/>
              </a:spcAft>
              <a:buFont typeface="Wingdings" panose="05000000000000000000" pitchFamily="2" charset="2"/>
              <a:buChar char="q"/>
            </a:pPr>
            <a:r>
              <a:rPr lang="fr-FR" sz="1600" noProof="0" dirty="0">
                <a:solidFill>
                  <a:schemeClr val="accent1"/>
                </a:solidFill>
              </a:rPr>
              <a:t>Mention "Facture commerciale" et signature de l’exportateur.</a:t>
            </a:r>
          </a:p>
        </p:txBody>
      </p:sp>
    </p:spTree>
    <p:extLst>
      <p:ext uri="{BB962C8B-B14F-4D97-AF65-F5344CB8AC3E}">
        <p14:creationId xmlns:p14="http://schemas.microsoft.com/office/powerpoint/2010/main" val="1950593392"/>
      </p:ext>
    </p:extLst>
  </p:cSld>
  <p:clrMapOvr>
    <a:masterClrMapping/>
  </p:clrMapOvr>
  <mc:AlternateContent xmlns:mc="http://schemas.openxmlformats.org/markup-compatibility/2006" xmlns:p14="http://schemas.microsoft.com/office/powerpoint/2010/main">
    <mc:Choice Requires="p14">
      <p:transition spd="slow" p14:dur="1200" advClick="0" advTm="10000">
        <p:dissolve/>
      </p:transition>
    </mc:Choice>
    <mc:Fallback xmlns="">
      <p:transition spd="slow" advClick="0" advTm="10000">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F5AF7D-846B-3A75-81D1-867AF0C7693E}"/>
            </a:ext>
          </a:extLst>
        </p:cNvPr>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noProof="0" dirty="0"/>
          </a:p>
        </p:txBody>
      </p:sp>
      <p:sp useBgFill="1">
        <p:nvSpPr>
          <p:cNvPr id="30" name="Rectangle 2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ZoneTexte 3">
            <a:extLst>
              <a:ext uri="{FF2B5EF4-FFF2-40B4-BE49-F238E27FC236}">
                <a16:creationId xmlns:a16="http://schemas.microsoft.com/office/drawing/2014/main" id="{4682857D-BB5F-20DD-3B24-B3BD0BD33BDA}"/>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fr-FR" sz="3500" noProof="0" dirty="0">
                <a:solidFill>
                  <a:schemeClr val="accent1"/>
                </a:solidFill>
                <a:latin typeface="+mj-lt"/>
                <a:ea typeface="+mj-ea"/>
                <a:cs typeface="+mj-cs"/>
              </a:rPr>
              <a:t>A quoi sert-elle ?</a:t>
            </a:r>
          </a:p>
        </p:txBody>
      </p:sp>
      <p:sp>
        <p:nvSpPr>
          <p:cNvPr id="5" name="ZoneTexte 4">
            <a:extLst>
              <a:ext uri="{FF2B5EF4-FFF2-40B4-BE49-F238E27FC236}">
                <a16:creationId xmlns:a16="http://schemas.microsoft.com/office/drawing/2014/main" id="{9E13D549-DDFC-D49E-58C0-48F1975622FD}"/>
              </a:ext>
            </a:extLst>
          </p:cNvPr>
          <p:cNvSpPr txBox="1"/>
          <p:nvPr/>
        </p:nvSpPr>
        <p:spPr>
          <a:xfrm>
            <a:off x="118873" y="1792224"/>
            <a:ext cx="4315968" cy="5065776"/>
          </a:xfrm>
          <a:prstGeom prst="rect">
            <a:avLst/>
          </a:prstGeom>
        </p:spPr>
        <p:txBody>
          <a:bodyPr vert="horz" lIns="91440" tIns="45720" rIns="91440" bIns="45720" rtlCol="0" anchor="ctr">
            <a:normAutofit lnSpcReduction="10000"/>
          </a:bodyPr>
          <a:lstStyle/>
          <a:p>
            <a:pPr defTabSz="914400">
              <a:lnSpc>
                <a:spcPct val="90000"/>
              </a:lnSpc>
              <a:spcAft>
                <a:spcPts val="600"/>
              </a:spcAft>
            </a:pPr>
            <a:r>
              <a:rPr lang="fr-FR" sz="1400" noProof="0" dirty="0">
                <a:solidFill>
                  <a:schemeClr val="accent1"/>
                </a:solidFill>
              </a:rPr>
              <a:t>La facture commerciale export joue plusieurs rôles clés :</a:t>
            </a:r>
          </a:p>
          <a:p>
            <a:pPr indent="-228600" defTabSz="914400">
              <a:lnSpc>
                <a:spcPct val="90000"/>
              </a:lnSpc>
              <a:spcAft>
                <a:spcPts val="600"/>
              </a:spcAft>
              <a:buFont typeface="Arial" panose="020B0604020202020204" pitchFamily="34" charset="0"/>
              <a:buChar char="•"/>
            </a:pPr>
            <a:endParaRPr lang="fr-FR" sz="1400" noProof="0" dirty="0">
              <a:solidFill>
                <a:schemeClr val="accent1"/>
              </a:solidFill>
            </a:endParaRPr>
          </a:p>
          <a:p>
            <a:pPr defTabSz="914400">
              <a:lnSpc>
                <a:spcPct val="90000"/>
              </a:lnSpc>
              <a:spcAft>
                <a:spcPts val="600"/>
              </a:spcAft>
            </a:pPr>
            <a:r>
              <a:rPr lang="fr-FR" sz="1400" noProof="0" dirty="0">
                <a:solidFill>
                  <a:schemeClr val="accent1"/>
                </a:solidFill>
              </a:rPr>
              <a:t>✅ </a:t>
            </a:r>
            <a:r>
              <a:rPr lang="fr-FR" sz="1400" b="1" noProof="0" dirty="0">
                <a:solidFill>
                  <a:schemeClr val="accent1"/>
                </a:solidFill>
              </a:rPr>
              <a:t>Document de base pour le dédouanement</a:t>
            </a:r>
            <a:r>
              <a:rPr lang="fr-FR" sz="1400" noProof="0" dirty="0">
                <a:solidFill>
                  <a:schemeClr val="accent1"/>
                </a:solidFill>
              </a:rPr>
              <a:t> : Les douanes du pays importateur s’en servent pour vérifier la valeur des marchandises et calculer les droits et taxes à payer.</a:t>
            </a:r>
          </a:p>
          <a:p>
            <a:pPr defTabSz="914400">
              <a:lnSpc>
                <a:spcPct val="90000"/>
              </a:lnSpc>
              <a:spcAft>
                <a:spcPts val="600"/>
              </a:spcAft>
            </a:pPr>
            <a:r>
              <a:rPr lang="fr-FR" sz="1400" noProof="0" dirty="0">
                <a:solidFill>
                  <a:schemeClr val="accent1"/>
                </a:solidFill>
              </a:rPr>
              <a:t>✅ </a:t>
            </a:r>
            <a:r>
              <a:rPr lang="fr-FR" sz="1400" b="1" noProof="0" dirty="0">
                <a:solidFill>
                  <a:schemeClr val="accent1"/>
                </a:solidFill>
              </a:rPr>
              <a:t>Justificatif pour les opérations bancaires</a:t>
            </a:r>
            <a:r>
              <a:rPr lang="fr-FR" sz="1400" noProof="0" dirty="0">
                <a:solidFill>
                  <a:schemeClr val="accent1"/>
                </a:solidFill>
              </a:rPr>
              <a:t> : Elle est souvent exigée pour le règlement international (lettre de crédit, virement bancaire, etc.).</a:t>
            </a:r>
          </a:p>
          <a:p>
            <a:pPr defTabSz="914400">
              <a:lnSpc>
                <a:spcPct val="90000"/>
              </a:lnSpc>
              <a:spcAft>
                <a:spcPts val="600"/>
              </a:spcAft>
            </a:pPr>
            <a:r>
              <a:rPr lang="fr-FR" sz="1400" noProof="0" dirty="0">
                <a:solidFill>
                  <a:schemeClr val="accent1"/>
                </a:solidFill>
              </a:rPr>
              <a:t>✅ </a:t>
            </a:r>
            <a:r>
              <a:rPr lang="fr-FR" sz="1400" b="1" noProof="0" dirty="0">
                <a:solidFill>
                  <a:schemeClr val="accent1"/>
                </a:solidFill>
              </a:rPr>
              <a:t>Support légal en cas de litige</a:t>
            </a:r>
            <a:r>
              <a:rPr lang="fr-FR" sz="1400" noProof="0" dirty="0">
                <a:solidFill>
                  <a:schemeClr val="accent1"/>
                </a:solidFill>
              </a:rPr>
              <a:t> : Elle constitue une preuve écrite du contrat de vente et des engagements entre l’exportateur et l’importateur.</a:t>
            </a:r>
          </a:p>
          <a:p>
            <a:pPr defTabSz="914400">
              <a:lnSpc>
                <a:spcPct val="90000"/>
              </a:lnSpc>
              <a:spcAft>
                <a:spcPts val="600"/>
              </a:spcAft>
            </a:pPr>
            <a:r>
              <a:rPr lang="fr-FR" sz="1400" noProof="0" dirty="0">
                <a:solidFill>
                  <a:schemeClr val="accent1"/>
                </a:solidFill>
              </a:rPr>
              <a:t>✅ </a:t>
            </a:r>
            <a:r>
              <a:rPr lang="fr-FR" sz="1400" b="1" noProof="0" dirty="0">
                <a:solidFill>
                  <a:schemeClr val="accent1"/>
                </a:solidFill>
              </a:rPr>
              <a:t>Base pour l’assurance transport</a:t>
            </a:r>
            <a:r>
              <a:rPr lang="fr-FR" sz="1400" noProof="0" dirty="0">
                <a:solidFill>
                  <a:schemeClr val="accent1"/>
                </a:solidFill>
              </a:rPr>
              <a:t> : Les compagnies d’assurance s’appuient sur la facture pour déterminer la valeur des marchandises en cas de sinistre.</a:t>
            </a:r>
          </a:p>
          <a:p>
            <a:pPr defTabSz="914400">
              <a:lnSpc>
                <a:spcPct val="90000"/>
              </a:lnSpc>
              <a:spcAft>
                <a:spcPts val="600"/>
              </a:spcAft>
            </a:pPr>
            <a:r>
              <a:rPr lang="fr-FR" sz="1400" noProof="0" dirty="0">
                <a:solidFill>
                  <a:schemeClr val="accent1"/>
                </a:solidFill>
              </a:rPr>
              <a:t>✅ </a:t>
            </a:r>
            <a:r>
              <a:rPr lang="fr-FR" sz="1400" b="1" noProof="0" dirty="0">
                <a:solidFill>
                  <a:schemeClr val="accent1"/>
                </a:solidFill>
              </a:rPr>
              <a:t>Suivi comptable et fiscal</a:t>
            </a:r>
            <a:r>
              <a:rPr lang="fr-FR" sz="1400" noProof="0" dirty="0">
                <a:solidFill>
                  <a:schemeClr val="accent1"/>
                </a:solidFill>
              </a:rPr>
              <a:t> : Elle est essentielle pour la comptabilité de l’exportateur et la déclaration fiscale des ventes à l’international.</a:t>
            </a:r>
          </a:p>
          <a:p>
            <a:pPr indent="-228600" defTabSz="914400">
              <a:lnSpc>
                <a:spcPct val="90000"/>
              </a:lnSpc>
              <a:spcAft>
                <a:spcPts val="600"/>
              </a:spcAft>
              <a:buFont typeface="Arial" panose="020B0604020202020204" pitchFamily="34" charset="0"/>
              <a:buChar char="•"/>
            </a:pPr>
            <a:endParaRPr lang="fr-FR" sz="1400" noProof="0" dirty="0">
              <a:solidFill>
                <a:schemeClr val="accent1"/>
              </a:solidFill>
            </a:endParaRPr>
          </a:p>
          <a:p>
            <a:pPr defTabSz="914400">
              <a:lnSpc>
                <a:spcPct val="90000"/>
              </a:lnSpc>
              <a:spcAft>
                <a:spcPts val="600"/>
              </a:spcAft>
            </a:pPr>
            <a:r>
              <a:rPr lang="fr-FR" sz="1400" noProof="0" dirty="0">
                <a:solidFill>
                  <a:schemeClr val="accent1"/>
                </a:solidFill>
              </a:rPr>
              <a:t>💡 </a:t>
            </a:r>
            <a:r>
              <a:rPr lang="fr-FR" sz="1400" b="1" noProof="0" dirty="0">
                <a:solidFill>
                  <a:schemeClr val="accent1"/>
                </a:solidFill>
              </a:rPr>
              <a:t>À noter</a:t>
            </a:r>
            <a:r>
              <a:rPr lang="fr-FR" sz="1400" noProof="0" dirty="0">
                <a:solidFill>
                  <a:schemeClr val="accent1"/>
                </a:solidFill>
              </a:rPr>
              <a:t> : La facture commerciale ne doit pas être confondue avec la </a:t>
            </a:r>
            <a:r>
              <a:rPr lang="fr-FR" sz="1400" b="1" noProof="0" dirty="0">
                <a:solidFill>
                  <a:schemeClr val="accent1"/>
                </a:solidFill>
              </a:rPr>
              <a:t>facture proforma</a:t>
            </a:r>
            <a:r>
              <a:rPr lang="fr-FR" sz="1400" noProof="0" dirty="0">
                <a:solidFill>
                  <a:schemeClr val="accent1"/>
                </a:solidFill>
              </a:rPr>
              <a:t>, qui est un document préliminaire utilisé pour les devis et négociations.</a:t>
            </a:r>
          </a:p>
        </p:txBody>
      </p:sp>
      <p:pic>
        <p:nvPicPr>
          <p:cNvPr id="24" name="Picture 23" descr="Organisateurs de couleurs différentes">
            <a:extLst>
              <a:ext uri="{FF2B5EF4-FFF2-40B4-BE49-F238E27FC236}">
                <a16:creationId xmlns:a16="http://schemas.microsoft.com/office/drawing/2014/main" id="{7E39DED0-4E0E-5A9F-DB83-875CAA7EEDB3}"/>
              </a:ext>
            </a:extLst>
          </p:cNvPr>
          <p:cNvPicPr>
            <a:picLocks noChangeAspect="1"/>
          </p:cNvPicPr>
          <p:nvPr/>
        </p:nvPicPr>
        <p:blipFill>
          <a:blip r:embed="rId2"/>
          <a:srcRect l="29864" r="29758" b="1"/>
          <a:stretch/>
        </p:blipFill>
        <p:spPr>
          <a:xfrm>
            <a:off x="4572000" y="1"/>
            <a:ext cx="4577118" cy="6858000"/>
          </a:xfrm>
          <a:prstGeom prst="rect">
            <a:avLst/>
          </a:prstGeom>
        </p:spPr>
      </p:pic>
    </p:spTree>
    <p:extLst>
      <p:ext uri="{BB962C8B-B14F-4D97-AF65-F5344CB8AC3E}">
        <p14:creationId xmlns:p14="http://schemas.microsoft.com/office/powerpoint/2010/main" val="3363800843"/>
      </p:ext>
    </p:extLst>
  </p:cSld>
  <p:clrMapOvr>
    <a:masterClrMapping/>
  </p:clrMapOvr>
  <mc:AlternateContent xmlns:mc="http://schemas.openxmlformats.org/markup-compatibility/2006" xmlns:p14="http://schemas.microsoft.com/office/powerpoint/2010/main">
    <mc:Choice Requires="p14">
      <p:transition spd="slow" p14:dur="2500" advClick="0" advTm="10000">
        <p:checker/>
      </p:transition>
    </mc:Choice>
    <mc:Fallback xmlns="">
      <p:transition spd="slow" advClick="0" advTm="10000">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D70A44-5555-9748-BCBF-02332AD8A882}"/>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C8D3D4DF-8899-E471-A421-50EBF39AC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4" name="Rectangle 83">
            <a:extLst>
              <a:ext uri="{FF2B5EF4-FFF2-40B4-BE49-F238E27FC236}">
                <a16:creationId xmlns:a16="http://schemas.microsoft.com/office/drawing/2014/main" id="{6B1009A4-D652-C117-DCB2-E1D968406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5" name="Group 48">
            <a:extLst>
              <a:ext uri="{FF2B5EF4-FFF2-40B4-BE49-F238E27FC236}">
                <a16:creationId xmlns:a16="http://schemas.microsoft.com/office/drawing/2014/main" id="{FCD99421-1334-BB57-53E1-418873D440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50" name="Oval 49">
              <a:extLst>
                <a:ext uri="{FF2B5EF4-FFF2-40B4-BE49-F238E27FC236}">
                  <a16:creationId xmlns:a16="http://schemas.microsoft.com/office/drawing/2014/main" id="{7EF4761B-A9A5-576C-55D8-600774B2A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1" name="Oval 50">
              <a:extLst>
                <a:ext uri="{FF2B5EF4-FFF2-40B4-BE49-F238E27FC236}">
                  <a16:creationId xmlns:a16="http://schemas.microsoft.com/office/drawing/2014/main" id="{86FCB96D-5248-87AB-1BC9-55D27676E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2" name="Oval 51">
              <a:extLst>
                <a:ext uri="{FF2B5EF4-FFF2-40B4-BE49-F238E27FC236}">
                  <a16:creationId xmlns:a16="http://schemas.microsoft.com/office/drawing/2014/main" id="{EBD29FCC-0F54-0CB7-A4A8-DA6AE2D7A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3" name="Oval 52">
              <a:extLst>
                <a:ext uri="{FF2B5EF4-FFF2-40B4-BE49-F238E27FC236}">
                  <a16:creationId xmlns:a16="http://schemas.microsoft.com/office/drawing/2014/main" id="{1B68BADE-B20E-7CCD-424B-4324899E65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Oval 53">
              <a:extLst>
                <a:ext uri="{FF2B5EF4-FFF2-40B4-BE49-F238E27FC236}">
                  <a16:creationId xmlns:a16="http://schemas.microsoft.com/office/drawing/2014/main" id="{2F0852B2-C7CF-3DD6-BFB3-F6D9B6953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5" name="Oval 54">
              <a:extLst>
                <a:ext uri="{FF2B5EF4-FFF2-40B4-BE49-F238E27FC236}">
                  <a16:creationId xmlns:a16="http://schemas.microsoft.com/office/drawing/2014/main" id="{5B15E21C-C250-EB03-A5AF-1E122B73C4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sp>
        <p:nvSpPr>
          <p:cNvPr id="2" name="Title 1">
            <a:extLst>
              <a:ext uri="{FF2B5EF4-FFF2-40B4-BE49-F238E27FC236}">
                <a16:creationId xmlns:a16="http://schemas.microsoft.com/office/drawing/2014/main" id="{7CDB80FA-4138-0FF0-0655-DF2F762D68B2}"/>
              </a:ext>
            </a:extLst>
          </p:cNvPr>
          <p:cNvSpPr>
            <a:spLocks noGrp="1"/>
          </p:cNvSpPr>
          <p:nvPr>
            <p:ph type="title"/>
          </p:nvPr>
        </p:nvSpPr>
        <p:spPr>
          <a:xfrm>
            <a:off x="4043867" y="808337"/>
            <a:ext cx="4400787" cy="1289298"/>
          </a:xfrm>
          <a:noFill/>
        </p:spPr>
        <p:txBody>
          <a:bodyPr anchor="b">
            <a:normAutofit fontScale="90000"/>
          </a:bodyPr>
          <a:lstStyle/>
          <a:p>
            <a:r>
              <a:rPr lang="fr-FR" sz="4200" noProof="0" dirty="0">
                <a:solidFill>
                  <a:schemeClr val="bg1"/>
                </a:solidFill>
              </a:rPr>
              <a:t>Le commerce International</a:t>
            </a:r>
          </a:p>
        </p:txBody>
      </p:sp>
      <p:sp>
        <p:nvSpPr>
          <p:cNvPr id="86" name="Rectangle 85">
            <a:extLst>
              <a:ext uri="{FF2B5EF4-FFF2-40B4-BE49-F238E27FC236}">
                <a16:creationId xmlns:a16="http://schemas.microsoft.com/office/drawing/2014/main" id="{0BA05674-9E38-5EFD-895A-671F4343B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7" name="Group 58">
            <a:extLst>
              <a:ext uri="{FF2B5EF4-FFF2-40B4-BE49-F238E27FC236}">
                <a16:creationId xmlns:a16="http://schemas.microsoft.com/office/drawing/2014/main" id="{1709517C-F2AF-87D5-4AC8-79746CC1E7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60" name="Straight Connector 59">
              <a:extLst>
                <a:ext uri="{FF2B5EF4-FFF2-40B4-BE49-F238E27FC236}">
                  <a16:creationId xmlns:a16="http://schemas.microsoft.com/office/drawing/2014/main" id="{F8198632-6322-C947-2A94-9F4E352618D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598D6F1-78AF-FEB5-0964-17B9278045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9579F70-9BD9-00C6-C3C6-E4E40CCF78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0855D0D-456F-195B-5AB3-3D5A1358E5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7B9FB8A5-453A-56FD-FAE1-65F1BB5F2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9" name="Group 66">
            <a:extLst>
              <a:ext uri="{FF2B5EF4-FFF2-40B4-BE49-F238E27FC236}">
                <a16:creationId xmlns:a16="http://schemas.microsoft.com/office/drawing/2014/main" id="{1102DF7C-BFD5-1D52-5452-43B4C943D6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68" name="Straight Connector 67">
              <a:extLst>
                <a:ext uri="{FF2B5EF4-FFF2-40B4-BE49-F238E27FC236}">
                  <a16:creationId xmlns:a16="http://schemas.microsoft.com/office/drawing/2014/main" id="{6FF04779-EA09-BCCE-80A1-7166B02B26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FA564C4-C30C-31A3-CD1C-C3563E5468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90442AB-3047-1256-C5A4-C6905BF112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9BF63FB-C2AE-33F1-A9EF-0A8E474808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90" name="Group 72">
            <a:extLst>
              <a:ext uri="{FF2B5EF4-FFF2-40B4-BE49-F238E27FC236}">
                <a16:creationId xmlns:a16="http://schemas.microsoft.com/office/drawing/2014/main" id="{31A7039E-A80F-B0E9-BB3C-60A3D4C644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83441" y="903870"/>
            <a:ext cx="304800" cy="322326"/>
            <a:chOff x="215328" y="-46937"/>
            <a:chExt cx="304800" cy="2773841"/>
          </a:xfrm>
        </p:grpSpPr>
        <p:cxnSp>
          <p:nvCxnSpPr>
            <p:cNvPr id="74" name="Straight Connector 73">
              <a:extLst>
                <a:ext uri="{FF2B5EF4-FFF2-40B4-BE49-F238E27FC236}">
                  <a16:creationId xmlns:a16="http://schemas.microsoft.com/office/drawing/2014/main" id="{4FE698BB-76EA-7F89-CB05-8F90970BC3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50139E8-83F7-3401-09FA-2DDF602C09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270AD6A-4C72-B5EC-DEC9-A447E8D1D1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A00586E-B41C-A740-FD9D-10A908233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6" name="Content Placeholder 2">
            <a:extLst>
              <a:ext uri="{FF2B5EF4-FFF2-40B4-BE49-F238E27FC236}">
                <a16:creationId xmlns:a16="http://schemas.microsoft.com/office/drawing/2014/main" id="{55CFECED-45B3-48A2-0DB3-C57C56BCFFCC}"/>
              </a:ext>
            </a:extLst>
          </p:cNvPr>
          <p:cNvGraphicFramePr>
            <a:graphicFrameLocks/>
          </p:cNvGraphicFramePr>
          <p:nvPr>
            <p:extLst>
              <p:ext uri="{D42A27DB-BD31-4B8C-83A1-F6EECF244321}">
                <p14:modId xmlns:p14="http://schemas.microsoft.com/office/powerpoint/2010/main" val="3057435174"/>
              </p:ext>
            </p:extLst>
          </p:nvPr>
        </p:nvGraphicFramePr>
        <p:xfrm>
          <a:off x="3998214" y="2588393"/>
          <a:ext cx="4704588" cy="3592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 6" descr="Une image contenant texte, capture d’écran, vidéo, laser&#10;&#10;Le contenu généré par l’IA peut être incorrect.">
            <a:extLst>
              <a:ext uri="{FF2B5EF4-FFF2-40B4-BE49-F238E27FC236}">
                <a16:creationId xmlns:a16="http://schemas.microsoft.com/office/drawing/2014/main" id="{FBD4BB33-E4ED-570B-45D4-2C07754464FC}"/>
              </a:ext>
            </a:extLst>
          </p:cNvPr>
          <p:cNvPicPr>
            <a:picLocks noChangeAspect="1"/>
          </p:cNvPicPr>
          <p:nvPr/>
        </p:nvPicPr>
        <p:blipFill>
          <a:blip r:embed="rId7">
            <a:extLst>
              <a:ext uri="{837473B0-CC2E-450A-ABE3-18F120FF3D39}">
                <a1611:picAttrSrcUrl xmlns:a1611="http://schemas.microsoft.com/office/drawing/2016/11/main" r:id="rId8"/>
              </a:ext>
            </a:extLst>
          </a:blip>
          <a:srcRect l="19252" r="10564" b="-1"/>
          <a:stretch/>
        </p:blipFill>
        <p:spPr>
          <a:xfrm>
            <a:off x="18055" y="5962"/>
            <a:ext cx="3533636" cy="2934566"/>
          </a:xfrm>
          <a:prstGeom prst="rect">
            <a:avLst/>
          </a:prstGeom>
        </p:spPr>
      </p:pic>
      <p:pic>
        <p:nvPicPr>
          <p:cNvPr id="28" name="Picture 27" descr="Une image contenant nuage, avion, ciel, véhicule&#10;&#10;Le contenu généré par l’IA peut être incorrect.">
            <a:extLst>
              <a:ext uri="{FF2B5EF4-FFF2-40B4-BE49-F238E27FC236}">
                <a16:creationId xmlns:a16="http://schemas.microsoft.com/office/drawing/2014/main" id="{4F496959-8D81-4253-884C-0269F730EA04}"/>
              </a:ext>
            </a:extLst>
          </p:cNvPr>
          <p:cNvPicPr>
            <a:picLocks noChangeAspect="1"/>
          </p:cNvPicPr>
          <p:nvPr/>
        </p:nvPicPr>
        <p:blipFill>
          <a:blip r:embed="rId9"/>
          <a:srcRect l="17838" r="27510" b="-1"/>
          <a:stretch/>
        </p:blipFill>
        <p:spPr>
          <a:xfrm>
            <a:off x="19" y="3172569"/>
            <a:ext cx="3533636" cy="3685430"/>
          </a:xfrm>
          <a:prstGeom prst="rect">
            <a:avLst/>
          </a:prstGeom>
        </p:spPr>
      </p:pic>
    </p:spTree>
    <p:extLst>
      <p:ext uri="{BB962C8B-B14F-4D97-AF65-F5344CB8AC3E}">
        <p14:creationId xmlns:p14="http://schemas.microsoft.com/office/powerpoint/2010/main" val="375705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7000">
        <p15:prstTrans prst="airplane"/>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576B66-FB4D-BF4B-A2BC-C6E9C1A661B5}"/>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12594BC8-79E2-0FA4-89A2-DE55B9BCE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4" name="Rectangle 83">
            <a:extLst>
              <a:ext uri="{FF2B5EF4-FFF2-40B4-BE49-F238E27FC236}">
                <a16:creationId xmlns:a16="http://schemas.microsoft.com/office/drawing/2014/main" id="{C61033AE-980B-118E-BE80-0DDAA7047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5" name="Group 48">
            <a:extLst>
              <a:ext uri="{FF2B5EF4-FFF2-40B4-BE49-F238E27FC236}">
                <a16:creationId xmlns:a16="http://schemas.microsoft.com/office/drawing/2014/main" id="{2DC37800-6695-FA79-59F4-DBDDBE72A8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50" name="Oval 49">
              <a:extLst>
                <a:ext uri="{FF2B5EF4-FFF2-40B4-BE49-F238E27FC236}">
                  <a16:creationId xmlns:a16="http://schemas.microsoft.com/office/drawing/2014/main" id="{E8902297-7CA6-67A8-31D5-4B836949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1" name="Oval 50">
              <a:extLst>
                <a:ext uri="{FF2B5EF4-FFF2-40B4-BE49-F238E27FC236}">
                  <a16:creationId xmlns:a16="http://schemas.microsoft.com/office/drawing/2014/main" id="{3D8D779B-1B94-037D-56BD-147581D05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2" name="Oval 51">
              <a:extLst>
                <a:ext uri="{FF2B5EF4-FFF2-40B4-BE49-F238E27FC236}">
                  <a16:creationId xmlns:a16="http://schemas.microsoft.com/office/drawing/2014/main" id="{ABDAD7DF-85D4-2EE6-DB62-3C567D0D9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3" name="Oval 52">
              <a:extLst>
                <a:ext uri="{FF2B5EF4-FFF2-40B4-BE49-F238E27FC236}">
                  <a16:creationId xmlns:a16="http://schemas.microsoft.com/office/drawing/2014/main" id="{262D3D7D-7F2B-0840-A0F5-D727774DB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Oval 53">
              <a:extLst>
                <a:ext uri="{FF2B5EF4-FFF2-40B4-BE49-F238E27FC236}">
                  <a16:creationId xmlns:a16="http://schemas.microsoft.com/office/drawing/2014/main" id="{DDC189FE-0007-5644-F59E-9BC1C90A7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5" name="Oval 54">
              <a:extLst>
                <a:ext uri="{FF2B5EF4-FFF2-40B4-BE49-F238E27FC236}">
                  <a16:creationId xmlns:a16="http://schemas.microsoft.com/office/drawing/2014/main" id="{4D748364-4920-D8B8-AAD1-D17DABE82F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sp>
        <p:nvSpPr>
          <p:cNvPr id="2" name="Title 1">
            <a:extLst>
              <a:ext uri="{FF2B5EF4-FFF2-40B4-BE49-F238E27FC236}">
                <a16:creationId xmlns:a16="http://schemas.microsoft.com/office/drawing/2014/main" id="{BEC3CE82-4CAE-0332-D22D-4A396A1549B7}"/>
              </a:ext>
            </a:extLst>
          </p:cNvPr>
          <p:cNvSpPr>
            <a:spLocks noGrp="1"/>
          </p:cNvSpPr>
          <p:nvPr>
            <p:ph type="title"/>
          </p:nvPr>
        </p:nvSpPr>
        <p:spPr>
          <a:xfrm>
            <a:off x="3946717" y="720313"/>
            <a:ext cx="4400787" cy="731521"/>
          </a:xfrm>
          <a:noFill/>
        </p:spPr>
        <p:txBody>
          <a:bodyPr anchor="b">
            <a:normAutofit/>
          </a:bodyPr>
          <a:lstStyle/>
          <a:p>
            <a:r>
              <a:rPr lang="fr-FR" sz="4200" noProof="0" dirty="0">
                <a:solidFill>
                  <a:schemeClr val="bg1"/>
                </a:solidFill>
              </a:rPr>
              <a:t>Les Incoterms</a:t>
            </a:r>
          </a:p>
        </p:txBody>
      </p:sp>
      <p:sp>
        <p:nvSpPr>
          <p:cNvPr id="86" name="Rectangle 85">
            <a:extLst>
              <a:ext uri="{FF2B5EF4-FFF2-40B4-BE49-F238E27FC236}">
                <a16:creationId xmlns:a16="http://schemas.microsoft.com/office/drawing/2014/main" id="{E7B6FF74-76A3-4F66-353C-23F8C78A4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7" name="Group 58">
            <a:extLst>
              <a:ext uri="{FF2B5EF4-FFF2-40B4-BE49-F238E27FC236}">
                <a16:creationId xmlns:a16="http://schemas.microsoft.com/office/drawing/2014/main" id="{755538EA-349C-68F2-7611-5B09592613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60" name="Straight Connector 59">
              <a:extLst>
                <a:ext uri="{FF2B5EF4-FFF2-40B4-BE49-F238E27FC236}">
                  <a16:creationId xmlns:a16="http://schemas.microsoft.com/office/drawing/2014/main" id="{972265E3-9968-2F1C-8959-946BB6E3A0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B8F969D-DC41-D4F2-B25A-37796D6260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6D1FE9B-FE3F-5FD2-71B4-FE132988D7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DB69C54-CB4A-829F-2D81-422C79566DB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E77FACF0-7020-BEFF-10DE-6F3B9D31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9" name="Group 66">
            <a:extLst>
              <a:ext uri="{FF2B5EF4-FFF2-40B4-BE49-F238E27FC236}">
                <a16:creationId xmlns:a16="http://schemas.microsoft.com/office/drawing/2014/main" id="{14584C67-CEF1-F8CA-9F20-9CD1418CF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68" name="Straight Connector 67">
              <a:extLst>
                <a:ext uri="{FF2B5EF4-FFF2-40B4-BE49-F238E27FC236}">
                  <a16:creationId xmlns:a16="http://schemas.microsoft.com/office/drawing/2014/main" id="{E654023A-D14A-2B6E-118B-C0957E694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67409C0-6240-5792-3282-F516E8573A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8F18D2D-49D0-E021-BEA1-50919EB00F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29943AC-0C4F-CF38-0D95-48D998447D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38" name="Picture 17">
            <a:extLst>
              <a:ext uri="{FF2B5EF4-FFF2-40B4-BE49-F238E27FC236}">
                <a16:creationId xmlns:a16="http://schemas.microsoft.com/office/drawing/2014/main" id="{50B6AD36-B8B2-14BE-A42B-C7F845AEAD71}"/>
              </a:ext>
            </a:extLst>
          </p:cNvPr>
          <p:cNvPicPr>
            <a:picLocks noChangeAspect="1"/>
          </p:cNvPicPr>
          <p:nvPr/>
        </p:nvPicPr>
        <p:blipFill>
          <a:blip r:embed="rId2"/>
          <a:srcRect l="33028" r="33028"/>
          <a:stretch/>
        </p:blipFill>
        <p:spPr>
          <a:xfrm>
            <a:off x="417532" y="706170"/>
            <a:ext cx="3018374" cy="5431517"/>
          </a:xfrm>
          <a:prstGeom prst="rect">
            <a:avLst/>
          </a:prstGeom>
        </p:spPr>
      </p:pic>
      <p:grpSp>
        <p:nvGrpSpPr>
          <p:cNvPr id="90" name="Group 72">
            <a:extLst>
              <a:ext uri="{FF2B5EF4-FFF2-40B4-BE49-F238E27FC236}">
                <a16:creationId xmlns:a16="http://schemas.microsoft.com/office/drawing/2014/main" id="{E60346FA-78A5-E1B4-564F-DE91481233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83441" y="903870"/>
            <a:ext cx="304800" cy="322326"/>
            <a:chOff x="215328" y="-46937"/>
            <a:chExt cx="304800" cy="2773841"/>
          </a:xfrm>
        </p:grpSpPr>
        <p:cxnSp>
          <p:nvCxnSpPr>
            <p:cNvPr id="74" name="Straight Connector 73">
              <a:extLst>
                <a:ext uri="{FF2B5EF4-FFF2-40B4-BE49-F238E27FC236}">
                  <a16:creationId xmlns:a16="http://schemas.microsoft.com/office/drawing/2014/main" id="{ED1092DA-82A8-7EB9-8E1D-C6CB797334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B92011E-CA47-46F3-CE11-8DB3CDF519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13E2C3B-8BDD-1A80-1978-80E3BC3C97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AE9A662-4ED6-0C81-DD10-2226A6E7A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7F8AADF4-9137-ADDF-596C-66752AF9DBF8}"/>
              </a:ext>
            </a:extLst>
          </p:cNvPr>
          <p:cNvGraphicFramePr>
            <a:graphicFrameLocks noGrp="1"/>
          </p:cNvGraphicFramePr>
          <p:nvPr>
            <p:ph idx="1"/>
            <p:extLst>
              <p:ext uri="{D42A27DB-BD31-4B8C-83A1-F6EECF244321}">
                <p14:modId xmlns:p14="http://schemas.microsoft.com/office/powerpoint/2010/main" val="4147069846"/>
              </p:ext>
            </p:extLst>
          </p:nvPr>
        </p:nvGraphicFramePr>
        <p:xfrm>
          <a:off x="3812259" y="1608860"/>
          <a:ext cx="497065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8769085"/>
      </p:ext>
    </p:extLst>
  </p:cSld>
  <p:clrMapOvr>
    <a:masterClrMapping/>
  </p:clrMapOvr>
  <mc:AlternateContent xmlns:mc="http://schemas.openxmlformats.org/markup-compatibility/2006" xmlns:p14="http://schemas.microsoft.com/office/powerpoint/2010/main">
    <mc:Choice Requires="p14">
      <p:transition spd="slow" p14:dur="2500" advClick="0" advTm="7000">
        <p:checker/>
      </p:transition>
    </mc:Choice>
    <mc:Fallback xmlns="">
      <p:transition spd="slow" advClick="0" advTm="7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23C8FD1-F0FA-9B98-98C4-34F004984B52}"/>
              </a:ext>
            </a:extLst>
          </p:cNvPr>
          <p:cNvPicPr>
            <a:picLocks noChangeAspect="1"/>
          </p:cNvPicPr>
          <p:nvPr/>
        </p:nvPicPr>
        <p:blipFill>
          <a:blip r:embed="rId2"/>
          <a:stretch>
            <a:fillRect/>
          </a:stretch>
        </p:blipFill>
        <p:spPr>
          <a:xfrm>
            <a:off x="91440" y="69133"/>
            <a:ext cx="8979410" cy="6788868"/>
          </a:xfrm>
          <a:prstGeom prst="rect">
            <a:avLst/>
          </a:prstGeom>
        </p:spPr>
      </p:pic>
    </p:spTree>
    <p:extLst>
      <p:ext uri="{BB962C8B-B14F-4D97-AF65-F5344CB8AC3E}">
        <p14:creationId xmlns:p14="http://schemas.microsoft.com/office/powerpoint/2010/main" val="317203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10000">
        <p15:prstTrans prst="airplane"/>
      </p:transition>
    </mc:Choice>
    <mc:Fallback xmlns="">
      <p:transition spd="slow"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6F04B4-97B5-5B7B-B1B5-DEB3DFAE6D3D}"/>
            </a:ext>
          </a:extLst>
        </p:cNvPr>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8" name="Rectangle 4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0" name="Rectangle 4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2" name="Rectangle 5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Rectangle 5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le 1">
            <a:extLst>
              <a:ext uri="{FF2B5EF4-FFF2-40B4-BE49-F238E27FC236}">
                <a16:creationId xmlns:a16="http://schemas.microsoft.com/office/drawing/2014/main" id="{B96C9700-C9DA-6F45-6BE2-2DEEF11F956D}"/>
              </a:ext>
            </a:extLst>
          </p:cNvPr>
          <p:cNvSpPr>
            <a:spLocks noGrp="1"/>
          </p:cNvSpPr>
          <p:nvPr>
            <p:ph type="title"/>
          </p:nvPr>
        </p:nvSpPr>
        <p:spPr>
          <a:xfrm>
            <a:off x="-39246" y="160614"/>
            <a:ext cx="3433573" cy="1014669"/>
          </a:xfrm>
        </p:spPr>
        <p:txBody>
          <a:bodyPr>
            <a:normAutofit/>
          </a:bodyPr>
          <a:lstStyle/>
          <a:p>
            <a:r>
              <a:rPr lang="fr-FR" sz="3500" noProof="0" dirty="0">
                <a:solidFill>
                  <a:srgbClr val="FFFFFF"/>
                </a:solidFill>
              </a:rPr>
              <a:t>Incoterms 2020</a:t>
            </a:r>
          </a:p>
        </p:txBody>
      </p:sp>
      <p:sp>
        <p:nvSpPr>
          <p:cNvPr id="3" name="Content Placeholder 2">
            <a:extLst>
              <a:ext uri="{FF2B5EF4-FFF2-40B4-BE49-F238E27FC236}">
                <a16:creationId xmlns:a16="http://schemas.microsoft.com/office/drawing/2014/main" id="{591CC9D4-D435-2657-22CD-6D3E257A9B55}"/>
              </a:ext>
            </a:extLst>
          </p:cNvPr>
          <p:cNvSpPr>
            <a:spLocks noGrp="1"/>
          </p:cNvSpPr>
          <p:nvPr>
            <p:ph idx="1"/>
          </p:nvPr>
        </p:nvSpPr>
        <p:spPr>
          <a:xfrm>
            <a:off x="344512" y="1622745"/>
            <a:ext cx="8698903" cy="5107239"/>
          </a:xfrm>
        </p:spPr>
        <p:txBody>
          <a:bodyPr anchor="ctr">
            <a:normAutofit lnSpcReduction="10000"/>
          </a:bodyPr>
          <a:lstStyle/>
          <a:p>
            <a:pPr marL="347472" indent="-347472" algn="l" rtl="0" eaLnBrk="1" latinLnBrk="0" hangingPunct="1">
              <a:lnSpc>
                <a:spcPct val="90000"/>
              </a:lnSpc>
              <a:spcBef>
                <a:spcPts val="336"/>
              </a:spcBef>
              <a:buNone/>
            </a:pPr>
            <a:r>
              <a:rPr lang="fr-FR" sz="2000" b="1" noProof="0" dirty="0">
                <a:solidFill>
                  <a:schemeClr val="accent1"/>
                </a:solidFill>
                <a:effectLst/>
                <a:latin typeface="Calibri" panose="020F0502020204030204" pitchFamily="34" charset="0"/>
              </a:rPr>
              <a:t>Pour les modes de transport multimodaux :</a:t>
            </a:r>
          </a:p>
          <a:p>
            <a:pPr marL="347472" indent="-347472" algn="l" rtl="0" eaLnBrk="1" latinLnBrk="0" hangingPunct="1">
              <a:lnSpc>
                <a:spcPct val="90000"/>
              </a:lnSpc>
              <a:spcBef>
                <a:spcPts val="336"/>
              </a:spcBef>
              <a:buNone/>
            </a:pPr>
            <a:endParaRPr lang="fr-FR" sz="2000" b="1" noProof="0" dirty="0">
              <a:solidFill>
                <a:schemeClr val="accent1"/>
              </a:solidFill>
              <a:effectLst/>
              <a:latin typeface="Calibri" panose="020F0502020204030204" pitchFamily="34" charset="0"/>
            </a:endParaRPr>
          </a:p>
          <a:p>
            <a:pPr algn="l" rtl="0" eaLnBrk="1" latinLnBrk="0" hangingPunct="1">
              <a:lnSpc>
                <a:spcPct val="90000"/>
              </a:lnSpc>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EXW (Ex Works)</a:t>
            </a:r>
            <a:r>
              <a:rPr lang="fr-FR" sz="1800" noProof="0" dirty="0">
                <a:solidFill>
                  <a:schemeClr val="accent1"/>
                </a:solidFill>
                <a:effectLst/>
                <a:latin typeface="Calibri" panose="020F0502020204030204" pitchFamily="34" charset="0"/>
              </a:rPr>
              <a:t> : Le vendeur met les marchandises conditionnées à disposition dans ses locaux, tandis que l'acheteur assume tous les coûts et risques liés au transport.</a:t>
            </a:r>
          </a:p>
          <a:p>
            <a:pPr algn="l" rtl="0" eaLnBrk="1" latinLnBrk="0" hangingPunct="1">
              <a:lnSpc>
                <a:spcPct val="90000"/>
              </a:lnSpc>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FCA (Free Carrier)</a:t>
            </a:r>
            <a:r>
              <a:rPr lang="fr-FR" sz="1800" noProof="0" dirty="0">
                <a:solidFill>
                  <a:schemeClr val="accent1"/>
                </a:solidFill>
                <a:effectLst/>
                <a:latin typeface="Calibri" panose="020F0502020204030204" pitchFamily="34" charset="0"/>
              </a:rPr>
              <a:t> : Le vendeur remet les marchandises à un transporteur désigné par l'acheteur.</a:t>
            </a:r>
          </a:p>
          <a:p>
            <a:pPr algn="l" rtl="0" eaLnBrk="1" latinLnBrk="0" hangingPunct="1">
              <a:lnSpc>
                <a:spcPct val="90000"/>
              </a:lnSpc>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CPT (Carriage Paid To)</a:t>
            </a:r>
            <a:r>
              <a:rPr lang="fr-FR" sz="1800" noProof="0" dirty="0">
                <a:solidFill>
                  <a:schemeClr val="accent1"/>
                </a:solidFill>
                <a:effectLst/>
                <a:latin typeface="Calibri" panose="020F0502020204030204" pitchFamily="34" charset="0"/>
              </a:rPr>
              <a:t> : Le vendeur prend en charge les frais de transport jusqu'au lieu de destination convenu, après quoi l'acheteur supporte les risques dès que la livraison a eu lieu au transporteur.</a:t>
            </a:r>
          </a:p>
          <a:p>
            <a:pPr algn="l" rtl="0" eaLnBrk="1" latinLnBrk="0" hangingPunct="1">
              <a:lnSpc>
                <a:spcPct val="90000"/>
              </a:lnSpc>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CIP (Carriage and Insurance Paid To)</a:t>
            </a:r>
            <a:r>
              <a:rPr lang="fr-FR" sz="1800" noProof="0" dirty="0">
                <a:solidFill>
                  <a:schemeClr val="accent1"/>
                </a:solidFill>
                <a:effectLst/>
                <a:latin typeface="Calibri" panose="020F0502020204030204" pitchFamily="34" charset="0"/>
              </a:rPr>
              <a:t> : Le vendeur couvre non seulement les frais de transport, mais aussi l'assurance jusqu'au lieu de destination convenu, l'acheteur étant responsable des risques après la remise au transporteur.</a:t>
            </a:r>
          </a:p>
          <a:p>
            <a:pPr algn="l" rtl="0" eaLnBrk="1" latinLnBrk="0" hangingPunct="1">
              <a:lnSpc>
                <a:spcPct val="90000"/>
              </a:lnSpc>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DAP (Delivered At Place)</a:t>
            </a:r>
            <a:r>
              <a:rPr lang="fr-FR" sz="1800" noProof="0" dirty="0">
                <a:solidFill>
                  <a:schemeClr val="accent1"/>
                </a:solidFill>
                <a:effectLst/>
                <a:latin typeface="Calibri" panose="020F0502020204030204" pitchFamily="34" charset="0"/>
              </a:rPr>
              <a:t> : Le vendeur livre les marchandises à un endroit convenu, et l'acheteur assume les risques après cette livraison.</a:t>
            </a:r>
          </a:p>
          <a:p>
            <a:pPr algn="l" rtl="0" eaLnBrk="1" latinLnBrk="0" hangingPunct="1">
              <a:lnSpc>
                <a:spcPct val="90000"/>
              </a:lnSpc>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DPU (Delivered at Place Unloaded)</a:t>
            </a:r>
            <a:r>
              <a:rPr lang="fr-FR" sz="1800" noProof="0" dirty="0">
                <a:solidFill>
                  <a:schemeClr val="accent1"/>
                </a:solidFill>
                <a:effectLst/>
                <a:latin typeface="Calibri" panose="020F0502020204030204" pitchFamily="34" charset="0"/>
              </a:rPr>
              <a:t> : Le vendeur livre les marchandises à un endroit convenu et s'occupe du déchargement. Les risques incombent à l'acheteur dès la fin du déchargement.</a:t>
            </a:r>
          </a:p>
          <a:p>
            <a:pPr algn="l" rtl="0" eaLnBrk="1" latinLnBrk="0" hangingPunct="1">
              <a:lnSpc>
                <a:spcPct val="90000"/>
              </a:lnSpc>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DDP (Delivered Duty Paid)</a:t>
            </a:r>
            <a:r>
              <a:rPr lang="fr-FR" sz="1800" noProof="0" dirty="0">
                <a:solidFill>
                  <a:schemeClr val="accent1"/>
                </a:solidFill>
                <a:effectLst/>
                <a:latin typeface="Calibri" panose="020F0502020204030204" pitchFamily="34" charset="0"/>
              </a:rPr>
              <a:t> : Le vendeur prend en charge tous les coûts et risques jusqu'à ce que les marchandises soient livrées à l'acheteur, y compris les frais de douane.</a:t>
            </a:r>
          </a:p>
        </p:txBody>
      </p:sp>
      <p:pic>
        <p:nvPicPr>
          <p:cNvPr id="1025" name="Picture 1">
            <a:extLst>
              <a:ext uri="{FF2B5EF4-FFF2-40B4-BE49-F238E27FC236}">
                <a16:creationId xmlns:a16="http://schemas.microsoft.com/office/drawing/2014/main" id="{2365777C-916B-7500-5395-1FCABB9ED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6" y="197063"/>
            <a:ext cx="5619750" cy="113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814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1A95DC-3DC6-E4A5-0905-C53BF2232863}"/>
            </a:ext>
          </a:extLst>
        </p:cNvPr>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8" name="Rectangle 4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0" name="Rectangle 4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2" name="Rectangle 5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Rectangle 5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le 1">
            <a:extLst>
              <a:ext uri="{FF2B5EF4-FFF2-40B4-BE49-F238E27FC236}">
                <a16:creationId xmlns:a16="http://schemas.microsoft.com/office/drawing/2014/main" id="{71C77F90-4434-40DB-75F3-F2623AF4B393}"/>
              </a:ext>
            </a:extLst>
          </p:cNvPr>
          <p:cNvSpPr>
            <a:spLocks noGrp="1"/>
          </p:cNvSpPr>
          <p:nvPr>
            <p:ph type="title"/>
          </p:nvPr>
        </p:nvSpPr>
        <p:spPr>
          <a:xfrm>
            <a:off x="379939" y="278535"/>
            <a:ext cx="3899917" cy="1033669"/>
          </a:xfrm>
        </p:spPr>
        <p:txBody>
          <a:bodyPr>
            <a:normAutofit/>
          </a:bodyPr>
          <a:lstStyle/>
          <a:p>
            <a:r>
              <a:rPr lang="fr-FR" sz="3500" noProof="0" dirty="0">
                <a:solidFill>
                  <a:srgbClr val="FFFFFF"/>
                </a:solidFill>
              </a:rPr>
              <a:t>Incoterms 2020</a:t>
            </a:r>
          </a:p>
        </p:txBody>
      </p:sp>
      <p:sp>
        <p:nvSpPr>
          <p:cNvPr id="3" name="Content Placeholder 2">
            <a:extLst>
              <a:ext uri="{FF2B5EF4-FFF2-40B4-BE49-F238E27FC236}">
                <a16:creationId xmlns:a16="http://schemas.microsoft.com/office/drawing/2014/main" id="{943C71BF-A144-2A40-0EA2-E011DCF6949F}"/>
              </a:ext>
            </a:extLst>
          </p:cNvPr>
          <p:cNvSpPr>
            <a:spLocks noGrp="1"/>
          </p:cNvSpPr>
          <p:nvPr>
            <p:ph idx="1"/>
          </p:nvPr>
        </p:nvSpPr>
        <p:spPr>
          <a:xfrm>
            <a:off x="344512" y="1728216"/>
            <a:ext cx="8653183" cy="4041648"/>
          </a:xfrm>
        </p:spPr>
        <p:txBody>
          <a:bodyPr anchor="ctr">
            <a:normAutofit/>
          </a:bodyPr>
          <a:lstStyle/>
          <a:p>
            <a:pPr marL="0" indent="0" rtl="0" eaLnBrk="1" latinLnBrk="0" hangingPunct="1">
              <a:spcBef>
                <a:spcPts val="336"/>
              </a:spcBef>
              <a:buNone/>
            </a:pPr>
            <a:r>
              <a:rPr lang="fr-FR" sz="2000" b="1" noProof="0" dirty="0">
                <a:solidFill>
                  <a:schemeClr val="accent1"/>
                </a:solidFill>
                <a:effectLst/>
                <a:latin typeface="Calibri" panose="020F0502020204030204" pitchFamily="34" charset="0"/>
              </a:rPr>
              <a:t>Pour le transport maritime et fluvial, les Incoterms particuliers comprennent :</a:t>
            </a:r>
          </a:p>
          <a:p>
            <a:pPr marL="0" indent="0" rtl="0" eaLnBrk="1" latinLnBrk="0" hangingPunct="1">
              <a:spcBef>
                <a:spcPts val="336"/>
              </a:spcBef>
              <a:buNone/>
            </a:pPr>
            <a:endParaRPr lang="fr-FR" sz="1800" noProof="0" dirty="0">
              <a:solidFill>
                <a:schemeClr val="accent1"/>
              </a:solidFill>
              <a:effectLst/>
              <a:latin typeface="Calibri" panose="020F0502020204030204" pitchFamily="34" charset="0"/>
            </a:endParaRPr>
          </a:p>
          <a:p>
            <a:pPr rtl="0" eaLnBrk="1" latinLnBrk="0" hangingPunct="1">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FAS (Free Alongside Ship)</a:t>
            </a:r>
            <a:r>
              <a:rPr lang="fr-FR" sz="1800" noProof="0" dirty="0">
                <a:solidFill>
                  <a:schemeClr val="accent1"/>
                </a:solidFill>
                <a:effectLst/>
                <a:latin typeface="Calibri" panose="020F0502020204030204" pitchFamily="34" charset="0"/>
              </a:rPr>
              <a:t> : Le vendeur livre les marchandises le long du navire, l'acheteur assumant les risques après cette livraison.</a:t>
            </a:r>
          </a:p>
          <a:p>
            <a:pPr rtl="0" eaLnBrk="1" latinLnBrk="0" hangingPunct="1">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FOB (Free On Board)</a:t>
            </a:r>
            <a:r>
              <a:rPr lang="fr-FR" sz="1800" noProof="0" dirty="0">
                <a:solidFill>
                  <a:schemeClr val="accent1"/>
                </a:solidFill>
                <a:effectLst/>
                <a:latin typeface="Calibri" panose="020F0502020204030204" pitchFamily="34" charset="0"/>
              </a:rPr>
              <a:t> : Le vendeur met les marchandises à bord du navire, après quoi l'acheteur prend en charge les risques.</a:t>
            </a:r>
          </a:p>
          <a:p>
            <a:pPr rtl="0" eaLnBrk="1" latinLnBrk="0" hangingPunct="1">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CFR (Cost and Freight)</a:t>
            </a:r>
            <a:r>
              <a:rPr lang="fr-FR" sz="1800" noProof="0" dirty="0">
                <a:solidFill>
                  <a:schemeClr val="accent1"/>
                </a:solidFill>
                <a:effectLst/>
                <a:latin typeface="Calibri" panose="020F0502020204030204" pitchFamily="34" charset="0"/>
              </a:rPr>
              <a:t> : Le vendeur paie le transport jusqu'au port de destination, tandis que l'acheteur assume les risques une fois les marchandises à bord du navire.</a:t>
            </a:r>
          </a:p>
          <a:p>
            <a:pPr rtl="0" eaLnBrk="1" latinLnBrk="0" hangingPunct="1">
              <a:spcBef>
                <a:spcPts val="336"/>
              </a:spcBef>
              <a:buFont typeface="Wingdings" panose="05000000000000000000" pitchFamily="2" charset="2"/>
              <a:buChar char="q"/>
            </a:pPr>
            <a:r>
              <a:rPr lang="fr-FR" sz="1800" b="1" noProof="0" dirty="0">
                <a:solidFill>
                  <a:schemeClr val="accent1"/>
                </a:solidFill>
                <a:effectLst/>
                <a:latin typeface="Calibri" panose="020F0502020204030204" pitchFamily="34" charset="0"/>
              </a:rPr>
              <a:t>CIF (Cost, Insurance and Freight)</a:t>
            </a:r>
            <a:r>
              <a:rPr lang="fr-FR" sz="1800" noProof="0" dirty="0">
                <a:solidFill>
                  <a:schemeClr val="accent1"/>
                </a:solidFill>
                <a:effectLst/>
                <a:latin typeface="Calibri" panose="020F0502020204030204" pitchFamily="34" charset="0"/>
              </a:rPr>
              <a:t> : Le vendeur s'occupe du transport et de l'assurance jusqu'au port de destination, l'acheteur supportant les risques après que les marchandises aient été chargées à bord du navire.</a:t>
            </a:r>
            <a:endParaRPr lang="fr-FR" sz="1800" b="0" i="0" noProof="0" dirty="0">
              <a:solidFill>
                <a:schemeClr val="accent1"/>
              </a:solidFill>
              <a:effectLst/>
            </a:endParaRPr>
          </a:p>
        </p:txBody>
      </p:sp>
      <p:pic>
        <p:nvPicPr>
          <p:cNvPr id="4" name="Image 3">
            <a:extLst>
              <a:ext uri="{FF2B5EF4-FFF2-40B4-BE49-F238E27FC236}">
                <a16:creationId xmlns:a16="http://schemas.microsoft.com/office/drawing/2014/main" id="{6F30DC22-8B1D-0C76-09C0-A5F4302BCF58}"/>
              </a:ext>
            </a:extLst>
          </p:cNvPr>
          <p:cNvPicPr>
            <a:picLocks noChangeAspect="1"/>
          </p:cNvPicPr>
          <p:nvPr/>
        </p:nvPicPr>
        <p:blipFill>
          <a:blip r:embed="rId2"/>
          <a:srcRect l="1101" t="3836" r="31832" b="3740"/>
          <a:stretch/>
        </p:blipFill>
        <p:spPr>
          <a:xfrm>
            <a:off x="4691064" y="314325"/>
            <a:ext cx="2895600" cy="862013"/>
          </a:xfrm>
          <a:prstGeom prst="rect">
            <a:avLst/>
          </a:prstGeom>
        </p:spPr>
      </p:pic>
    </p:spTree>
    <p:extLst>
      <p:ext uri="{BB962C8B-B14F-4D97-AF65-F5344CB8AC3E}">
        <p14:creationId xmlns:p14="http://schemas.microsoft.com/office/powerpoint/2010/main" val="208628798"/>
      </p:ext>
    </p:extLst>
  </p:cSld>
  <p:clrMapOvr>
    <a:masterClrMapping/>
  </p:clrMapOvr>
  <mc:AlternateContent xmlns:mc="http://schemas.openxmlformats.org/markup-compatibility/2006" xmlns:p14="http://schemas.microsoft.com/office/powerpoint/2010/main">
    <mc:Choice Requires="p14">
      <p:transition spd="slow" p14:dur="1200" advClick="0" advTm="8000">
        <p:dissolve/>
      </p:transition>
    </mc:Choice>
    <mc:Fallback xmlns="">
      <p:transition spd="slow" advClick="0" advTm="8000">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4" name="Rectangle 83">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5" name="Group 48">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50" name="Oval 49">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1" name="Oval 50">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2" name="Oval 51">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3" name="Oval 52">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4" name="Oval 53">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5" name="Oval 54">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sp>
        <p:nvSpPr>
          <p:cNvPr id="2" name="Title 1"/>
          <p:cNvSpPr>
            <a:spLocks noGrp="1"/>
          </p:cNvSpPr>
          <p:nvPr>
            <p:ph type="title"/>
          </p:nvPr>
        </p:nvSpPr>
        <p:spPr>
          <a:xfrm>
            <a:off x="3944134" y="630935"/>
            <a:ext cx="4400787" cy="3050025"/>
          </a:xfrm>
          <a:noFill/>
        </p:spPr>
        <p:txBody>
          <a:bodyPr anchor="b">
            <a:normAutofit/>
          </a:bodyPr>
          <a:lstStyle/>
          <a:p>
            <a:pPr algn="l"/>
            <a:r>
              <a:rPr lang="fr-FR" sz="4200" noProof="0" dirty="0">
                <a:solidFill>
                  <a:schemeClr val="bg1"/>
                </a:solidFill>
              </a:rPr>
              <a:t>Les Documents de colisage</a:t>
            </a:r>
          </a:p>
        </p:txBody>
      </p:sp>
      <p:sp>
        <p:nvSpPr>
          <p:cNvPr id="86" name="Rectangle 85">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7" name="Group 58">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60" name="Straight Connector 59">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grpSp>
        <p:nvGrpSpPr>
          <p:cNvPr id="89" name="Group 66">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68" name="Straight Connector 67">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38" name="Picture 17" descr="Tampons d'immigration">
            <a:extLst>
              <a:ext uri="{FF2B5EF4-FFF2-40B4-BE49-F238E27FC236}">
                <a16:creationId xmlns:a16="http://schemas.microsoft.com/office/drawing/2014/main" id="{4A245A9C-317E-D642-FB8B-E85EF011D37E}"/>
              </a:ext>
            </a:extLst>
          </p:cNvPr>
          <p:cNvPicPr>
            <a:picLocks noChangeAspect="1"/>
          </p:cNvPicPr>
          <p:nvPr/>
        </p:nvPicPr>
        <p:blipFill>
          <a:blip r:embed="rId2"/>
          <a:srcRect l="11372" r="11447" b="2"/>
          <a:stretch/>
        </p:blipFill>
        <p:spPr>
          <a:xfrm>
            <a:off x="521556" y="706170"/>
            <a:ext cx="3018374" cy="5431517"/>
          </a:xfrm>
          <a:prstGeom prst="rect">
            <a:avLst/>
          </a:prstGeom>
        </p:spPr>
      </p:pic>
      <p:grpSp>
        <p:nvGrpSpPr>
          <p:cNvPr id="90" name="Group 72">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83441" y="903870"/>
            <a:ext cx="304800" cy="322326"/>
            <a:chOff x="215328" y="-46937"/>
            <a:chExt cx="304800" cy="2773841"/>
          </a:xfrm>
        </p:grpSpPr>
        <p:cxnSp>
          <p:nvCxnSpPr>
            <p:cNvPr id="74" name="Straight Connector 73">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0" name="Content Placeholder 2"/>
          <p:cNvSpPr>
            <a:spLocks noGrp="1"/>
          </p:cNvSpPr>
          <p:nvPr>
            <p:ph idx="1"/>
          </p:nvPr>
        </p:nvSpPr>
        <p:spPr>
          <a:xfrm>
            <a:off x="3944134" y="3952890"/>
            <a:ext cx="4400790" cy="1266876"/>
          </a:xfrm>
          <a:noFill/>
        </p:spPr>
        <p:txBody>
          <a:bodyPr anchor="t">
            <a:normAutofit/>
          </a:bodyPr>
          <a:lstStyle/>
          <a:p>
            <a:pPr marL="0" indent="0">
              <a:buNone/>
            </a:pPr>
            <a:endParaRPr lang="fr-FR" sz="1500" noProof="0" dirty="0">
              <a:solidFill>
                <a:schemeClr val="bg1"/>
              </a:solidFill>
            </a:endParaRPr>
          </a:p>
          <a:p>
            <a:pPr>
              <a:buFont typeface="Wingdings" panose="05000000000000000000" pitchFamily="2" charset="2"/>
              <a:buChar char="v"/>
            </a:pPr>
            <a:r>
              <a:rPr lang="fr-FR" sz="1500" noProof="0" dirty="0">
                <a:solidFill>
                  <a:schemeClr val="bg1"/>
                </a:solidFill>
              </a:rPr>
              <a:t>les bordereaux de colisage,</a:t>
            </a:r>
          </a:p>
          <a:p>
            <a:pPr>
              <a:buFont typeface="Wingdings" panose="05000000000000000000" pitchFamily="2" charset="2"/>
              <a:buChar char="v"/>
            </a:pPr>
            <a:r>
              <a:rPr lang="fr-FR" sz="1500" noProof="0" dirty="0">
                <a:solidFill>
                  <a:schemeClr val="bg1"/>
                </a:solidFill>
              </a:rPr>
              <a:t>les listes de colisage.</a:t>
            </a:r>
          </a:p>
          <a:p>
            <a:pPr marL="0" indent="0">
              <a:buNone/>
            </a:pPr>
            <a:endParaRPr lang="fr-FR" sz="1500" noProof="0" dirty="0">
              <a:solidFill>
                <a:schemeClr val="bg1"/>
              </a:solidFill>
            </a:endParaRPr>
          </a:p>
          <a:p>
            <a:pPr>
              <a:buFont typeface="Wingdings" panose="05000000000000000000" pitchFamily="2" charset="2"/>
              <a:buChar char="v"/>
            </a:pPr>
            <a:endParaRPr lang="fr-FR" sz="1500" noProof="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218207-20F2-E847-301D-C73C6CD9C29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47A828D-3D46-4EF3-EE2C-AB5CDC34C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391DE381-6E6F-BDE6-43BE-07D36B4DE113}"/>
              </a:ext>
            </a:extLst>
          </p:cNvPr>
          <p:cNvSpPr>
            <a:spLocks noGrp="1"/>
          </p:cNvSpPr>
          <p:nvPr>
            <p:ph type="title"/>
          </p:nvPr>
        </p:nvSpPr>
        <p:spPr>
          <a:xfrm>
            <a:off x="608440" y="126974"/>
            <a:ext cx="3941064" cy="1189619"/>
          </a:xfrm>
        </p:spPr>
        <p:txBody>
          <a:bodyPr vert="horz" lIns="91440" tIns="45720" rIns="91440" bIns="45720" rtlCol="0" anchor="b">
            <a:normAutofit/>
          </a:bodyPr>
          <a:lstStyle/>
          <a:p>
            <a:pPr defTabSz="914400">
              <a:lnSpc>
                <a:spcPct val="90000"/>
              </a:lnSpc>
            </a:pPr>
            <a:r>
              <a:rPr lang="fr-FR" sz="3600" noProof="0" dirty="0">
                <a:solidFill>
                  <a:schemeClr val="accent1"/>
                </a:solidFill>
              </a:rPr>
              <a:t>Le bordereau de colisage</a:t>
            </a:r>
            <a:endParaRPr lang="fr-FR" sz="3500" kern="1200" noProof="0" dirty="0">
              <a:solidFill>
                <a:schemeClr val="accent1"/>
              </a:solidFill>
              <a:latin typeface="+mj-lt"/>
              <a:ea typeface="+mj-ea"/>
              <a:cs typeface="+mj-cs"/>
            </a:endParaRPr>
          </a:p>
        </p:txBody>
      </p:sp>
      <p:sp>
        <p:nvSpPr>
          <p:cNvPr id="4" name="Espace réservé du texte 3">
            <a:extLst>
              <a:ext uri="{FF2B5EF4-FFF2-40B4-BE49-F238E27FC236}">
                <a16:creationId xmlns:a16="http://schemas.microsoft.com/office/drawing/2014/main" id="{71575B59-E7AF-571D-ED11-FB234F2BA5CB}"/>
              </a:ext>
            </a:extLst>
          </p:cNvPr>
          <p:cNvSpPr>
            <a:spLocks noGrp="1"/>
          </p:cNvSpPr>
          <p:nvPr>
            <p:ph type="body" sz="half" idx="2"/>
          </p:nvPr>
        </p:nvSpPr>
        <p:spPr>
          <a:xfrm>
            <a:off x="347472" y="1316593"/>
            <a:ext cx="4810469" cy="5083779"/>
          </a:xfrm>
        </p:spPr>
        <p:txBody>
          <a:bodyPr vert="horz" lIns="91440" tIns="45720" rIns="91440" bIns="45720" rtlCol="0" anchor="t">
            <a:noAutofit/>
          </a:bodyPr>
          <a:lstStyle/>
          <a:p>
            <a:pPr indent="-228600" defTabSz="914400">
              <a:lnSpc>
                <a:spcPct val="90000"/>
              </a:lnSpc>
              <a:buFont typeface="Arial" panose="020B0604020202020204" pitchFamily="34" charset="0"/>
              <a:buChar char="•"/>
            </a:pPr>
            <a:endParaRPr lang="fr-FR" sz="1600" noProof="0" dirty="0">
              <a:solidFill>
                <a:schemeClr val="accent1"/>
              </a:solidFill>
            </a:endParaRPr>
          </a:p>
          <a:p>
            <a:r>
              <a:rPr lang="fr-FR" sz="1600" noProof="0" dirty="0">
                <a:solidFill>
                  <a:schemeClr val="accent1"/>
                </a:solidFill>
              </a:rPr>
              <a:t>Il reflète le contenu exact de ce qui se trouve dans le colis ou la caisse</a:t>
            </a:r>
          </a:p>
          <a:p>
            <a:pPr marL="285750" indent="-285750">
              <a:buFont typeface="Wingdings" panose="05000000000000000000" pitchFamily="2" charset="2"/>
              <a:buChar char="q"/>
            </a:pPr>
            <a:r>
              <a:rPr lang="fr-FR" sz="1600" b="1" noProof="0" dirty="0">
                <a:solidFill>
                  <a:schemeClr val="accent1"/>
                </a:solidFill>
              </a:rPr>
              <a:t>Qté</a:t>
            </a:r>
            <a:r>
              <a:rPr lang="fr-FR" sz="1600" noProof="0" dirty="0">
                <a:solidFill>
                  <a:schemeClr val="accent1"/>
                </a:solidFill>
              </a:rPr>
              <a:t> :  Ce sont le nombre de pièces ou de conditionnements qui se trouve dans le colis et peuvent être comptabilisé (Exemple : 1 sac contenant 6 boulons)</a:t>
            </a:r>
          </a:p>
          <a:p>
            <a:pPr marL="285750" indent="-285750">
              <a:buFont typeface="Wingdings" panose="05000000000000000000" pitchFamily="2" charset="2"/>
              <a:buChar char="q"/>
            </a:pPr>
            <a:r>
              <a:rPr lang="fr-FR" sz="1600" noProof="0" dirty="0">
                <a:solidFill>
                  <a:schemeClr val="accent1"/>
                </a:solidFill>
              </a:rPr>
              <a:t> </a:t>
            </a:r>
            <a:r>
              <a:rPr lang="fr-FR" sz="1600" b="1" noProof="0" dirty="0">
                <a:solidFill>
                  <a:schemeClr val="accent1"/>
                </a:solidFill>
              </a:rPr>
              <a:t>Désignation</a:t>
            </a:r>
            <a:r>
              <a:rPr lang="fr-FR" sz="1600" noProof="0" dirty="0">
                <a:solidFill>
                  <a:schemeClr val="accent1"/>
                </a:solidFill>
              </a:rPr>
              <a:t> : désigne le contenu, elle peut contenir un titre ( Exemple : ensemble de filtration comprenant) </a:t>
            </a:r>
          </a:p>
          <a:p>
            <a:pPr marL="285750" indent="-285750">
              <a:buFont typeface="Wingdings" panose="05000000000000000000" pitchFamily="2" charset="2"/>
              <a:buChar char="q"/>
            </a:pPr>
            <a:r>
              <a:rPr lang="fr-FR" sz="1600" b="1" noProof="0" dirty="0">
                <a:solidFill>
                  <a:schemeClr val="accent1"/>
                </a:solidFill>
              </a:rPr>
              <a:t>Référence</a:t>
            </a:r>
            <a:r>
              <a:rPr lang="fr-FR" sz="1600" noProof="0" dirty="0">
                <a:solidFill>
                  <a:schemeClr val="accent1"/>
                </a:solidFill>
              </a:rPr>
              <a:t> : C’est la référence que l’on retrouve sur les pièces, cela permet d’identifier une pièce.</a:t>
            </a:r>
          </a:p>
          <a:p>
            <a:r>
              <a:rPr lang="fr-FR" sz="1600" noProof="0" dirty="0">
                <a:solidFill>
                  <a:schemeClr val="accent1"/>
                </a:solidFill>
              </a:rPr>
              <a:t>Le bordereau de colisage n’a pas de forme prédéfinie, il doit cependant reprendre à minima le </a:t>
            </a:r>
            <a:r>
              <a:rPr lang="fr-FR" sz="1600" b="1" noProof="0" dirty="0">
                <a:solidFill>
                  <a:schemeClr val="accent1"/>
                </a:solidFill>
              </a:rPr>
              <a:t>N° de colis, les quantités de pièces </a:t>
            </a:r>
            <a:r>
              <a:rPr lang="fr-FR" sz="1600" noProof="0" dirty="0">
                <a:solidFill>
                  <a:schemeClr val="accent1"/>
                </a:solidFill>
              </a:rPr>
              <a:t>contenues avec une désignation. Dans le cas ou on n’utilise pas de liste de colisage, nous devrons retrouver </a:t>
            </a:r>
            <a:r>
              <a:rPr lang="fr-FR" sz="1600" b="1" noProof="0" dirty="0">
                <a:solidFill>
                  <a:schemeClr val="accent1"/>
                </a:solidFill>
              </a:rPr>
              <a:t>les</a:t>
            </a:r>
            <a:r>
              <a:rPr lang="fr-FR" sz="1600" noProof="0" dirty="0">
                <a:solidFill>
                  <a:schemeClr val="accent1"/>
                </a:solidFill>
              </a:rPr>
              <a:t> </a:t>
            </a:r>
            <a:r>
              <a:rPr lang="fr-FR" sz="1600" b="1" noProof="0" dirty="0">
                <a:solidFill>
                  <a:schemeClr val="accent1"/>
                </a:solidFill>
              </a:rPr>
              <a:t>coordonnées de l’ expéditeur, du destinataire et une référence d’affaire</a:t>
            </a:r>
          </a:p>
        </p:txBody>
      </p:sp>
      <p:pic>
        <p:nvPicPr>
          <p:cNvPr id="7" name="Espace réservé du contenu 6">
            <a:extLst>
              <a:ext uri="{FF2B5EF4-FFF2-40B4-BE49-F238E27FC236}">
                <a16:creationId xmlns:a16="http://schemas.microsoft.com/office/drawing/2014/main" id="{0505F636-0D13-FAB2-6EBC-A828BC1BE261}"/>
              </a:ext>
            </a:extLst>
          </p:cNvPr>
          <p:cNvPicPr>
            <a:picLocks noGrp="1" noChangeAspect="1"/>
          </p:cNvPicPr>
          <p:nvPr>
            <p:ph idx="1"/>
          </p:nvPr>
        </p:nvPicPr>
        <p:blipFill>
          <a:blip r:embed="rId2"/>
          <a:srcRect/>
          <a:stretch/>
        </p:blipFill>
        <p:spPr>
          <a:xfrm>
            <a:off x="5157944" y="126974"/>
            <a:ext cx="3848896" cy="6273398"/>
          </a:xfrm>
          <a:prstGeom prst="rect">
            <a:avLst/>
          </a:prstGeom>
        </p:spPr>
      </p:pic>
      <p:sp>
        <p:nvSpPr>
          <p:cNvPr id="29" name="Rectangle 28">
            <a:extLst>
              <a:ext uri="{FF2B5EF4-FFF2-40B4-BE49-F238E27FC236}">
                <a16:creationId xmlns:a16="http://schemas.microsoft.com/office/drawing/2014/main" id="{792C6173-F7DE-1501-7AEA-0A418EF66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1" name="Rectangle 30">
            <a:extLst>
              <a:ext uri="{FF2B5EF4-FFF2-40B4-BE49-F238E27FC236}">
                <a16:creationId xmlns:a16="http://schemas.microsoft.com/office/drawing/2014/main" id="{B32A3592-821C-6713-228B-BD8393CC6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2701904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8000">
        <p15:prstTrans prst="airplane"/>
      </p:transition>
    </mc:Choice>
    <mc:Fallback xmlns="">
      <p:transition spd="slow" advClick="0" advTm="8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4522</TotalTime>
  <Words>3352</Words>
  <Application>Microsoft Office PowerPoint</Application>
  <PresentationFormat>Affichage à l'écran (4:3)</PresentationFormat>
  <Paragraphs>248</Paragraphs>
  <Slides>29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29</vt:i4>
      </vt:variant>
    </vt:vector>
  </HeadingPairs>
  <TitlesOfParts>
    <vt:vector size="33" baseType="lpstr">
      <vt:lpstr>Arial</vt:lpstr>
      <vt:lpstr>Calibri</vt:lpstr>
      <vt:lpstr>Wingdings</vt:lpstr>
      <vt:lpstr>Office Theme</vt:lpstr>
      <vt:lpstr>Concepts Logistiques dans le Commerce International</vt:lpstr>
      <vt:lpstr>Les points essentiels</vt:lpstr>
      <vt:lpstr>Le commerce International</vt:lpstr>
      <vt:lpstr>Les Incoterms</vt:lpstr>
      <vt:lpstr>Présentation PowerPoint</vt:lpstr>
      <vt:lpstr>Incoterms 2020</vt:lpstr>
      <vt:lpstr>Incoterms 2020</vt:lpstr>
      <vt:lpstr>Les Documents de colisage</vt:lpstr>
      <vt:lpstr>Le bordereau de colisage</vt:lpstr>
      <vt:lpstr>La liste de colisage</vt:lpstr>
      <vt:lpstr>La Verified Gross Mass </vt:lpstr>
      <vt:lpstr>La VGM Pourquoi ?</vt:lpstr>
      <vt:lpstr>La VGM,  Par qui ?</vt:lpstr>
      <vt:lpstr>La VGM C’est quoi ?</vt:lpstr>
      <vt:lpstr>Les Documents de Transport</vt:lpstr>
      <vt:lpstr>Transport Routier</vt:lpstr>
      <vt:lpstr>Présentation PowerPoint</vt:lpstr>
      <vt:lpstr>Présentation PowerPoint</vt:lpstr>
      <vt:lpstr>Présentation PowerPoint</vt:lpstr>
      <vt:lpstr>Présentation PowerPoint</vt:lpstr>
      <vt:lpstr>Présentation PowerPoint</vt:lpstr>
      <vt:lpstr>Transport Fluvial</vt:lpstr>
      <vt:lpstr>Transport Maritime</vt:lpstr>
      <vt:lpstr>Transport Maritime</vt:lpstr>
      <vt:lpstr>Présentation PowerPoint</vt:lpstr>
      <vt:lpstr>La Facture commerciale</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PascalRAFIN@pr-cei.fr</dc:creator>
  <cp:keywords/>
  <dc:description>generated using python-pptx</dc:description>
  <cp:lastModifiedBy>PASCAL RAFIN</cp:lastModifiedBy>
  <cp:revision>7</cp:revision>
  <dcterms:created xsi:type="dcterms:W3CDTF">2013-01-27T09:14:16Z</dcterms:created>
  <dcterms:modified xsi:type="dcterms:W3CDTF">2025-03-17T10:48:52Z</dcterms:modified>
  <cp:category/>
</cp:coreProperties>
</file>