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1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AFIN" userId="048f1f18-226d-4ebb-a158-e49bed61c7a3" providerId="ADAL" clId="{0130EFD7-63ED-422C-A2D9-D0689306D4D4}"/>
    <pc:docChg chg="custSel delSld modSld">
      <pc:chgData name="Pascal RAFIN" userId="048f1f18-226d-4ebb-a158-e49bed61c7a3" providerId="ADAL" clId="{0130EFD7-63ED-422C-A2D9-D0689306D4D4}" dt="2024-05-08T15:48:10.510" v="72" actId="20577"/>
      <pc:docMkLst>
        <pc:docMk/>
      </pc:docMkLst>
      <pc:sldChg chg="modSp mod">
        <pc:chgData name="Pascal RAFIN" userId="048f1f18-226d-4ebb-a158-e49bed61c7a3" providerId="ADAL" clId="{0130EFD7-63ED-422C-A2D9-D0689306D4D4}" dt="2024-05-08T15:48:10.510" v="72" actId="20577"/>
        <pc:sldMkLst>
          <pc:docMk/>
          <pc:sldMk cId="488411836" sldId="257"/>
        </pc:sldMkLst>
        <pc:spChg chg="mod">
          <ac:chgData name="Pascal RAFIN" userId="048f1f18-226d-4ebb-a158-e49bed61c7a3" providerId="ADAL" clId="{0130EFD7-63ED-422C-A2D9-D0689306D4D4}" dt="2024-05-08T15:48:10.510" v="72" actId="20577"/>
          <ac:spMkLst>
            <pc:docMk/>
            <pc:sldMk cId="488411836" sldId="257"/>
            <ac:spMk id="446" creationId="{00000000-0000-0000-0000-000000000000}"/>
          </ac:spMkLst>
        </pc:spChg>
        <pc:spChg chg="mod">
          <ac:chgData name="Pascal RAFIN" userId="048f1f18-226d-4ebb-a158-e49bed61c7a3" providerId="ADAL" clId="{0130EFD7-63ED-422C-A2D9-D0689306D4D4}" dt="2024-05-08T15:47:28.123" v="8" actId="14100"/>
          <ac:spMkLst>
            <pc:docMk/>
            <pc:sldMk cId="488411836" sldId="257"/>
            <ac:spMk id="447" creationId="{00000000-0000-0000-0000-000000000000}"/>
          </ac:spMkLst>
        </pc:spChg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721700134" sldId="258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2236695936" sldId="259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756291890" sldId="260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213295003" sldId="261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4264445212" sldId="262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2797484636" sldId="263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841920039" sldId="264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2472486124" sldId="265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745941605" sldId="266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443700100" sldId="267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990274580" sldId="268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4030239588" sldId="269"/>
        </pc:sldMkLst>
      </pc:sldChg>
      <pc:sldChg chg="del">
        <pc:chgData name="Pascal RAFIN" userId="048f1f18-226d-4ebb-a158-e49bed61c7a3" providerId="ADAL" clId="{0130EFD7-63ED-422C-A2D9-D0689306D4D4}" dt="2024-05-08T15:36:45.870" v="0" actId="47"/>
        <pc:sldMkLst>
          <pc:docMk/>
          <pc:sldMk cId="1625388166" sldId="270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1076771750" sldId="279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4289568958" sldId="280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3985385793" sldId="281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777533546" sldId="282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543806611" sldId="283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2878367478" sldId="284"/>
        </pc:sldMkLst>
      </pc:sldChg>
      <pc:sldChg chg="del">
        <pc:chgData name="Pascal RAFIN" userId="048f1f18-226d-4ebb-a158-e49bed61c7a3" providerId="ADAL" clId="{0130EFD7-63ED-422C-A2D9-D0689306D4D4}" dt="2024-05-08T15:36:57.305" v="1" actId="47"/>
        <pc:sldMkLst>
          <pc:docMk/>
          <pc:sldMk cId="2682513456" sldId="285"/>
        </pc:sldMkLst>
      </pc:sldChg>
      <pc:sldMasterChg chg="delSldLayout">
        <pc:chgData name="Pascal RAFIN" userId="048f1f18-226d-4ebb-a158-e49bed61c7a3" providerId="ADAL" clId="{0130EFD7-63ED-422C-A2D9-D0689306D4D4}" dt="2024-05-08T15:36:57.305" v="1" actId="47"/>
        <pc:sldMasterMkLst>
          <pc:docMk/>
          <pc:sldMasterMk cId="4173825790" sldId="2147483730"/>
        </pc:sldMasterMkLst>
        <pc:sldLayoutChg chg="del">
          <pc:chgData name="Pascal RAFIN" userId="048f1f18-226d-4ebb-a158-e49bed61c7a3" providerId="ADAL" clId="{0130EFD7-63ED-422C-A2D9-D0689306D4D4}" dt="2024-05-08T15:36:57.305" v="1" actId="47"/>
          <pc:sldLayoutMkLst>
            <pc:docMk/>
            <pc:sldMasterMk cId="4173825790" sldId="2147483730"/>
            <pc:sldLayoutMk cId="1477082196" sldId="2147483746"/>
          </pc:sldLayoutMkLst>
        </pc:sldLayoutChg>
        <pc:sldLayoutChg chg="del">
          <pc:chgData name="Pascal RAFIN" userId="048f1f18-226d-4ebb-a158-e49bed61c7a3" providerId="ADAL" clId="{0130EFD7-63ED-422C-A2D9-D0689306D4D4}" dt="2024-05-08T15:36:45.870" v="0" actId="47"/>
          <pc:sldLayoutMkLst>
            <pc:docMk/>
            <pc:sldMasterMk cId="4173825790" sldId="2147483730"/>
            <pc:sldLayoutMk cId="838555819" sldId="21474837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1BE2-935B-4565-A17E-264A00DF3ED4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1AAC4-6296-420F-B368-23C0D2C3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0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421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11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77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19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subTitle" idx="1"/>
          </p:nvPr>
        </p:nvSpPr>
        <p:spPr>
          <a:xfrm>
            <a:off x="950967" y="1535667"/>
            <a:ext cx="7005200" cy="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24" name="Google Shape;124;p8"/>
          <p:cNvGrpSpPr/>
          <p:nvPr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25" name="Google Shape;125;p8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26" name="Google Shape;126;p8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8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" name="Google Shape;128;p8"/>
          <p:cNvGrpSpPr/>
          <p:nvPr/>
        </p:nvGrpSpPr>
        <p:grpSpPr>
          <a:xfrm flipH="1">
            <a:off x="10605693" y="5397996"/>
            <a:ext cx="945420" cy="802193"/>
            <a:chOff x="8076238" y="467775"/>
            <a:chExt cx="709065" cy="601645"/>
          </a:xfrm>
        </p:grpSpPr>
        <p:sp>
          <p:nvSpPr>
            <p:cNvPr id="129" name="Google Shape;129;p8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31" name="Google Shape;131;p8"/>
            <p:cNvCxnSpPr>
              <a:stCxn id="129" idx="2"/>
              <a:endCxn id="13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" name="Google Shape;132;p8"/>
          <p:cNvGrpSpPr/>
          <p:nvPr/>
        </p:nvGrpSpPr>
        <p:grpSpPr>
          <a:xfrm rot="10800000">
            <a:off x="10461334" y="368900"/>
            <a:ext cx="2521567" cy="1693317"/>
            <a:chOff x="-792175" y="1876250"/>
            <a:chExt cx="1891175" cy="1269988"/>
          </a:xfrm>
        </p:grpSpPr>
        <p:sp>
          <p:nvSpPr>
            <p:cNvPr id="133" name="Google Shape;133;p8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530A7BD-ADCA-3D2B-3C90-07CDA09850D5}"/>
              </a:ext>
            </a:extLst>
          </p:cNvPr>
          <p:cNvGrpSpPr/>
          <p:nvPr userDrawn="1"/>
        </p:nvGrpSpPr>
        <p:grpSpPr>
          <a:xfrm rot="1560025">
            <a:off x="11345765" y="5864800"/>
            <a:ext cx="983567" cy="854643"/>
            <a:chOff x="-119918" y="-381895"/>
            <a:chExt cx="1325300" cy="10632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5EDD840-0BC0-AF5A-FF3B-06C545403B56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B2C08838-A3B1-79D4-4795-8344042DFCB9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322141E2-7D81-AEC0-0C46-0997E4E560E6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53B57DEB-8E51-4A57-2550-57193EB8D81A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F543256-765E-DBB1-A353-685036F05AE9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11395933" y="46533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07" name="Google Shape;107;p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08" name="Google Shape;108;p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5DE638B-5ABB-4797-39EA-754D0D31C04B}"/>
              </a:ext>
            </a:extLst>
          </p:cNvPr>
          <p:cNvGrpSpPr/>
          <p:nvPr userDrawn="1"/>
        </p:nvGrpSpPr>
        <p:grpSpPr>
          <a:xfrm rot="1560025">
            <a:off x="62906" y="5855972"/>
            <a:ext cx="983567" cy="854643"/>
            <a:chOff x="-119918" y="-381895"/>
            <a:chExt cx="1325300" cy="106326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06E3BF2-ADC9-EB94-E437-FCA27B4AE545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8851525D-458A-768D-4EA5-74AD10E5E8EF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11EE2F14-77E6-8ABE-4725-722E1CCBF2A1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61C39523-B0FC-3832-33C9-935723A06827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D11181AA-9584-192A-F32F-15FA6AFA1FC4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8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1510833" y="1213000"/>
            <a:ext cx="4213200" cy="19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510833" y="3649400"/>
            <a:ext cx="42132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 dirty="0"/>
          </a:p>
        </p:txBody>
      </p:sp>
      <p:sp>
        <p:nvSpPr>
          <p:cNvPr id="155" name="Google Shape;155;p10"/>
          <p:cNvSpPr>
            <a:spLocks noGrp="1"/>
          </p:cNvSpPr>
          <p:nvPr>
            <p:ph type="pic" idx="2"/>
          </p:nvPr>
        </p:nvSpPr>
        <p:spPr>
          <a:xfrm>
            <a:off x="6896733" y="1012200"/>
            <a:ext cx="3711600" cy="4833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56" name="Google Shape;156;p10"/>
          <p:cNvGrpSpPr/>
          <p:nvPr/>
        </p:nvGrpSpPr>
        <p:grpSpPr>
          <a:xfrm rot="11859358">
            <a:off x="10838318" y="790934"/>
            <a:ext cx="945420" cy="802193"/>
            <a:chOff x="8076238" y="467775"/>
            <a:chExt cx="709065" cy="601645"/>
          </a:xfrm>
        </p:grpSpPr>
        <p:sp>
          <p:nvSpPr>
            <p:cNvPr id="157" name="Google Shape;157;p1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59" name="Google Shape;159;p10"/>
            <p:cNvCxnSpPr>
              <a:stCxn id="157" idx="2"/>
              <a:endCxn id="158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182;p12">
            <a:extLst>
              <a:ext uri="{FF2B5EF4-FFF2-40B4-BE49-F238E27FC236}">
                <a16:creationId xmlns:a16="http://schemas.microsoft.com/office/drawing/2014/main" id="{EE709F61-AAAB-46D3-7BEF-B4915DED6A73}"/>
              </a:ext>
            </a:extLst>
          </p:cNvPr>
          <p:cNvGrpSpPr/>
          <p:nvPr userDrawn="1"/>
        </p:nvGrpSpPr>
        <p:grpSpPr>
          <a:xfrm>
            <a:off x="-1042793" y="224219"/>
            <a:ext cx="2521567" cy="1693317"/>
            <a:chOff x="-792175" y="1876250"/>
            <a:chExt cx="1891175" cy="1269988"/>
          </a:xfrm>
        </p:grpSpPr>
        <p:sp>
          <p:nvSpPr>
            <p:cNvPr id="9" name="Google Shape;183;p12">
              <a:extLst>
                <a:ext uri="{FF2B5EF4-FFF2-40B4-BE49-F238E27FC236}">
                  <a16:creationId xmlns:a16="http://schemas.microsoft.com/office/drawing/2014/main" id="{4FFA9C96-5903-16F2-EBAF-D47B5903DB6C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0" name="Google Shape;184;p12">
              <a:extLst>
                <a:ext uri="{FF2B5EF4-FFF2-40B4-BE49-F238E27FC236}">
                  <a16:creationId xmlns:a16="http://schemas.microsoft.com/office/drawing/2014/main" id="{7B764B52-5C28-9BA5-6E2A-7C5ECB260927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185;p12">
              <a:extLst>
                <a:ext uri="{FF2B5EF4-FFF2-40B4-BE49-F238E27FC236}">
                  <a16:creationId xmlns:a16="http://schemas.microsoft.com/office/drawing/2014/main" id="{480C5BCE-9EA9-48B1-D025-DDCDD236E9B0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0C9B164-39D7-9224-760F-5C0A1C474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541" y="5845800"/>
            <a:ext cx="101202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>
            <a:spLocks noGrp="1"/>
          </p:cNvSpPr>
          <p:nvPr>
            <p:ph type="pic" idx="2"/>
          </p:nvPr>
        </p:nvSpPr>
        <p:spPr>
          <a:xfrm>
            <a:off x="-6375" y="-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5198287"/>
            <a:ext cx="12192000" cy="76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" name="Google Shape;210;p14">
            <a:extLst>
              <a:ext uri="{FF2B5EF4-FFF2-40B4-BE49-F238E27FC236}">
                <a16:creationId xmlns:a16="http://schemas.microsoft.com/office/drawing/2014/main" id="{4FC1301B-BA68-0421-0AB3-E6D447AD0087}"/>
              </a:ext>
            </a:extLst>
          </p:cNvPr>
          <p:cNvGrpSpPr/>
          <p:nvPr userDrawn="1"/>
        </p:nvGrpSpPr>
        <p:grpSpPr>
          <a:xfrm rot="2813046" flipH="1">
            <a:off x="10642658" y="5574257"/>
            <a:ext cx="1517385" cy="867155"/>
            <a:chOff x="-792175" y="1876250"/>
            <a:chExt cx="1891175" cy="1269988"/>
          </a:xfrm>
        </p:grpSpPr>
        <p:sp>
          <p:nvSpPr>
            <p:cNvPr id="3" name="Google Shape;211;p14">
              <a:extLst>
                <a:ext uri="{FF2B5EF4-FFF2-40B4-BE49-F238E27FC236}">
                  <a16:creationId xmlns:a16="http://schemas.microsoft.com/office/drawing/2014/main" id="{1C1D02C6-2F29-F5F9-E888-3A46216D33D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212;p14">
              <a:extLst>
                <a:ext uri="{FF2B5EF4-FFF2-40B4-BE49-F238E27FC236}">
                  <a16:creationId xmlns:a16="http://schemas.microsoft.com/office/drawing/2014/main" id="{BFAFA9F5-A623-D4CA-D806-8C8CB31E1FDF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213;p14">
              <a:extLst>
                <a:ext uri="{FF2B5EF4-FFF2-40B4-BE49-F238E27FC236}">
                  <a16:creationId xmlns:a16="http://schemas.microsoft.com/office/drawing/2014/main" id="{1000D513-273E-1D03-25F7-5063DEBABD79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FFF13B8-963D-E1DC-B0FA-D137B16799A5}"/>
              </a:ext>
            </a:extLst>
          </p:cNvPr>
          <p:cNvGrpSpPr/>
          <p:nvPr userDrawn="1"/>
        </p:nvGrpSpPr>
        <p:grpSpPr>
          <a:xfrm rot="1560025">
            <a:off x="26544" y="5831018"/>
            <a:ext cx="983567" cy="854643"/>
            <a:chOff x="-119918" y="-381895"/>
            <a:chExt cx="1325300" cy="106326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1620F85-1502-4568-8309-11DFFF8A8AFA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48E39F14-BD2B-9B8C-8765-D13A919D2B70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0E66CCF-CD0D-D8EF-5269-DE354B69FF4D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7B09B529-C5E8-F391-B8A7-A6BF77D10180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D5F07A2B-DE2A-319E-84C6-129A949B2F8A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60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tx2">
                    <a:lumMod val="7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66467" y="4631233"/>
            <a:ext cx="5606000" cy="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30" name="Google Shape;30;p3"/>
          <p:cNvGrpSpPr/>
          <p:nvPr userDrawn="1"/>
        </p:nvGrpSpPr>
        <p:grpSpPr>
          <a:xfrm>
            <a:off x="11580651" y="592824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31" name="Google Shape;31;p3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34;p3"/>
          <p:cNvGrpSpPr/>
          <p:nvPr userDrawn="1"/>
        </p:nvGrpSpPr>
        <p:grpSpPr>
          <a:xfrm>
            <a:off x="-916896" y="592394"/>
            <a:ext cx="2521567" cy="1693317"/>
            <a:chOff x="-792175" y="1876250"/>
            <a:chExt cx="1891175" cy="1269988"/>
          </a:xfrm>
        </p:grpSpPr>
        <p:sp>
          <p:nvSpPr>
            <p:cNvPr id="35" name="Google Shape;35;p3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BF1713-A66D-1F3F-A581-8F341E72D47A}"/>
              </a:ext>
            </a:extLst>
          </p:cNvPr>
          <p:cNvGrpSpPr/>
          <p:nvPr userDrawn="1"/>
        </p:nvGrpSpPr>
        <p:grpSpPr>
          <a:xfrm rot="978607">
            <a:off x="108617" y="6061168"/>
            <a:ext cx="1052528" cy="735937"/>
            <a:chOff x="0" y="0"/>
            <a:chExt cx="1091466" cy="7520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7BF1971-E582-3D06-BBD4-9F2C29CD96BB}"/>
                </a:ext>
              </a:extLst>
            </p:cNvPr>
            <p:cNvGrpSpPr/>
            <p:nvPr userDrawn="1"/>
          </p:nvGrpSpPr>
          <p:grpSpPr>
            <a:xfrm>
              <a:off x="0" y="114080"/>
              <a:ext cx="1091466" cy="638010"/>
              <a:chOff x="0" y="0"/>
              <a:chExt cx="1091466" cy="63801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068F605-799E-7A47-17D6-418BFE40B483}"/>
                  </a:ext>
                </a:extLst>
              </p:cNvPr>
              <p:cNvSpPr/>
              <p:nvPr userDrawn="1"/>
            </p:nvSpPr>
            <p:spPr>
              <a:xfrm>
                <a:off x="462926" y="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96B0FDD-BC98-A272-50BE-A4212821FBA2}"/>
                  </a:ext>
                </a:extLst>
              </p:cNvPr>
              <p:cNvSpPr/>
              <p:nvPr userDrawn="1"/>
            </p:nvSpPr>
            <p:spPr>
              <a:xfrm rot="794880">
                <a:off x="0" y="112098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346B208-65B7-BA3B-858B-CCAD82E4468A}"/>
                  </a:ext>
                </a:extLst>
              </p:cNvPr>
              <p:cNvSpPr/>
              <p:nvPr userDrawn="1"/>
            </p:nvSpPr>
            <p:spPr>
              <a:xfrm rot="1131280">
                <a:off x="634266" y="18081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4A28C6E-2025-F7E3-0D79-0EC5C93666C6}"/>
                </a:ext>
              </a:extLst>
            </p:cNvPr>
            <p:cNvSpPr/>
            <p:nvPr userDrawn="1"/>
          </p:nvSpPr>
          <p:spPr>
            <a:xfrm rot="20432602">
              <a:off x="115181" y="0"/>
              <a:ext cx="457200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9DD570-FC25-150A-F814-3B55BDF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74C82-DB71-C17B-4DB3-562C6065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2A3C4-9FDE-3D93-91C9-5FB629FFF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A0DAD-E906-2B63-3F9A-04077A1A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48770-69EA-3CE4-A97D-85A7A6FB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49" r:id="rId3"/>
    <p:sldLayoutId id="2147483750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97799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Les matières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4294967295"/>
          </p:nvPr>
        </p:nvSpPr>
        <p:spPr>
          <a:xfrm>
            <a:off x="2466466" y="4631233"/>
            <a:ext cx="7049493" cy="6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/>
              <a:t>L’</a:t>
            </a:r>
            <a:r>
              <a:rPr lang="fr-FR" dirty="0" err="1"/>
              <a:t>Osb</a:t>
            </a:r>
            <a:r>
              <a:rPr lang="fr-FR" dirty="0"/>
              <a:t> et les panneaux de particules &amp; fibres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2118597" y="1480923"/>
            <a:ext cx="2850218" cy="1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03 - 03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1845883" y="4969568"/>
            <a:ext cx="945420" cy="802193"/>
            <a:chOff x="8076238" y="467775"/>
            <a:chExt cx="709065" cy="601645"/>
          </a:xfrm>
        </p:grpSpPr>
        <p:sp>
          <p:nvSpPr>
            <p:cNvPr id="449" name="Google Shape;449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1" name="Google Shape;451;p30"/>
            <p:cNvCxnSpPr>
              <a:stCxn id="449" idx="2"/>
              <a:endCxn id="45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30"/>
          <p:cNvCxnSpPr/>
          <p:nvPr/>
        </p:nvCxnSpPr>
        <p:spPr>
          <a:xfrm>
            <a:off x="2350353" y="4326355"/>
            <a:ext cx="97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3" name="Google Shape;453;p30"/>
          <p:cNvGrpSpPr/>
          <p:nvPr/>
        </p:nvGrpSpPr>
        <p:grpSpPr>
          <a:xfrm rot="10800000">
            <a:off x="8234751" y="1349568"/>
            <a:ext cx="945420" cy="802193"/>
            <a:chOff x="8076238" y="467775"/>
            <a:chExt cx="709065" cy="601645"/>
          </a:xfrm>
        </p:grpSpPr>
        <p:sp>
          <p:nvSpPr>
            <p:cNvPr id="454" name="Google Shape;454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6" name="Google Shape;456;p30"/>
            <p:cNvCxnSpPr>
              <a:stCxn id="454" idx="2"/>
              <a:endCxn id="455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1119597-5104-F984-E8DF-FA04217E9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8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"/>
    </mc:Choice>
    <mc:Fallback xmlns="">
      <p:transition spd="slow" advTm="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7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12777" r="12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7" name="Google Shape;557;p37"/>
          <p:cNvSpPr txBox="1">
            <a:spLocks noGrp="1"/>
          </p:cNvSpPr>
          <p:nvPr>
            <p:ph type="title"/>
          </p:nvPr>
        </p:nvSpPr>
        <p:spPr>
          <a:xfrm>
            <a:off x="0" y="2824357"/>
            <a:ext cx="12192000" cy="76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L’Osb 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558" name="Google Shape;558;p37"/>
          <p:cNvGrpSpPr/>
          <p:nvPr/>
        </p:nvGrpSpPr>
        <p:grpSpPr>
          <a:xfrm>
            <a:off x="11585855" y="74847"/>
            <a:ext cx="514400" cy="508000"/>
            <a:chOff x="6069775" y="4352925"/>
            <a:chExt cx="385800" cy="381000"/>
          </a:xfrm>
        </p:grpSpPr>
        <p:sp>
          <p:nvSpPr>
            <p:cNvPr id="559" name="Google Shape;559;p3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60" name="Google Shape;560;p3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F91E71-F509-2F21-56AD-ECE954323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064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55">
        <p15:prstTrans prst="fallOver"/>
      </p:transition>
    </mc:Choice>
    <mc:Fallback xmlns="">
      <p:transition spd="slow" advTm="1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5"/>
          <p:cNvSpPr txBox="1">
            <a:spLocks noGrp="1"/>
          </p:cNvSpPr>
          <p:nvPr>
            <p:ph type="title"/>
          </p:nvPr>
        </p:nvSpPr>
        <p:spPr>
          <a:xfrm>
            <a:off x="1510833" y="1129259"/>
            <a:ext cx="4213200" cy="10500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L’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osb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    d’emballage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666701" y="2261021"/>
            <a:ext cx="5849988" cy="9375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L’OSB (</a:t>
            </a:r>
            <a:r>
              <a:rPr lang="fr-FR" sz="2133" b="1" dirty="0" err="1">
                <a:solidFill>
                  <a:schemeClr val="accent1">
                    <a:lumMod val="75000"/>
                  </a:schemeClr>
                </a:solidFill>
              </a:rPr>
              <a:t>Oriented</a:t>
            </a: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 Strand </a:t>
            </a:r>
            <a:r>
              <a:rPr lang="fr-FR" sz="2133" b="1" dirty="0" err="1">
                <a:solidFill>
                  <a:schemeClr val="accent1">
                    <a:lumMod val="75000"/>
                  </a:schemeClr>
                </a:solidFill>
              </a:rPr>
              <a:t>Board</a:t>
            </a: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) est l’appellation anglaise d’un panneau de longues lamelles orientées</a:t>
            </a: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Obtenu par l’assemblage de longues lamelles de bois résineux (0,5m à 1,5m) assemblées sous formes de couches orientées.</a:t>
            </a:r>
          </a:p>
          <a:p>
            <a:pPr marL="380990" indent="-380990">
              <a:lnSpc>
                <a:spcPct val="100000"/>
              </a:lnSpc>
              <a:spcAft>
                <a:spcPts val="8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Les lamelles sont compressées en trois couches, puis encollées dans le même sens à l’aide d’une résine synthétique et d’une cire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3" name="Google Shape;523;p35"/>
          <p:cNvCxnSpPr/>
          <p:nvPr/>
        </p:nvCxnSpPr>
        <p:spPr>
          <a:xfrm>
            <a:off x="0" y="2299743"/>
            <a:ext cx="596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4" name="Google Shape;524;p35"/>
          <p:cNvGrpSpPr/>
          <p:nvPr/>
        </p:nvGrpSpPr>
        <p:grpSpPr>
          <a:xfrm>
            <a:off x="11345384" y="5930600"/>
            <a:ext cx="514400" cy="508000"/>
            <a:chOff x="6069775" y="4352925"/>
            <a:chExt cx="385800" cy="381000"/>
          </a:xfrm>
        </p:grpSpPr>
        <p:sp>
          <p:nvSpPr>
            <p:cNvPr id="525" name="Google Shape;525;p35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26" name="Google Shape;526;p35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35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2" name="Google Shape;522;p35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33922" r="33922"/>
          <a:stretch/>
        </p:blipFill>
        <p:spPr>
          <a:xfrm>
            <a:off x="7309344" y="982765"/>
            <a:ext cx="3711600" cy="48336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DC57C5-A5BE-FD99-FE0A-8553A7771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152" y="2860770"/>
            <a:ext cx="5006432" cy="342269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AAE0B09-6B3C-8288-2E0B-6D45EC635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97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7"/>
    </mc:Choice>
    <mc:Fallback xmlns="">
      <p:transition spd="slow" advTm="7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"/>
          <p:cNvSpPr/>
          <p:nvPr/>
        </p:nvSpPr>
        <p:spPr>
          <a:xfrm flipH="1">
            <a:off x="8716287" y="3710295"/>
            <a:ext cx="28800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960000" y="2112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L’ Oriented Strand Board d’emballage (OSB)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2" name="Google Shape;642;p42"/>
          <p:cNvSpPr/>
          <p:nvPr/>
        </p:nvSpPr>
        <p:spPr>
          <a:xfrm flipH="1">
            <a:off x="5889153" y="3707587"/>
            <a:ext cx="28320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43" name="Google Shape;643;p42"/>
          <p:cNvSpPr/>
          <p:nvPr/>
        </p:nvSpPr>
        <p:spPr>
          <a:xfrm flipH="1">
            <a:off x="3011004" y="3707587"/>
            <a:ext cx="2880000" cy="1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4" name="Google Shape;644;p42"/>
          <p:cNvSpPr/>
          <p:nvPr/>
        </p:nvSpPr>
        <p:spPr>
          <a:xfrm flipH="1">
            <a:off x="440396" y="3069950"/>
            <a:ext cx="2159693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La  norme</a:t>
            </a:r>
          </a:p>
          <a:p>
            <a:pPr algn="ctr">
              <a:lnSpc>
                <a:spcPct val="115000"/>
              </a:lnSpc>
            </a:pPr>
            <a:r>
              <a:rPr lang="fr-FR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 NF EN 300 définie 4 classes </a:t>
            </a:r>
          </a:p>
        </p:txBody>
      </p:sp>
      <p:sp>
        <p:nvSpPr>
          <p:cNvPr id="652" name="Google Shape;652;p42"/>
          <p:cNvSpPr txBox="1"/>
          <p:nvPr/>
        </p:nvSpPr>
        <p:spPr>
          <a:xfrm>
            <a:off x="6077071" y="4011733"/>
            <a:ext cx="1912800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656" name="Google Shape;656;p42"/>
          <p:cNvSpPr txBox="1"/>
          <p:nvPr/>
        </p:nvSpPr>
        <p:spPr>
          <a:xfrm>
            <a:off x="3255190" y="4394752"/>
            <a:ext cx="8586026" cy="22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380990" indent="-38099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OSB3 &amp; OSB4 </a:t>
            </a:r>
            <a:r>
              <a:rPr lang="fr-FR" sz="2133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pour l’emballage</a:t>
            </a:r>
          </a:p>
          <a:p>
            <a:pPr marL="380990" indent="-38099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Pas d’OSB </a:t>
            </a:r>
            <a:r>
              <a:rPr lang="fr-FR" sz="2133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pour les couvercles</a:t>
            </a:r>
          </a:p>
          <a:p>
            <a:pPr marL="380990" indent="-38099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" sz="2133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L’</a:t>
            </a:r>
            <a:r>
              <a:rPr lang="en" sz="2133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OSB4</a:t>
            </a:r>
            <a:r>
              <a:rPr lang="en" sz="2133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  stockage de longue durée dans des conditions difficiles.</a:t>
            </a:r>
            <a:r>
              <a:rPr lang="fr-FR" sz="2133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 </a:t>
            </a:r>
          </a:p>
          <a:p>
            <a:pPr marL="380990" indent="-38099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OSB </a:t>
            </a:r>
            <a:r>
              <a:rPr lang="fr-FR" sz="2133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plus lourd que le contreplaqué avec une masse volumique 650 Kg/m3.</a:t>
            </a:r>
          </a:p>
          <a:p>
            <a:pPr marL="380990" indent="-38099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b="1" dirty="0">
                <a:solidFill>
                  <a:srgbClr val="FF0000"/>
                </a:solidFill>
                <a:latin typeface="Mulish Medium"/>
                <a:ea typeface="Mulish Medium"/>
                <a:cs typeface="Mulish Medium"/>
                <a:sym typeface="Mulish Medium"/>
              </a:rPr>
              <a:t>OSB</a:t>
            </a:r>
            <a:r>
              <a:rPr lang="fr-FR" sz="2133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 plus fragile que le CP à la perforation </a:t>
            </a:r>
            <a:endParaRPr lang="en" sz="2133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cxnSp>
        <p:nvCxnSpPr>
          <p:cNvPr id="657" name="Google Shape;657;p42"/>
          <p:cNvCxnSpPr/>
          <p:nvPr/>
        </p:nvCxnSpPr>
        <p:spPr>
          <a:xfrm>
            <a:off x="3010267" y="2153587"/>
            <a:ext cx="0" cy="299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656;p42">
            <a:extLst>
              <a:ext uri="{FF2B5EF4-FFF2-40B4-BE49-F238E27FC236}">
                <a16:creationId xmlns:a16="http://schemas.microsoft.com/office/drawing/2014/main" id="{43DAF5A0-FC6D-6C59-AA75-7985B8BF4821}"/>
              </a:ext>
            </a:extLst>
          </p:cNvPr>
          <p:cNvSpPr txBox="1"/>
          <p:nvPr/>
        </p:nvSpPr>
        <p:spPr>
          <a:xfrm>
            <a:off x="180855" y="3262316"/>
            <a:ext cx="2916167" cy="226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0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Chapitre 5  </a:t>
            </a: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P</a:t>
            </a:r>
            <a:r>
              <a:rPr lang="en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ages 98 </a:t>
            </a:r>
          </a:p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en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des spécifications Techniques</a:t>
            </a:r>
          </a:p>
        </p:txBody>
      </p:sp>
      <p:sp>
        <p:nvSpPr>
          <p:cNvPr id="2" name="Google Shape;656;p42">
            <a:extLst>
              <a:ext uri="{FF2B5EF4-FFF2-40B4-BE49-F238E27FC236}">
                <a16:creationId xmlns:a16="http://schemas.microsoft.com/office/drawing/2014/main" id="{FFF28358-D5A1-2465-C23D-2FBC05D1C08A}"/>
              </a:ext>
            </a:extLst>
          </p:cNvPr>
          <p:cNvSpPr txBox="1"/>
          <p:nvPr/>
        </p:nvSpPr>
        <p:spPr>
          <a:xfrm>
            <a:off x="3109577" y="2032569"/>
            <a:ext cx="2036187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Usage général en milieu sec</a:t>
            </a:r>
            <a:endParaRPr lang="en" sz="2133" b="1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5" name="Google Shape;645;p42">
            <a:extLst>
              <a:ext uri="{FF2B5EF4-FFF2-40B4-BE49-F238E27FC236}">
                <a16:creationId xmlns:a16="http://schemas.microsoft.com/office/drawing/2014/main" id="{2D924045-26D9-2E73-EC14-56312A8A0208}"/>
              </a:ext>
            </a:extLst>
          </p:cNvPr>
          <p:cNvSpPr txBox="1"/>
          <p:nvPr/>
        </p:nvSpPr>
        <p:spPr>
          <a:xfrm>
            <a:off x="3133189" y="1492434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OSB 1</a:t>
            </a:r>
          </a:p>
        </p:txBody>
      </p:sp>
      <p:sp>
        <p:nvSpPr>
          <p:cNvPr id="3" name="Google Shape;656;p42">
            <a:extLst>
              <a:ext uri="{FF2B5EF4-FFF2-40B4-BE49-F238E27FC236}">
                <a16:creationId xmlns:a16="http://schemas.microsoft.com/office/drawing/2014/main" id="{1E5FD4C7-ACA2-36AF-701C-A7E8C34BD06F}"/>
              </a:ext>
            </a:extLst>
          </p:cNvPr>
          <p:cNvSpPr txBox="1"/>
          <p:nvPr/>
        </p:nvSpPr>
        <p:spPr>
          <a:xfrm>
            <a:off x="5240342" y="2032569"/>
            <a:ext cx="2036187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Usage travaillant en milieu sec</a:t>
            </a:r>
            <a:endParaRPr lang="en" sz="2133" b="1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4" name="Google Shape;645;p42">
            <a:extLst>
              <a:ext uri="{FF2B5EF4-FFF2-40B4-BE49-F238E27FC236}">
                <a16:creationId xmlns:a16="http://schemas.microsoft.com/office/drawing/2014/main" id="{6E6A2F94-64DF-C66E-49C6-A3A0C84B5934}"/>
              </a:ext>
            </a:extLst>
          </p:cNvPr>
          <p:cNvSpPr txBox="1"/>
          <p:nvPr/>
        </p:nvSpPr>
        <p:spPr>
          <a:xfrm>
            <a:off x="5246523" y="1489233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OSB 2</a:t>
            </a:r>
          </a:p>
        </p:txBody>
      </p:sp>
      <p:sp>
        <p:nvSpPr>
          <p:cNvPr id="7" name="Google Shape;645;p42">
            <a:extLst>
              <a:ext uri="{FF2B5EF4-FFF2-40B4-BE49-F238E27FC236}">
                <a16:creationId xmlns:a16="http://schemas.microsoft.com/office/drawing/2014/main" id="{8AB3A030-EF56-041B-4D6F-863ABC95A0FF}"/>
              </a:ext>
            </a:extLst>
          </p:cNvPr>
          <p:cNvSpPr txBox="1"/>
          <p:nvPr/>
        </p:nvSpPr>
        <p:spPr>
          <a:xfrm>
            <a:off x="7356846" y="1489233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OSB 3</a:t>
            </a:r>
          </a:p>
        </p:txBody>
      </p:sp>
      <p:sp>
        <p:nvSpPr>
          <p:cNvPr id="8" name="Google Shape;656;p42">
            <a:extLst>
              <a:ext uri="{FF2B5EF4-FFF2-40B4-BE49-F238E27FC236}">
                <a16:creationId xmlns:a16="http://schemas.microsoft.com/office/drawing/2014/main" id="{BF1F56B2-B204-E621-38E9-1B68A9F52D6A}"/>
              </a:ext>
            </a:extLst>
          </p:cNvPr>
          <p:cNvSpPr txBox="1"/>
          <p:nvPr/>
        </p:nvSpPr>
        <p:spPr>
          <a:xfrm>
            <a:off x="9510249" y="2325628"/>
            <a:ext cx="2241355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Usage travaillant sous contrainte élevée en milieu humide</a:t>
            </a:r>
            <a:endParaRPr lang="en" sz="2133" b="1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0" name="Google Shape;645;p42">
            <a:extLst>
              <a:ext uri="{FF2B5EF4-FFF2-40B4-BE49-F238E27FC236}">
                <a16:creationId xmlns:a16="http://schemas.microsoft.com/office/drawing/2014/main" id="{CEAC412B-30D4-250D-DD2C-1589AB33E1CF}"/>
              </a:ext>
            </a:extLst>
          </p:cNvPr>
          <p:cNvSpPr txBox="1"/>
          <p:nvPr/>
        </p:nvSpPr>
        <p:spPr>
          <a:xfrm>
            <a:off x="9538750" y="1495714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OSB 4</a:t>
            </a:r>
          </a:p>
        </p:txBody>
      </p:sp>
      <p:sp>
        <p:nvSpPr>
          <p:cNvPr id="12" name="Google Shape;656;p42">
            <a:extLst>
              <a:ext uri="{FF2B5EF4-FFF2-40B4-BE49-F238E27FC236}">
                <a16:creationId xmlns:a16="http://schemas.microsoft.com/office/drawing/2014/main" id="{B53F28AF-DA69-B570-5F35-55ECB370372D}"/>
              </a:ext>
            </a:extLst>
          </p:cNvPr>
          <p:cNvSpPr txBox="1"/>
          <p:nvPr/>
        </p:nvSpPr>
        <p:spPr>
          <a:xfrm>
            <a:off x="7352371" y="2032569"/>
            <a:ext cx="2036187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Usage travaillant en milieu humide</a:t>
            </a:r>
            <a:endParaRPr lang="en" sz="2133" b="1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447A1E6-AB2E-339E-EB63-77124E1F6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67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6"/>
    </mc:Choice>
    <mc:Fallback xmlns="">
      <p:transition spd="slow" advTm="11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8C1367-B5E3-A23E-C1A3-1DFFA15E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560" y="1080455"/>
            <a:ext cx="8981439" cy="802400"/>
          </a:xfrm>
        </p:spPr>
        <p:txBody>
          <a:bodyPr/>
          <a:lstStyle/>
          <a:p>
            <a:pPr marL="186262" indent="0">
              <a:spcAft>
                <a:spcPts val="1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Les  dimensions courantes des panneaux d’OSB </a:t>
            </a:r>
          </a:p>
          <a:p>
            <a:pPr marL="567252" indent="-380990">
              <a:lnSpc>
                <a:spcPct val="10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Epaisseurs : 6 mm, 8 mm, 10 mm, 12 mm, 15 mm, 18 mm, 22 mm</a:t>
            </a:r>
          </a:p>
          <a:p>
            <a:pPr marL="567252" indent="-380990">
              <a:lnSpc>
                <a:spcPct val="10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Largeur : 1,20 m , 2, 50 m</a:t>
            </a:r>
          </a:p>
          <a:p>
            <a:pPr marL="567252" indent="-380990">
              <a:lnSpc>
                <a:spcPct val="10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Longueur : 2,50 m, 5,00 m.</a:t>
            </a:r>
          </a:p>
          <a:p>
            <a:pPr marL="186262" indent="0"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L’OSB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5A5A573-7CDA-BCE7-34BF-0042E9E9750C}"/>
              </a:ext>
            </a:extLst>
          </p:cNvPr>
          <p:cNvSpPr/>
          <p:nvPr/>
        </p:nvSpPr>
        <p:spPr>
          <a:xfrm>
            <a:off x="2737950" y="3822093"/>
            <a:ext cx="7411841" cy="2561585"/>
          </a:xfrm>
          <a:prstGeom prst="roundRect">
            <a:avLst>
              <a:gd name="adj" fmla="val 37041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0E7BC3A-D4E3-DF00-F20D-B814D9370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10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5"/>
    </mc:Choice>
    <mc:Fallback xmlns="">
      <p:transition spd="slow" advTm="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7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t="946" b="9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7" name="Google Shape;557;p37"/>
          <p:cNvSpPr txBox="1">
            <a:spLocks noGrp="1"/>
          </p:cNvSpPr>
          <p:nvPr>
            <p:ph type="title"/>
          </p:nvPr>
        </p:nvSpPr>
        <p:spPr>
          <a:xfrm>
            <a:off x="0" y="2956823"/>
            <a:ext cx="12192000" cy="76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Panneaux de Particules &amp; Panneaux de Fibres 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558" name="Google Shape;558;p37"/>
          <p:cNvGrpSpPr/>
          <p:nvPr/>
        </p:nvGrpSpPr>
        <p:grpSpPr>
          <a:xfrm>
            <a:off x="11585855" y="74847"/>
            <a:ext cx="514400" cy="508000"/>
            <a:chOff x="6069775" y="4352925"/>
            <a:chExt cx="385800" cy="381000"/>
          </a:xfrm>
        </p:grpSpPr>
        <p:sp>
          <p:nvSpPr>
            <p:cNvPr id="559" name="Google Shape;559;p3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60" name="Google Shape;560;p3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D9B6CD6-9F62-087A-2D8B-7300AB31B28B}"/>
              </a:ext>
            </a:extLst>
          </p:cNvPr>
          <p:cNvCxnSpPr>
            <a:cxnSpLocks/>
          </p:cNvCxnSpPr>
          <p:nvPr/>
        </p:nvCxnSpPr>
        <p:spPr>
          <a:xfrm>
            <a:off x="3150704" y="5390321"/>
            <a:ext cx="0" cy="146767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D45EF10-C3D1-967B-9AA3-D27F1FE02E20}"/>
              </a:ext>
            </a:extLst>
          </p:cNvPr>
          <p:cNvCxnSpPr/>
          <p:nvPr/>
        </p:nvCxnSpPr>
        <p:spPr>
          <a:xfrm>
            <a:off x="5554353" y="4234068"/>
            <a:ext cx="0" cy="17492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CD45590-C27D-E825-A7E2-7CCD0286821E}"/>
              </a:ext>
            </a:extLst>
          </p:cNvPr>
          <p:cNvCxnSpPr>
            <a:cxnSpLocks/>
          </p:cNvCxnSpPr>
          <p:nvPr/>
        </p:nvCxnSpPr>
        <p:spPr>
          <a:xfrm>
            <a:off x="8335618" y="5390321"/>
            <a:ext cx="0" cy="146767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0BC711F-2C6D-7700-5C12-67DAE2C3A395}"/>
              </a:ext>
            </a:extLst>
          </p:cNvPr>
          <p:cNvCxnSpPr/>
          <p:nvPr/>
        </p:nvCxnSpPr>
        <p:spPr>
          <a:xfrm>
            <a:off x="10793896" y="4234069"/>
            <a:ext cx="0" cy="17492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BB9B8D1-9BE9-C07C-0E29-5D6ECF2EBF5E}"/>
              </a:ext>
            </a:extLst>
          </p:cNvPr>
          <p:cNvCxnSpPr>
            <a:cxnSpLocks/>
          </p:cNvCxnSpPr>
          <p:nvPr/>
        </p:nvCxnSpPr>
        <p:spPr>
          <a:xfrm flipH="1">
            <a:off x="3628345" y="5983355"/>
            <a:ext cx="1913584" cy="87464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F03DD55-866F-732E-9E53-08A528F68C11}"/>
              </a:ext>
            </a:extLst>
          </p:cNvPr>
          <p:cNvCxnSpPr>
            <a:cxnSpLocks/>
          </p:cNvCxnSpPr>
          <p:nvPr/>
        </p:nvCxnSpPr>
        <p:spPr>
          <a:xfrm flipH="1">
            <a:off x="8852170" y="5983355"/>
            <a:ext cx="1941726" cy="93387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11D7828-FCEA-337F-992C-87922E90D6A3}"/>
              </a:ext>
            </a:extLst>
          </p:cNvPr>
          <p:cNvCxnSpPr>
            <a:cxnSpLocks/>
          </p:cNvCxnSpPr>
          <p:nvPr/>
        </p:nvCxnSpPr>
        <p:spPr>
          <a:xfrm flipH="1" flipV="1">
            <a:off x="5559287" y="5983356"/>
            <a:ext cx="2193658" cy="87464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22A0EAA-768A-3AD8-7C61-10ECFF454CDC}"/>
              </a:ext>
            </a:extLst>
          </p:cNvPr>
          <p:cNvCxnSpPr>
            <a:cxnSpLocks/>
          </p:cNvCxnSpPr>
          <p:nvPr/>
        </p:nvCxnSpPr>
        <p:spPr>
          <a:xfrm flipH="1" flipV="1">
            <a:off x="10769047" y="5983356"/>
            <a:ext cx="1422953" cy="64048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0F8BB00-92EA-B2F7-11B7-D2AE7B12C79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5476672"/>
            <a:ext cx="3150704" cy="138132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AD48FFA-C906-67DB-BE1D-73BD1F912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791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52">
        <p15:prstTrans prst="fallOver"/>
      </p:transition>
    </mc:Choice>
    <mc:Fallback xmlns="">
      <p:transition spd="slow" advTm="5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8C1367-B5E3-A23E-C1A3-1DFFA15E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561" y="1169907"/>
            <a:ext cx="8981439" cy="802400"/>
          </a:xfrm>
        </p:spPr>
        <p:txBody>
          <a:bodyPr/>
          <a:lstStyle/>
          <a:p>
            <a:pPr marL="186262" indent="0">
              <a:spcAft>
                <a:spcPts val="1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Ces panneaux ont peu d’ utilisation dans l’emballage</a:t>
            </a:r>
          </a:p>
          <a:p>
            <a:pPr marL="567252" indent="-380990">
              <a:spcAft>
                <a:spcPts val="1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Quelques doublages de couvercle</a:t>
            </a:r>
          </a:p>
          <a:p>
            <a:pPr marL="567252" indent="-380990">
              <a:spcAft>
                <a:spcPts val="1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Calages intermédiaires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Panneaux agglomérés et MDF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F06A09-034B-1F1D-9C29-F02201ED4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10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"/>
    </mc:Choice>
    <mc:Fallback xmlns="">
      <p:transition spd="slow" advTm="6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8C1367-B5E3-A23E-C1A3-1DFFA15E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681" y="1454387"/>
            <a:ext cx="4201280" cy="802400"/>
          </a:xfrm>
        </p:spPr>
        <p:txBody>
          <a:bodyPr/>
          <a:lstStyle/>
          <a:p>
            <a:pPr marL="186262" indent="0">
              <a:spcAft>
                <a:spcPts val="1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Bois / Contreplaqué / Osb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Comparatif des caractéristiques mécaniques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D1165D-8324-29AC-49E7-3274251E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1" y="2418081"/>
            <a:ext cx="11683483" cy="2716807"/>
          </a:xfrm>
          <a:prstGeom prst="rect">
            <a:avLst/>
          </a:prstGeom>
        </p:spPr>
      </p:pic>
      <p:sp>
        <p:nvSpPr>
          <p:cNvPr id="5" name="Google Shape;656;p42">
            <a:extLst>
              <a:ext uri="{FF2B5EF4-FFF2-40B4-BE49-F238E27FC236}">
                <a16:creationId xmlns:a16="http://schemas.microsoft.com/office/drawing/2014/main" id="{58C83285-9804-5041-7001-FC8258C76D3E}"/>
              </a:ext>
            </a:extLst>
          </p:cNvPr>
          <p:cNvSpPr txBox="1"/>
          <p:nvPr/>
        </p:nvSpPr>
        <p:spPr>
          <a:xfrm>
            <a:off x="2431915" y="5675987"/>
            <a:ext cx="9144000" cy="56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*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Contraintes admissibles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nviron 5 fois moins que les contraintes de rupture</a:t>
            </a:r>
            <a:endParaRPr lang="en" sz="2000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B682520-1F16-6260-E779-44DA9C6EC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3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5"/>
    </mc:Choice>
    <mc:Fallback xmlns="">
      <p:transition spd="slow" advTm="14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8C1367-B5E3-A23E-C1A3-1DFFA15E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280" y="1486813"/>
            <a:ext cx="4201280" cy="802400"/>
          </a:xfrm>
        </p:spPr>
        <p:txBody>
          <a:bodyPr/>
          <a:lstStyle/>
          <a:p>
            <a:pPr marL="186262" indent="0">
              <a:spcAft>
                <a:spcPts val="1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fr-FR" sz="2133" dirty="0">
                <a:solidFill>
                  <a:srgbClr val="7030A0"/>
                </a:solidFill>
              </a:rPr>
              <a:t>Bois / Contreplaqué / Osb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Comparatif des épaisseurs en fonction du poids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1F9787-C2CA-CA51-4F3B-997382B9B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60" y="2053563"/>
            <a:ext cx="11049120" cy="3097509"/>
          </a:xfrm>
          <a:prstGeom prst="rect">
            <a:avLst/>
          </a:prstGeom>
        </p:spPr>
      </p:pic>
      <p:sp>
        <p:nvSpPr>
          <p:cNvPr id="6" name="Sous-titre 1">
            <a:extLst>
              <a:ext uri="{FF2B5EF4-FFF2-40B4-BE49-F238E27FC236}">
                <a16:creationId xmlns:a16="http://schemas.microsoft.com/office/drawing/2014/main" id="{3CF6C8E1-F272-7557-06B0-A86E6E4E1E67}"/>
              </a:ext>
            </a:extLst>
          </p:cNvPr>
          <p:cNvSpPr txBox="1">
            <a:spLocks/>
          </p:cNvSpPr>
          <p:nvPr/>
        </p:nvSpPr>
        <p:spPr>
          <a:xfrm>
            <a:off x="926161" y="5079976"/>
            <a:ext cx="10429359" cy="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AutoNum type="arabicPeriod"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186262" indent="0">
              <a:spcAft>
                <a:spcPts val="1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Les  épaisseurs de bois, contreplaqué et OSB sont données à titre indicatif, elles peuvent être modifiées en cas d’étude réalisée par l’emballeur, cette étude devra être documentée.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3C0FC93-9791-29E6-CCF7-605D3940B8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51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4"/>
    </mc:Choice>
    <mc:Fallback xmlns="">
      <p:transition spd="slow" advTm="22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Fjalla One"/>
        <a:ea typeface=""/>
        <a:cs typeface=""/>
      </a:majorFont>
      <a:minorFont>
        <a:latin typeface="Mulis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311</Words>
  <Application>Microsoft Office PowerPoint</Application>
  <PresentationFormat>Grand écran</PresentationFormat>
  <Paragraphs>42</Paragraphs>
  <Slides>9</Slides>
  <Notes>5</Notes>
  <HiddenSlides>0</HiddenSlides>
  <MMClips>9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Aptos</vt:lpstr>
      <vt:lpstr>Arial</vt:lpstr>
      <vt:lpstr>Fjalla One</vt:lpstr>
      <vt:lpstr>Mulish</vt:lpstr>
      <vt:lpstr>Mulish Medium</vt:lpstr>
      <vt:lpstr>Open Sans</vt:lpstr>
      <vt:lpstr>Wingdings</vt:lpstr>
      <vt:lpstr>Thème Office</vt:lpstr>
      <vt:lpstr>Les matières</vt:lpstr>
      <vt:lpstr>L’Osb </vt:lpstr>
      <vt:lpstr>L’osb     d’emballage</vt:lpstr>
      <vt:lpstr>L’ Oriented Strand Board d’emballage (OSB)</vt:lpstr>
      <vt:lpstr>L’OSB</vt:lpstr>
      <vt:lpstr>Panneaux de Particules &amp; Panneaux de Fibres </vt:lpstr>
      <vt:lpstr>Panneaux agglomérés et MDF</vt:lpstr>
      <vt:lpstr>Comparatif des caractéristiques mécaniques </vt:lpstr>
      <vt:lpstr>Comparatif des épaisseurs en fonction du poids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matières</dc:title>
  <dc:creator>Pascal RAFIN</dc:creator>
  <cp:lastModifiedBy>Pascal RAFIN</cp:lastModifiedBy>
  <cp:revision>1</cp:revision>
  <dcterms:created xsi:type="dcterms:W3CDTF">2024-05-08T14:49:08Z</dcterms:created>
  <dcterms:modified xsi:type="dcterms:W3CDTF">2024-05-08T15:48:15Z</dcterms:modified>
</cp:coreProperties>
</file>