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CB95C-F256-4094-8636-B61C09B7CD45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4F6A-076E-4A7F-96B0-686CED710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59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879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1bf8d60a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1bf8d60a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160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1bf8d60a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d1bf8d60a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218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1bf8d60a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1bf8d60a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518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1bf8d60a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d1bf8d60a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31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1bf8d60a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d1bf8d60a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544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10;p14">
            <a:extLst>
              <a:ext uri="{FF2B5EF4-FFF2-40B4-BE49-F238E27FC236}">
                <a16:creationId xmlns:a16="http://schemas.microsoft.com/office/drawing/2014/main" id="{70A05654-1E75-9C9D-C1BF-5C25ABDF396B}"/>
              </a:ext>
            </a:extLst>
          </p:cNvPr>
          <p:cNvGrpSpPr/>
          <p:nvPr userDrawn="1"/>
        </p:nvGrpSpPr>
        <p:grpSpPr>
          <a:xfrm flipH="1">
            <a:off x="10813185" y="1686134"/>
            <a:ext cx="2521567" cy="1693317"/>
            <a:chOff x="-792175" y="1876250"/>
            <a:chExt cx="1891175" cy="1269988"/>
          </a:xfrm>
        </p:grpSpPr>
        <p:sp>
          <p:nvSpPr>
            <p:cNvPr id="9" name="Google Shape;211;p14">
              <a:extLst>
                <a:ext uri="{FF2B5EF4-FFF2-40B4-BE49-F238E27FC236}">
                  <a16:creationId xmlns:a16="http://schemas.microsoft.com/office/drawing/2014/main" id="{08AB66C7-A485-23F5-2A49-EE53DC90FC62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0" name="Google Shape;212;p14">
              <a:extLst>
                <a:ext uri="{FF2B5EF4-FFF2-40B4-BE49-F238E27FC236}">
                  <a16:creationId xmlns:a16="http://schemas.microsoft.com/office/drawing/2014/main" id="{C92A0CE5-7FD8-5DBA-E3A9-5D0AB03F0228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1" name="Google Shape;213;p14">
              <a:extLst>
                <a:ext uri="{FF2B5EF4-FFF2-40B4-BE49-F238E27FC236}">
                  <a16:creationId xmlns:a16="http://schemas.microsoft.com/office/drawing/2014/main" id="{DD8CD680-C619-689F-E1B0-A593F1B3B87C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12" name="Google Shape;124;p8">
            <a:extLst>
              <a:ext uri="{FF2B5EF4-FFF2-40B4-BE49-F238E27FC236}">
                <a16:creationId xmlns:a16="http://schemas.microsoft.com/office/drawing/2014/main" id="{B1602D14-AB97-8EB0-8862-A719784062A4}"/>
              </a:ext>
            </a:extLst>
          </p:cNvPr>
          <p:cNvGrpSpPr/>
          <p:nvPr userDrawn="1"/>
        </p:nvGrpSpPr>
        <p:grpSpPr>
          <a:xfrm flipH="1">
            <a:off x="693751" y="5890767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13" name="Google Shape;125;p8">
              <a:extLst>
                <a:ext uri="{FF2B5EF4-FFF2-40B4-BE49-F238E27FC236}">
                  <a16:creationId xmlns:a16="http://schemas.microsoft.com/office/drawing/2014/main" id="{28002189-EAA6-2008-B6AE-6299105CC757}"/>
                </a:ext>
              </a:extLst>
            </p:cNvPr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4" name="Google Shape;126;p8">
              <a:extLst>
                <a:ext uri="{FF2B5EF4-FFF2-40B4-BE49-F238E27FC236}">
                  <a16:creationId xmlns:a16="http://schemas.microsoft.com/office/drawing/2014/main" id="{41A930D7-D93E-6DB3-95D7-C381C64E2DA4}"/>
                </a:ext>
              </a:extLst>
            </p:cNvPr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27;p8">
              <a:extLst>
                <a:ext uri="{FF2B5EF4-FFF2-40B4-BE49-F238E27FC236}">
                  <a16:creationId xmlns:a16="http://schemas.microsoft.com/office/drawing/2014/main" id="{A6E260C6-1836-BE6F-788A-A62A136D3D81}"/>
                </a:ext>
              </a:extLst>
            </p:cNvPr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825CCE7-6800-9F00-631E-0AFDC38FFF6D}"/>
              </a:ext>
            </a:extLst>
          </p:cNvPr>
          <p:cNvGrpSpPr/>
          <p:nvPr userDrawn="1"/>
        </p:nvGrpSpPr>
        <p:grpSpPr>
          <a:xfrm rot="1560025">
            <a:off x="11345765" y="5864800"/>
            <a:ext cx="983567" cy="854643"/>
            <a:chOff x="-119918" y="-381895"/>
            <a:chExt cx="1325300" cy="1063260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15D19DED-75B1-053E-2B59-95705BF9261B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45582B83-1990-777E-9388-87879C17FFD0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10838B35-BE96-717D-2B2E-8E70C20C2B14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6E42286D-E757-D52E-264C-97E86531092C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45BEEDE9-6479-5052-11F2-B29EECA1D1E1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95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106" name="Google Shape;106;p7"/>
          <p:cNvGrpSpPr/>
          <p:nvPr/>
        </p:nvGrpSpPr>
        <p:grpSpPr>
          <a:xfrm>
            <a:off x="11395933" y="465333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107" name="Google Shape;107;p7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08" name="Google Shape;108;p7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5DE638B-5ABB-4797-39EA-754D0D31C04B}"/>
              </a:ext>
            </a:extLst>
          </p:cNvPr>
          <p:cNvGrpSpPr/>
          <p:nvPr userDrawn="1"/>
        </p:nvGrpSpPr>
        <p:grpSpPr>
          <a:xfrm rot="1560025">
            <a:off x="62906" y="5855972"/>
            <a:ext cx="983567" cy="854643"/>
            <a:chOff x="-119918" y="-381895"/>
            <a:chExt cx="1325300" cy="106326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106E3BF2-ADC9-EB94-E437-FCA27B4AE545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8851525D-458A-768D-4EA5-74AD10E5E8EF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11EE2F14-77E6-8ABE-4725-722E1CCBF2A1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61C39523-B0FC-3832-33C9-935723A06827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D11181AA-9584-192A-F32F-15FA6AFA1FC4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985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1264975" y="4414432"/>
            <a:ext cx="30740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7"/>
          <p:cNvSpPr txBox="1">
            <a:spLocks noGrp="1"/>
          </p:cNvSpPr>
          <p:nvPr>
            <p:ph type="subTitle" idx="2"/>
          </p:nvPr>
        </p:nvSpPr>
        <p:spPr>
          <a:xfrm>
            <a:off x="4520895" y="4414432"/>
            <a:ext cx="30740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7"/>
          <p:cNvSpPr txBox="1">
            <a:spLocks noGrp="1"/>
          </p:cNvSpPr>
          <p:nvPr>
            <p:ph type="subTitle" idx="3"/>
          </p:nvPr>
        </p:nvSpPr>
        <p:spPr>
          <a:xfrm>
            <a:off x="7853025" y="4414432"/>
            <a:ext cx="30740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subTitle" idx="4"/>
          </p:nvPr>
        </p:nvSpPr>
        <p:spPr>
          <a:xfrm>
            <a:off x="1264975" y="4000367"/>
            <a:ext cx="3074000" cy="5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tx2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8" name="Google Shape;258;p17"/>
          <p:cNvSpPr txBox="1">
            <a:spLocks noGrp="1"/>
          </p:cNvSpPr>
          <p:nvPr>
            <p:ph type="subTitle" idx="5"/>
          </p:nvPr>
        </p:nvSpPr>
        <p:spPr>
          <a:xfrm>
            <a:off x="4520896" y="4000367"/>
            <a:ext cx="3074000" cy="5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tx2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9" name="Google Shape;259;p17"/>
          <p:cNvSpPr txBox="1">
            <a:spLocks noGrp="1"/>
          </p:cNvSpPr>
          <p:nvPr>
            <p:ph type="subTitle" idx="6"/>
          </p:nvPr>
        </p:nvSpPr>
        <p:spPr>
          <a:xfrm>
            <a:off x="7853025" y="4000367"/>
            <a:ext cx="3074000" cy="5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tx2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60" name="Google Shape;260;p17"/>
          <p:cNvGrpSpPr/>
          <p:nvPr/>
        </p:nvGrpSpPr>
        <p:grpSpPr>
          <a:xfrm flipH="1">
            <a:off x="693751" y="5890767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261" name="Google Shape;261;p17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262" name="Google Shape;262;p17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17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4" name="Google Shape;264;p17"/>
          <p:cNvGrpSpPr/>
          <p:nvPr/>
        </p:nvGrpSpPr>
        <p:grpSpPr>
          <a:xfrm flipH="1">
            <a:off x="10646145" y="5563629"/>
            <a:ext cx="945420" cy="802193"/>
            <a:chOff x="8076238" y="467775"/>
            <a:chExt cx="709065" cy="601645"/>
          </a:xfrm>
        </p:grpSpPr>
        <p:sp>
          <p:nvSpPr>
            <p:cNvPr id="265" name="Google Shape;265;p17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267" name="Google Shape;267;p17"/>
            <p:cNvCxnSpPr>
              <a:stCxn id="265" idx="2"/>
              <a:endCxn id="266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oogle Shape;338;p21">
            <a:extLst>
              <a:ext uri="{FF2B5EF4-FFF2-40B4-BE49-F238E27FC236}">
                <a16:creationId xmlns:a16="http://schemas.microsoft.com/office/drawing/2014/main" id="{1CB5AD0A-2584-550A-0147-A24132CF7ED1}"/>
              </a:ext>
            </a:extLst>
          </p:cNvPr>
          <p:cNvGrpSpPr/>
          <p:nvPr userDrawn="1"/>
        </p:nvGrpSpPr>
        <p:grpSpPr>
          <a:xfrm>
            <a:off x="-1256592" y="1466767"/>
            <a:ext cx="2521567" cy="1693317"/>
            <a:chOff x="-792175" y="1876250"/>
            <a:chExt cx="1891175" cy="1269988"/>
          </a:xfrm>
        </p:grpSpPr>
        <p:sp>
          <p:nvSpPr>
            <p:cNvPr id="3" name="Google Shape;339;p21">
              <a:extLst>
                <a:ext uri="{FF2B5EF4-FFF2-40B4-BE49-F238E27FC236}">
                  <a16:creationId xmlns:a16="http://schemas.microsoft.com/office/drawing/2014/main" id="{A39B6A74-8B24-83C8-A35E-48C7124ACA77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" name="Google Shape;340;p21">
              <a:extLst>
                <a:ext uri="{FF2B5EF4-FFF2-40B4-BE49-F238E27FC236}">
                  <a16:creationId xmlns:a16="http://schemas.microsoft.com/office/drawing/2014/main" id="{EBBF4F57-F041-05B5-842B-3C4EB5C1EC5B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5" name="Google Shape;341;p21">
              <a:extLst>
                <a:ext uri="{FF2B5EF4-FFF2-40B4-BE49-F238E27FC236}">
                  <a16:creationId xmlns:a16="http://schemas.microsoft.com/office/drawing/2014/main" id="{2DA2208C-4FC4-1DF1-E915-791922BF5A11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25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466467" y="3071000"/>
            <a:ext cx="5606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tx2">
                    <a:lumMod val="7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66467" y="4631233"/>
            <a:ext cx="5606000" cy="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30" name="Google Shape;30;p3"/>
          <p:cNvGrpSpPr/>
          <p:nvPr userDrawn="1"/>
        </p:nvGrpSpPr>
        <p:grpSpPr>
          <a:xfrm>
            <a:off x="11580651" y="5928243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31" name="Google Shape;31;p3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32" name="Google Shape;32;p3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" name="Google Shape;34;p3"/>
          <p:cNvGrpSpPr/>
          <p:nvPr userDrawn="1"/>
        </p:nvGrpSpPr>
        <p:grpSpPr>
          <a:xfrm>
            <a:off x="-916896" y="592394"/>
            <a:ext cx="2521567" cy="1693317"/>
            <a:chOff x="-792175" y="1876250"/>
            <a:chExt cx="1891175" cy="1269988"/>
          </a:xfrm>
        </p:grpSpPr>
        <p:sp>
          <p:nvSpPr>
            <p:cNvPr id="35" name="Google Shape;35;p3"/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BF1713-A66D-1F3F-A581-8F341E72D47A}"/>
              </a:ext>
            </a:extLst>
          </p:cNvPr>
          <p:cNvGrpSpPr/>
          <p:nvPr userDrawn="1"/>
        </p:nvGrpSpPr>
        <p:grpSpPr>
          <a:xfrm rot="978607">
            <a:off x="108617" y="6061168"/>
            <a:ext cx="1052528" cy="735937"/>
            <a:chOff x="0" y="0"/>
            <a:chExt cx="1091466" cy="75209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7BF1971-E582-3D06-BBD4-9F2C29CD96BB}"/>
                </a:ext>
              </a:extLst>
            </p:cNvPr>
            <p:cNvGrpSpPr/>
            <p:nvPr userDrawn="1"/>
          </p:nvGrpSpPr>
          <p:grpSpPr>
            <a:xfrm>
              <a:off x="0" y="114080"/>
              <a:ext cx="1091466" cy="638010"/>
              <a:chOff x="0" y="0"/>
              <a:chExt cx="1091466" cy="638010"/>
            </a:xfrm>
          </p:grpSpPr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E068F605-799E-7A47-17D6-418BFE40B483}"/>
                  </a:ext>
                </a:extLst>
              </p:cNvPr>
              <p:cNvSpPr/>
              <p:nvPr userDrawn="1"/>
            </p:nvSpPr>
            <p:spPr>
              <a:xfrm>
                <a:off x="462926" y="0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596B0FDD-BC98-A272-50BE-A4212821FBA2}"/>
                  </a:ext>
                </a:extLst>
              </p:cNvPr>
              <p:cNvSpPr/>
              <p:nvPr userDrawn="1"/>
            </p:nvSpPr>
            <p:spPr>
              <a:xfrm rot="794880">
                <a:off x="0" y="112098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0346B208-65B7-BA3B-858B-CCAD82E4468A}"/>
                  </a:ext>
                </a:extLst>
              </p:cNvPr>
              <p:cNvSpPr/>
              <p:nvPr userDrawn="1"/>
            </p:nvSpPr>
            <p:spPr>
              <a:xfrm rot="1131280">
                <a:off x="634266" y="180810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C4A28C6E-2025-F7E3-0D79-0EC5C93666C6}"/>
                </a:ext>
              </a:extLst>
            </p:cNvPr>
            <p:cNvSpPr/>
            <p:nvPr userDrawn="1"/>
          </p:nvSpPr>
          <p:spPr>
            <a:xfrm rot="20432602">
              <a:off x="115181" y="0"/>
              <a:ext cx="457200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33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9DD570-FC25-150A-F814-3B55BDF3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A74C82-DB71-C17B-4DB3-562C6065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2A3C4-9FDE-3D93-91C9-5FB629FFF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A0DAD-E906-2B63-3F9A-04077A1A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E48770-69EA-3CE4-A97D-85A7A6FB0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2" r:id="rId2"/>
    <p:sldLayoutId id="2147483748" r:id="rId3"/>
    <p:sldLayoutId id="214748374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://www.freelem.com/eurocode/eurocode5/ELU-bois.htm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"/>
          <p:cNvSpPr txBox="1">
            <a:spLocks noGrp="1"/>
          </p:cNvSpPr>
          <p:nvPr>
            <p:ph type="title"/>
          </p:nvPr>
        </p:nvSpPr>
        <p:spPr>
          <a:xfrm>
            <a:off x="2466467" y="3071000"/>
            <a:ext cx="5977992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La RDM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6" name="Google Shape;446;p30"/>
          <p:cNvSpPr txBox="1">
            <a:spLocks noGrp="1"/>
          </p:cNvSpPr>
          <p:nvPr>
            <p:ph type="subTitle" idx="4294967295"/>
          </p:nvPr>
        </p:nvSpPr>
        <p:spPr>
          <a:xfrm>
            <a:off x="2466467" y="4631233"/>
            <a:ext cx="5977992" cy="6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dirty="0"/>
              <a:t>Notion de résistance des matériaux bois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447" name="Google Shape;447;p30"/>
          <p:cNvSpPr txBox="1">
            <a:spLocks noGrp="1"/>
          </p:cNvSpPr>
          <p:nvPr>
            <p:ph type="title"/>
          </p:nvPr>
        </p:nvSpPr>
        <p:spPr>
          <a:xfrm>
            <a:off x="2466467" y="1564108"/>
            <a:ext cx="2270000" cy="15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02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48" name="Google Shape;448;p30"/>
          <p:cNvGrpSpPr/>
          <p:nvPr/>
        </p:nvGrpSpPr>
        <p:grpSpPr>
          <a:xfrm>
            <a:off x="1521047" y="5241634"/>
            <a:ext cx="945420" cy="802193"/>
            <a:chOff x="8076238" y="467775"/>
            <a:chExt cx="709065" cy="601645"/>
          </a:xfrm>
        </p:grpSpPr>
        <p:sp>
          <p:nvSpPr>
            <p:cNvPr id="449" name="Google Shape;449;p3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51" name="Google Shape;451;p30"/>
            <p:cNvCxnSpPr>
              <a:stCxn id="449" idx="2"/>
              <a:endCxn id="450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52" name="Google Shape;452;p30"/>
          <p:cNvCxnSpPr/>
          <p:nvPr/>
        </p:nvCxnSpPr>
        <p:spPr>
          <a:xfrm>
            <a:off x="2350353" y="4326355"/>
            <a:ext cx="975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3" name="Google Shape;453;p30"/>
          <p:cNvGrpSpPr/>
          <p:nvPr/>
        </p:nvGrpSpPr>
        <p:grpSpPr>
          <a:xfrm rot="10800000">
            <a:off x="10835711" y="706237"/>
            <a:ext cx="945420" cy="802193"/>
            <a:chOff x="8076238" y="467775"/>
            <a:chExt cx="709065" cy="601645"/>
          </a:xfrm>
        </p:grpSpPr>
        <p:sp>
          <p:nvSpPr>
            <p:cNvPr id="454" name="Google Shape;454;p3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56" name="Google Shape;456;p30"/>
            <p:cNvCxnSpPr>
              <a:stCxn id="454" idx="2"/>
              <a:endCxn id="455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1FA7D5F-52CB-FC98-0E3D-6C9359627F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6065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89"/>
    </mc:Choice>
    <mc:Fallback>
      <p:transition spd="slow" advTm="9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"/>
          <p:cNvSpPr txBox="1">
            <a:spLocks noGrp="1"/>
          </p:cNvSpPr>
          <p:nvPr>
            <p:ph type="title"/>
          </p:nvPr>
        </p:nvSpPr>
        <p:spPr>
          <a:xfrm>
            <a:off x="780189" y="35322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Notion de resistance du Bois </a:t>
            </a:r>
            <a:br>
              <a:rPr lang="en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" sz="2667" dirty="0">
                <a:solidFill>
                  <a:schemeClr val="accent1">
                    <a:lumMod val="75000"/>
                  </a:schemeClr>
                </a:solidFill>
              </a:rPr>
              <a:t>ses propriétés mecaniques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9" name="Google Shape;489;p33"/>
          <p:cNvSpPr txBox="1">
            <a:spLocks noGrp="1"/>
          </p:cNvSpPr>
          <p:nvPr>
            <p:ph type="subTitle" idx="1"/>
          </p:nvPr>
        </p:nvSpPr>
        <p:spPr>
          <a:xfrm>
            <a:off x="1225000" y="5115433"/>
            <a:ext cx="3074000" cy="114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Il se deforme sous contrainte puis reprend sa forme initiale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2" name="Google Shape;492;p33"/>
          <p:cNvSpPr txBox="1">
            <a:spLocks noGrp="1"/>
          </p:cNvSpPr>
          <p:nvPr>
            <p:ph type="subTitle" idx="4"/>
          </p:nvPr>
        </p:nvSpPr>
        <p:spPr>
          <a:xfrm>
            <a:off x="1225000" y="4701368"/>
            <a:ext cx="3074000" cy="5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Elastique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5F5F73-79C3-4814-8E4B-9AB042A48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097" y="1275045"/>
            <a:ext cx="4333844" cy="4209247"/>
          </a:xfrm>
          <a:prstGeom prst="rect">
            <a:avLst/>
          </a:prstGeom>
        </p:spPr>
      </p:pic>
      <p:sp>
        <p:nvSpPr>
          <p:cNvPr id="14" name="Google Shape;489;p33">
            <a:extLst>
              <a:ext uri="{FF2B5EF4-FFF2-40B4-BE49-F238E27FC236}">
                <a16:creationId xmlns:a16="http://schemas.microsoft.com/office/drawing/2014/main" id="{111389DD-CC8E-E0E8-FD1F-F8BE70ED19A0}"/>
              </a:ext>
            </a:extLst>
          </p:cNvPr>
          <p:cNvSpPr txBox="1">
            <a:spLocks/>
          </p:cNvSpPr>
          <p:nvPr/>
        </p:nvSpPr>
        <p:spPr>
          <a:xfrm>
            <a:off x="1225000" y="2805068"/>
            <a:ext cx="3074000" cy="1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tx2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/>
            <a:r>
              <a:rPr lang="en-US" sz="1867" dirty="0">
                <a:solidFill>
                  <a:schemeClr val="accent1">
                    <a:lumMod val="75000"/>
                  </a:schemeClr>
                </a:solidFill>
              </a:rPr>
              <a:t>Essences, </a:t>
            </a:r>
            <a:r>
              <a:rPr lang="fr-FR" sz="1867" dirty="0">
                <a:solidFill>
                  <a:schemeClr val="accent1">
                    <a:lumMod val="75000"/>
                  </a:schemeClr>
                </a:solidFill>
              </a:rPr>
              <a:t>résineux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67" dirty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67" dirty="0">
                <a:solidFill>
                  <a:schemeClr val="accent1">
                    <a:lumMod val="75000"/>
                  </a:schemeClr>
                </a:solidFill>
              </a:rPr>
              <a:t>feuillus </a:t>
            </a:r>
          </a:p>
          <a:p>
            <a:pPr marL="0" indent="0"/>
            <a:endParaRPr lang="en-US" sz="186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Google Shape;492;p33">
            <a:extLst>
              <a:ext uri="{FF2B5EF4-FFF2-40B4-BE49-F238E27FC236}">
                <a16:creationId xmlns:a16="http://schemas.microsoft.com/office/drawing/2014/main" id="{1D219FCD-DFF1-4E0D-6B14-C0592657BFD1}"/>
              </a:ext>
            </a:extLst>
          </p:cNvPr>
          <p:cNvSpPr txBox="1">
            <a:spLocks/>
          </p:cNvSpPr>
          <p:nvPr/>
        </p:nvSpPr>
        <p:spPr>
          <a:xfrm>
            <a:off x="1225000" y="2391003"/>
            <a:ext cx="30740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tx2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fr-FR" sz="2667" dirty="0">
                <a:solidFill>
                  <a:schemeClr val="accent1">
                    <a:lumMod val="75000"/>
                  </a:schemeClr>
                </a:solidFill>
              </a:rPr>
              <a:t>Structure hétérogène</a:t>
            </a:r>
          </a:p>
        </p:txBody>
      </p:sp>
      <p:sp>
        <p:nvSpPr>
          <p:cNvPr id="16" name="Google Shape;489;p33">
            <a:extLst>
              <a:ext uri="{FF2B5EF4-FFF2-40B4-BE49-F238E27FC236}">
                <a16:creationId xmlns:a16="http://schemas.microsoft.com/office/drawing/2014/main" id="{F019B372-1F01-EEEA-3E5E-C7C43EB002BC}"/>
              </a:ext>
            </a:extLst>
          </p:cNvPr>
          <p:cNvSpPr txBox="1">
            <a:spLocks/>
          </p:cNvSpPr>
          <p:nvPr/>
        </p:nvSpPr>
        <p:spPr>
          <a:xfrm>
            <a:off x="4379189" y="2805068"/>
            <a:ext cx="3074000" cy="1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tx2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/>
            <a:r>
              <a:rPr lang="en-US" sz="1867" dirty="0">
                <a:solidFill>
                  <a:schemeClr val="accent1">
                    <a:lumMod val="75000"/>
                  </a:schemeClr>
                </a:solidFill>
              </a:rPr>
              <a:t>Son </a:t>
            </a:r>
            <a:r>
              <a:rPr lang="fr-FR" sz="1867" dirty="0">
                <a:solidFill>
                  <a:schemeClr val="accent1">
                    <a:lumMod val="75000"/>
                  </a:schemeClr>
                </a:solidFill>
              </a:rPr>
              <a:t>taux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67" dirty="0">
                <a:solidFill>
                  <a:schemeClr val="accent1">
                    <a:lumMod val="75000"/>
                  </a:schemeClr>
                </a:solidFill>
              </a:rPr>
              <a:t>d’humidité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67" dirty="0">
                <a:solidFill>
                  <a:schemeClr val="accent1">
                    <a:lumMod val="75000"/>
                  </a:schemeClr>
                </a:solidFill>
              </a:rPr>
              <a:t>varie</a:t>
            </a:r>
          </a:p>
        </p:txBody>
      </p:sp>
      <p:sp>
        <p:nvSpPr>
          <p:cNvPr id="17" name="Google Shape;492;p33">
            <a:extLst>
              <a:ext uri="{FF2B5EF4-FFF2-40B4-BE49-F238E27FC236}">
                <a16:creationId xmlns:a16="http://schemas.microsoft.com/office/drawing/2014/main" id="{72CF1435-4AB7-5BB8-DD12-FD3A82811129}"/>
              </a:ext>
            </a:extLst>
          </p:cNvPr>
          <p:cNvSpPr txBox="1">
            <a:spLocks/>
          </p:cNvSpPr>
          <p:nvPr/>
        </p:nvSpPr>
        <p:spPr>
          <a:xfrm>
            <a:off x="4379189" y="2391003"/>
            <a:ext cx="30740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tx2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fr-FR" sz="2667" dirty="0">
                <a:solidFill>
                  <a:schemeClr val="accent1">
                    <a:lumMod val="75000"/>
                  </a:schemeClr>
                </a:solidFill>
              </a:rPr>
              <a:t>Hygroscopique</a:t>
            </a:r>
          </a:p>
        </p:txBody>
      </p:sp>
      <p:sp>
        <p:nvSpPr>
          <p:cNvPr id="18" name="Google Shape;489;p33">
            <a:extLst>
              <a:ext uri="{FF2B5EF4-FFF2-40B4-BE49-F238E27FC236}">
                <a16:creationId xmlns:a16="http://schemas.microsoft.com/office/drawing/2014/main" id="{24E00EF8-DD15-D4F9-C355-6904AEBEDFEE}"/>
              </a:ext>
            </a:extLst>
          </p:cNvPr>
          <p:cNvSpPr txBox="1">
            <a:spLocks/>
          </p:cNvSpPr>
          <p:nvPr/>
        </p:nvSpPr>
        <p:spPr>
          <a:xfrm>
            <a:off x="4459379" y="5115433"/>
            <a:ext cx="3074000" cy="1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tx2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/>
            <a:r>
              <a:rPr lang="fr-FR" sz="1867" dirty="0">
                <a:solidFill>
                  <a:schemeClr val="accent1">
                    <a:lumMod val="75000"/>
                  </a:schemeClr>
                </a:solidFill>
              </a:rPr>
              <a:t>Ses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67" dirty="0">
                <a:solidFill>
                  <a:schemeClr val="accent1">
                    <a:lumMod val="75000"/>
                  </a:schemeClr>
                </a:solidFill>
              </a:rPr>
              <a:t>propriétés changent en fonction de la face utilisée </a:t>
            </a:r>
            <a:endParaRPr lang="en-US" sz="186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Google Shape;492;p33">
            <a:extLst>
              <a:ext uri="{FF2B5EF4-FFF2-40B4-BE49-F238E27FC236}">
                <a16:creationId xmlns:a16="http://schemas.microsoft.com/office/drawing/2014/main" id="{70C6DE30-411D-631D-E027-000A88960FC7}"/>
              </a:ext>
            </a:extLst>
          </p:cNvPr>
          <p:cNvSpPr txBox="1">
            <a:spLocks/>
          </p:cNvSpPr>
          <p:nvPr/>
        </p:nvSpPr>
        <p:spPr>
          <a:xfrm>
            <a:off x="4459379" y="4701368"/>
            <a:ext cx="30740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tx2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fr-FR" sz="2667" dirty="0">
                <a:solidFill>
                  <a:schemeClr val="accent1">
                    <a:lumMod val="75000"/>
                  </a:schemeClr>
                </a:solidFill>
              </a:rPr>
              <a:t>Anisotrope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012F4607-15F9-028C-1821-F1233BD3016D}"/>
              </a:ext>
            </a:extLst>
          </p:cNvPr>
          <p:cNvSpPr/>
          <p:nvPr/>
        </p:nvSpPr>
        <p:spPr>
          <a:xfrm rot="19370578">
            <a:off x="4700892" y="3619843"/>
            <a:ext cx="816864" cy="387096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7C18805B-9F8B-8B37-CDD6-D23EE7040AD9}"/>
              </a:ext>
            </a:extLst>
          </p:cNvPr>
          <p:cNvSpPr/>
          <p:nvPr/>
        </p:nvSpPr>
        <p:spPr>
          <a:xfrm rot="2645986">
            <a:off x="6015945" y="3658677"/>
            <a:ext cx="816864" cy="387096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7B867BC-DAE6-F9A0-275E-DE17CCBDA6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37467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3675">
        <p15:prstTrans prst="fallOver"/>
      </p:transition>
    </mc:Choice>
    <mc:Fallback>
      <p:transition spd="slow" advTm="13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2"/>
          <p:cNvSpPr/>
          <p:nvPr/>
        </p:nvSpPr>
        <p:spPr>
          <a:xfrm flipH="1">
            <a:off x="7957787" y="3316764"/>
            <a:ext cx="2762800" cy="10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1" name="Google Shape;641;p42"/>
          <p:cNvSpPr txBox="1">
            <a:spLocks noGrp="1"/>
          </p:cNvSpPr>
          <p:nvPr>
            <p:ph type="title"/>
          </p:nvPr>
        </p:nvSpPr>
        <p:spPr>
          <a:xfrm>
            <a:off x="380824" y="22228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Notion de Resistance des matériaux Bois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2" name="Google Shape;642;p42"/>
          <p:cNvSpPr/>
          <p:nvPr/>
        </p:nvSpPr>
        <p:spPr>
          <a:xfrm flipH="1">
            <a:off x="5704895" y="3316764"/>
            <a:ext cx="2445200" cy="10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3" name="Google Shape;643;p42"/>
          <p:cNvSpPr/>
          <p:nvPr/>
        </p:nvSpPr>
        <p:spPr>
          <a:xfrm flipH="1">
            <a:off x="2989308" y="3316764"/>
            <a:ext cx="2762800" cy="10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4" name="Google Shape;644;p42"/>
          <p:cNvSpPr/>
          <p:nvPr/>
        </p:nvSpPr>
        <p:spPr>
          <a:xfrm flipH="1">
            <a:off x="463362" y="3666456"/>
            <a:ext cx="2419516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7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Travail</a:t>
            </a:r>
            <a:r>
              <a:rPr lang="en" sz="42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 en </a:t>
            </a:r>
            <a:r>
              <a:rPr lang="en" sz="37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Flexion du Bois</a:t>
            </a:r>
            <a:endParaRPr sz="4267" b="1" dirty="0">
              <a:solidFill>
                <a:schemeClr val="accent1">
                  <a:lumMod val="75000"/>
                </a:schemeClr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45" name="Google Shape;645;p42"/>
          <p:cNvSpPr txBox="1"/>
          <p:nvPr/>
        </p:nvSpPr>
        <p:spPr>
          <a:xfrm>
            <a:off x="2989308" y="1404833"/>
            <a:ext cx="1912800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Flexion Axiale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46" name="Google Shape;646;p42"/>
          <p:cNvSpPr txBox="1"/>
          <p:nvPr/>
        </p:nvSpPr>
        <p:spPr>
          <a:xfrm>
            <a:off x="3400023" y="5724822"/>
            <a:ext cx="2107503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400" b="1" dirty="0">
                <a:solidFill>
                  <a:srgbClr val="FF0000"/>
                </a:solidFill>
                <a:latin typeface="Fjalla One"/>
                <a:ea typeface="Fjalla One"/>
                <a:cs typeface="Fjalla One"/>
                <a:sym typeface="Fjalla One"/>
              </a:rPr>
              <a:t>Flexion Radiale</a:t>
            </a:r>
            <a:endParaRPr sz="2400" b="1" dirty="0">
              <a:solidFill>
                <a:srgbClr val="FF000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47" name="Google Shape;647;p42"/>
          <p:cNvSpPr txBox="1"/>
          <p:nvPr/>
        </p:nvSpPr>
        <p:spPr>
          <a:xfrm>
            <a:off x="3291412" y="1868543"/>
            <a:ext cx="2225412" cy="1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fr-FR" sz="2400" dirty="0">
              <a:solidFill>
                <a:schemeClr val="accent1">
                  <a:lumMod val="75000"/>
                </a:schemeClr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648" name="Google Shape;648;p42"/>
          <p:cNvSpPr txBox="1"/>
          <p:nvPr/>
        </p:nvSpPr>
        <p:spPr>
          <a:xfrm>
            <a:off x="3201830" y="3961690"/>
            <a:ext cx="2306346" cy="1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endParaRPr sz="2400" dirty="0">
              <a:solidFill>
                <a:srgbClr val="FF000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cxnSp>
        <p:nvCxnSpPr>
          <p:cNvPr id="657" name="Google Shape;657;p42"/>
          <p:cNvCxnSpPr>
            <a:cxnSpLocks/>
          </p:cNvCxnSpPr>
          <p:nvPr/>
        </p:nvCxnSpPr>
        <p:spPr>
          <a:xfrm>
            <a:off x="2978183" y="1283020"/>
            <a:ext cx="0" cy="476687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0" name="Google Shape;650;p42"/>
          <p:cNvSpPr txBox="1"/>
          <p:nvPr/>
        </p:nvSpPr>
        <p:spPr>
          <a:xfrm>
            <a:off x="5657622" y="5684917"/>
            <a:ext cx="2124397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Contraintes Admissibles des résineux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52" name="Google Shape;652;p42"/>
          <p:cNvSpPr txBox="1"/>
          <p:nvPr/>
        </p:nvSpPr>
        <p:spPr>
          <a:xfrm>
            <a:off x="5831821" y="3952258"/>
            <a:ext cx="2378673" cy="1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8 à 13,2 Mpa </a:t>
            </a:r>
            <a:r>
              <a:rPr lang="en"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fonction de la classe d’utilisation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98E03F-A26B-CF39-3192-46DDDAEB18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2" t="34326" r="81721" b="26751"/>
          <a:stretch/>
        </p:blipFill>
        <p:spPr>
          <a:xfrm>
            <a:off x="5922435" y="1173083"/>
            <a:ext cx="2597532" cy="1902028"/>
          </a:xfrm>
          <a:prstGeom prst="rect">
            <a:avLst/>
          </a:prstGeom>
        </p:spPr>
      </p:pic>
      <p:sp>
        <p:nvSpPr>
          <p:cNvPr id="9" name="Google Shape;649;p42">
            <a:extLst>
              <a:ext uri="{FF2B5EF4-FFF2-40B4-BE49-F238E27FC236}">
                <a16:creationId xmlns:a16="http://schemas.microsoft.com/office/drawing/2014/main" id="{D712388B-EA94-D572-6019-7D5D5E5BD1FB}"/>
              </a:ext>
            </a:extLst>
          </p:cNvPr>
          <p:cNvSpPr txBox="1"/>
          <p:nvPr/>
        </p:nvSpPr>
        <p:spPr>
          <a:xfrm>
            <a:off x="9081885" y="1230017"/>
            <a:ext cx="1912800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Utilisation</a:t>
            </a:r>
            <a:endParaRPr sz="2133" b="1" dirty="0">
              <a:solidFill>
                <a:schemeClr val="accent1">
                  <a:lumMod val="75000"/>
                </a:schemeClr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0" name="Google Shape;651;p42">
            <a:extLst>
              <a:ext uri="{FF2B5EF4-FFF2-40B4-BE49-F238E27FC236}">
                <a16:creationId xmlns:a16="http://schemas.microsoft.com/office/drawing/2014/main" id="{35BEB98B-64C0-EDCB-7B16-DE896D64BC1B}"/>
              </a:ext>
            </a:extLst>
          </p:cNvPr>
          <p:cNvSpPr txBox="1"/>
          <p:nvPr/>
        </p:nvSpPr>
        <p:spPr>
          <a:xfrm>
            <a:off x="9081890" y="1828283"/>
            <a:ext cx="2966960" cy="1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Bois</a:t>
            </a:r>
            <a:r>
              <a:rPr lang="en"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 à chant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9E947FC-4159-D83F-7C0A-C04C78DD6F1E}"/>
              </a:ext>
            </a:extLst>
          </p:cNvPr>
          <p:cNvGrpSpPr/>
          <p:nvPr/>
        </p:nvGrpSpPr>
        <p:grpSpPr>
          <a:xfrm>
            <a:off x="8534140" y="3675075"/>
            <a:ext cx="3310429" cy="2837007"/>
            <a:chOff x="8534140" y="3675075"/>
            <a:chExt cx="3310429" cy="2837007"/>
          </a:xfrm>
        </p:grpSpPr>
        <p:pic>
          <p:nvPicPr>
            <p:cNvPr id="12" name="Image 11" descr="Une image contenant Bloc de bois, contre-plaqué, travail du bois, bois&#10;&#10;Description générée automatiquement">
              <a:extLst>
                <a:ext uri="{FF2B5EF4-FFF2-40B4-BE49-F238E27FC236}">
                  <a16:creationId xmlns:a16="http://schemas.microsoft.com/office/drawing/2014/main" id="{6BB0D2F8-3219-DDDC-A426-716C66F49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20" t="3930" r="-1020" b="17061"/>
            <a:stretch/>
          </p:blipFill>
          <p:spPr>
            <a:xfrm>
              <a:off x="8534140" y="3675075"/>
              <a:ext cx="3310429" cy="2615541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9BE80D32-DCC4-0C9B-2CA3-3A5E38988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7193" y="5366046"/>
              <a:ext cx="989384" cy="1146036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4C46CE22-3D78-A13C-6954-A47517230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63038" y="3961690"/>
              <a:ext cx="746839" cy="797107"/>
            </a:xfrm>
            <a:prstGeom prst="rect">
              <a:avLst/>
            </a:prstGeom>
          </p:spPr>
        </p:pic>
      </p:grpSp>
      <p:sp>
        <p:nvSpPr>
          <p:cNvPr id="4" name="Flèche : haut 3">
            <a:extLst>
              <a:ext uri="{FF2B5EF4-FFF2-40B4-BE49-F238E27FC236}">
                <a16:creationId xmlns:a16="http://schemas.microsoft.com/office/drawing/2014/main" id="{D9C999CE-8C02-E30C-064B-0CA9810A00C3}"/>
              </a:ext>
            </a:extLst>
          </p:cNvPr>
          <p:cNvSpPr/>
          <p:nvPr/>
        </p:nvSpPr>
        <p:spPr>
          <a:xfrm rot="3339251">
            <a:off x="3346986" y="2081658"/>
            <a:ext cx="930382" cy="11536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roix 4">
            <a:extLst>
              <a:ext uri="{FF2B5EF4-FFF2-40B4-BE49-F238E27FC236}">
                <a16:creationId xmlns:a16="http://schemas.microsoft.com/office/drawing/2014/main" id="{69C56BF8-63D0-70CF-E7EB-2B737AC9428E}"/>
              </a:ext>
            </a:extLst>
          </p:cNvPr>
          <p:cNvSpPr/>
          <p:nvPr/>
        </p:nvSpPr>
        <p:spPr>
          <a:xfrm>
            <a:off x="4489279" y="2118041"/>
            <a:ext cx="467197" cy="495102"/>
          </a:xfrm>
          <a:prstGeom prst="plus">
            <a:avLst>
              <a:gd name="adj" fmla="val 39074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23591B05-3255-F246-C994-058C1A132EFB}"/>
              </a:ext>
            </a:extLst>
          </p:cNvPr>
          <p:cNvSpPr/>
          <p:nvPr/>
        </p:nvSpPr>
        <p:spPr>
          <a:xfrm rot="7686194">
            <a:off x="3382278" y="4121495"/>
            <a:ext cx="930382" cy="1153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B2601-3E63-2518-6087-F31CA5278F20}"/>
              </a:ext>
            </a:extLst>
          </p:cNvPr>
          <p:cNvSpPr/>
          <p:nvPr/>
        </p:nvSpPr>
        <p:spPr>
          <a:xfrm>
            <a:off x="4474130" y="5302115"/>
            <a:ext cx="409103" cy="1087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863CB-E475-51F7-CDA9-2B06F4D32BDA}"/>
              </a:ext>
            </a:extLst>
          </p:cNvPr>
          <p:cNvSpPr/>
          <p:nvPr/>
        </p:nvSpPr>
        <p:spPr>
          <a:xfrm>
            <a:off x="4984485" y="5302114"/>
            <a:ext cx="409103" cy="1087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roix 12">
            <a:extLst>
              <a:ext uri="{FF2B5EF4-FFF2-40B4-BE49-F238E27FC236}">
                <a16:creationId xmlns:a16="http://schemas.microsoft.com/office/drawing/2014/main" id="{9E339BD2-D8AE-013F-7AB9-716428FB74E3}"/>
              </a:ext>
            </a:extLst>
          </p:cNvPr>
          <p:cNvSpPr/>
          <p:nvPr/>
        </p:nvSpPr>
        <p:spPr>
          <a:xfrm>
            <a:off x="5096202" y="2130576"/>
            <a:ext cx="467197" cy="495102"/>
          </a:xfrm>
          <a:prstGeom prst="plus">
            <a:avLst>
              <a:gd name="adj" fmla="val 39074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73B4FA0F-0767-A8F9-35E0-0318E4075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09803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1009">
        <p15:prstTrans prst="fallOver"/>
      </p:transition>
    </mc:Choice>
    <mc:Fallback>
      <p:transition spd="slow" advTm="210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"/>
          <p:cNvSpPr txBox="1">
            <a:spLocks noGrp="1"/>
          </p:cNvSpPr>
          <p:nvPr>
            <p:ph type="title"/>
          </p:nvPr>
        </p:nvSpPr>
        <p:spPr>
          <a:xfrm>
            <a:off x="959999" y="162345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Comparaison de la flêche d’un Bastaing 163/63 à plat et à chant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9" name="Google Shape;489;p33"/>
          <p:cNvSpPr txBox="1">
            <a:spLocks noGrp="1"/>
          </p:cNvSpPr>
          <p:nvPr>
            <p:ph type="subTitle" idx="1"/>
          </p:nvPr>
        </p:nvSpPr>
        <p:spPr>
          <a:xfrm>
            <a:off x="1409350" y="1433580"/>
            <a:ext cx="8513189" cy="114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sz="2133" dirty="0">
                <a:solidFill>
                  <a:schemeClr val="accent1">
                    <a:lumMod val="75000"/>
                  </a:schemeClr>
                </a:solidFill>
              </a:rPr>
              <a:t>Le bastaing en sapin porte sur </a:t>
            </a:r>
            <a:r>
              <a:rPr lang="en" sz="2133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" sz="2133" dirty="0">
                <a:solidFill>
                  <a:schemeClr val="accent1">
                    <a:lumMod val="75000"/>
                  </a:schemeClr>
                </a:solidFill>
              </a:rPr>
              <a:t> appuis espacés de </a:t>
            </a:r>
            <a:r>
              <a:rPr lang="en" sz="2133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" sz="2133" dirty="0">
                <a:solidFill>
                  <a:schemeClr val="accent1">
                    <a:lumMod val="75000"/>
                  </a:schemeClr>
                </a:solidFill>
              </a:rPr>
              <a:t> m avec une charge de  1 000 Kg en son milieu </a:t>
            </a:r>
            <a:endParaRPr sz="2133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7D3E23F-A1FE-EFB9-C100-77A726B9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87" y="1274495"/>
            <a:ext cx="2146300" cy="24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494;p33">
            <a:extLst>
              <a:ext uri="{FF2B5EF4-FFF2-40B4-BE49-F238E27FC236}">
                <a16:creationId xmlns:a16="http://schemas.microsoft.com/office/drawing/2014/main" id="{34A97420-535B-5710-3802-4118160D1E7D}"/>
              </a:ext>
            </a:extLst>
          </p:cNvPr>
          <p:cNvSpPr txBox="1">
            <a:spLocks/>
          </p:cNvSpPr>
          <p:nvPr/>
        </p:nvSpPr>
        <p:spPr>
          <a:xfrm>
            <a:off x="9478973" y="4782431"/>
            <a:ext cx="211716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tx2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fr-FR" sz="3200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BAB9C93F-EACC-F013-E69C-F62E57A5941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9118000" y="5347397"/>
            <a:ext cx="3074000" cy="1149200"/>
          </a:xfrm>
        </p:spPr>
        <p:txBody>
          <a:bodyPr/>
          <a:lstStyle/>
          <a:p>
            <a:r>
              <a:rPr lang="fr-FR" sz="2400" b="1" dirty="0">
                <a:solidFill>
                  <a:srgbClr val="FF0000"/>
                </a:solidFill>
              </a:rPr>
              <a:t>6,5 * plus rigide à chant qu’ à plat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489;p33">
                <a:extLst>
                  <a:ext uri="{FF2B5EF4-FFF2-40B4-BE49-F238E27FC236}">
                    <a16:creationId xmlns:a16="http://schemas.microsoft.com/office/drawing/2014/main" id="{35A637AE-AC36-710B-0B74-AD319BD986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9350" y="1908781"/>
                <a:ext cx="8513189" cy="2644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Mulish Medium"/>
                  <a:buNone/>
                  <a:defRPr sz="1400" b="0" i="0" u="none" strike="noStrike" cap="none">
                    <a:solidFill>
                      <a:schemeClr val="tx2">
                        <a:lumMod val="75000"/>
                      </a:schemeClr>
                    </a:solidFill>
                    <a:latin typeface="Mulish Medium"/>
                    <a:ea typeface="Mulish Medium"/>
                    <a:cs typeface="Mulish Medium"/>
                    <a:sym typeface="Mulish Medium"/>
                  </a:defRPr>
                </a:lvl1pPr>
                <a:lvl2pPr marL="914400" marR="0" lvl="1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Mulish Medium"/>
                  <a:buNone/>
                  <a:defRPr sz="1400" b="0" i="0" u="none" strike="noStrike" cap="none">
                    <a:solidFill>
                      <a:schemeClr val="dk1"/>
                    </a:solidFill>
                    <a:latin typeface="Mulish Medium"/>
                    <a:ea typeface="Mulish Medium"/>
                    <a:cs typeface="Mulish Medium"/>
                    <a:sym typeface="Mulish Medium"/>
                  </a:defRPr>
                </a:lvl2pPr>
                <a:lvl3pPr marL="1371600" marR="0" lvl="2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Mulish Medium"/>
                  <a:buNone/>
                  <a:defRPr sz="1400" b="0" i="0" u="none" strike="noStrike" cap="none">
                    <a:solidFill>
                      <a:schemeClr val="dk1"/>
                    </a:solidFill>
                    <a:latin typeface="Mulish Medium"/>
                    <a:ea typeface="Mulish Medium"/>
                    <a:cs typeface="Mulish Medium"/>
                    <a:sym typeface="Mulish Medium"/>
                  </a:defRPr>
                </a:lvl3pPr>
                <a:lvl4pPr marL="1828800" marR="0" lvl="3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Mulish Medium"/>
                  <a:buNone/>
                  <a:defRPr sz="1400" b="0" i="0" u="none" strike="noStrike" cap="none">
                    <a:solidFill>
                      <a:schemeClr val="dk1"/>
                    </a:solidFill>
                    <a:latin typeface="Mulish Medium"/>
                    <a:ea typeface="Mulish Medium"/>
                    <a:cs typeface="Mulish Medium"/>
                    <a:sym typeface="Mulish Medium"/>
                  </a:defRPr>
                </a:lvl4pPr>
                <a:lvl5pPr marL="2286000" marR="0" lvl="4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Mulish Medium"/>
                  <a:buNone/>
                  <a:defRPr sz="1400" b="0" i="0" u="none" strike="noStrike" cap="none">
                    <a:solidFill>
                      <a:schemeClr val="dk1"/>
                    </a:solidFill>
                    <a:latin typeface="Mulish Medium"/>
                    <a:ea typeface="Mulish Medium"/>
                    <a:cs typeface="Mulish Medium"/>
                    <a:sym typeface="Mulish Medium"/>
                  </a:defRPr>
                </a:lvl5pPr>
                <a:lvl6pPr marL="2743200" marR="0" lvl="5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Mulish Medium"/>
                  <a:buNone/>
                  <a:defRPr sz="1400" b="0" i="0" u="none" strike="noStrike" cap="none">
                    <a:solidFill>
                      <a:schemeClr val="dk1"/>
                    </a:solidFill>
                    <a:latin typeface="Mulish Medium"/>
                    <a:ea typeface="Mulish Medium"/>
                    <a:cs typeface="Mulish Medium"/>
                    <a:sym typeface="Mulish Medium"/>
                  </a:defRPr>
                </a:lvl6pPr>
                <a:lvl7pPr marL="3200400" marR="0" lvl="6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Mulish Medium"/>
                  <a:buNone/>
                  <a:defRPr sz="1400" b="0" i="0" u="none" strike="noStrike" cap="none">
                    <a:solidFill>
                      <a:schemeClr val="dk1"/>
                    </a:solidFill>
                    <a:latin typeface="Mulish Medium"/>
                    <a:ea typeface="Mulish Medium"/>
                    <a:cs typeface="Mulish Medium"/>
                    <a:sym typeface="Mulish Medium"/>
                  </a:defRPr>
                </a:lvl7pPr>
                <a:lvl8pPr marL="3657600" marR="0" lvl="7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Mulish Medium"/>
                  <a:buNone/>
                  <a:defRPr sz="1400" b="0" i="0" u="none" strike="noStrike" cap="none">
                    <a:solidFill>
                      <a:schemeClr val="dk1"/>
                    </a:solidFill>
                    <a:latin typeface="Mulish Medium"/>
                    <a:ea typeface="Mulish Medium"/>
                    <a:cs typeface="Mulish Medium"/>
                    <a:sym typeface="Mulish Medium"/>
                  </a:defRPr>
                </a:lvl8pPr>
                <a:lvl9pPr marL="4114800" marR="0" lvl="8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Mulish Medium"/>
                  <a:buNone/>
                  <a:defRPr sz="1400" b="0" i="0" u="none" strike="noStrike" cap="none">
                    <a:solidFill>
                      <a:schemeClr val="dk1"/>
                    </a:solidFill>
                    <a:latin typeface="Mulish Medium"/>
                    <a:ea typeface="Mulish Medium"/>
                    <a:cs typeface="Mulish Medium"/>
                    <a:sym typeface="Mulish Medium"/>
                  </a:defRPr>
                </a:lvl9pPr>
              </a:lstStyle>
              <a:p>
                <a:pPr marL="0" indent="0"/>
                <a:r>
                  <a:rPr lang="fr-FR" sz="2133" dirty="0">
                    <a:solidFill>
                      <a:schemeClr val="accent1">
                        <a:lumMod val="75000"/>
                      </a:schemeClr>
                    </a:solidFill>
                  </a:rPr>
                  <a:t>On sait que la flèche maximale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733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733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fr-FR" sz="3733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733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fr-FR" sz="3733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fr-FR" sz="3733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fr-FR" sz="3733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</m:oMath>
                </a14:m>
                <a:endParaRPr lang="fr-FR" sz="2133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/>
                <a:endParaRPr lang="fr-FR" sz="1867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/>
                <a:r>
                  <a:rPr lang="fr-FR" sz="1867" b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fr-FR" sz="1867" dirty="0">
                    <a:solidFill>
                      <a:schemeClr val="accent1">
                        <a:lumMod val="75000"/>
                      </a:schemeClr>
                    </a:solidFill>
                  </a:rPr>
                  <a:t> est la charge appliquée en Newtons soit  9810 N</a:t>
                </a:r>
              </a:p>
              <a:p>
                <a:pPr marL="0" indent="0"/>
                <a:r>
                  <a:rPr lang="fr-FR" sz="1867" b="1" dirty="0">
                    <a:solidFill>
                      <a:schemeClr val="accent1">
                        <a:lumMod val="75000"/>
                      </a:schemeClr>
                    </a:solidFill>
                  </a:rPr>
                  <a:t>L</a:t>
                </a:r>
                <a:r>
                  <a:rPr lang="fr-FR" sz="1867" dirty="0">
                    <a:solidFill>
                      <a:schemeClr val="accent1">
                        <a:lumMod val="75000"/>
                      </a:schemeClr>
                    </a:solidFill>
                  </a:rPr>
                  <a:t> est la longueur de la poutre en mètre;</a:t>
                </a:r>
              </a:p>
              <a:p>
                <a:pPr marL="0" indent="0"/>
                <a:r>
                  <a:rPr lang="fr-FR" sz="1867" b="1" dirty="0">
                    <a:solidFill>
                      <a:schemeClr val="accent1">
                        <a:lumMod val="75000"/>
                      </a:schemeClr>
                    </a:solidFill>
                  </a:rPr>
                  <a:t>E</a:t>
                </a:r>
                <a:r>
                  <a:rPr lang="fr-FR" sz="1867" dirty="0">
                    <a:solidFill>
                      <a:schemeClr val="accent1">
                        <a:lumMod val="75000"/>
                      </a:schemeClr>
                    </a:solidFill>
                  </a:rPr>
                  <a:t> est le module d’élasticité de Young du pin  Mpa soit 8200 Mpa.</a:t>
                </a:r>
              </a:p>
              <a:p>
                <a:pPr marL="0" indent="0"/>
                <a:r>
                  <a:rPr lang="fr-FR" sz="1867" b="1" dirty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fr-FR" sz="1867" dirty="0">
                    <a:solidFill>
                      <a:schemeClr val="accent1">
                        <a:lumMod val="75000"/>
                      </a:schemeClr>
                    </a:solidFill>
                  </a:rPr>
                  <a:t> est le moment d’inertie de la section transversale de la poutre = b.h</a:t>
                </a:r>
                <a:r>
                  <a:rPr lang="fr-FR" sz="1867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fr-FR" sz="1867" dirty="0">
                    <a:solidFill>
                      <a:schemeClr val="accent1">
                        <a:lumMod val="75000"/>
                      </a:schemeClr>
                    </a:solidFill>
                  </a:rPr>
                  <a:t>/12</a:t>
                </a:r>
              </a:p>
            </p:txBody>
          </p:sp>
        </mc:Choice>
        <mc:Fallback>
          <p:sp>
            <p:nvSpPr>
              <p:cNvPr id="18" name="Google Shape;489;p33">
                <a:extLst>
                  <a:ext uri="{FF2B5EF4-FFF2-40B4-BE49-F238E27FC236}">
                    <a16:creationId xmlns:a16="http://schemas.microsoft.com/office/drawing/2014/main" id="{35A637AE-AC36-710B-0B74-AD319BD98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50" y="1908781"/>
                <a:ext cx="8513189" cy="2644161"/>
              </a:xfrm>
              <a:prstGeom prst="rect">
                <a:avLst/>
              </a:prstGeom>
              <a:blipFill>
                <a:blip r:embed="rId6"/>
                <a:stretch>
                  <a:fillRect l="-501" b="-9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e 30">
            <a:extLst>
              <a:ext uri="{FF2B5EF4-FFF2-40B4-BE49-F238E27FC236}">
                <a16:creationId xmlns:a16="http://schemas.microsoft.com/office/drawing/2014/main" id="{EF7A7DB2-D927-FA98-1D22-3FF1936844B4}"/>
              </a:ext>
            </a:extLst>
          </p:cNvPr>
          <p:cNvGrpSpPr/>
          <p:nvPr/>
        </p:nvGrpSpPr>
        <p:grpSpPr>
          <a:xfrm>
            <a:off x="403070" y="4770981"/>
            <a:ext cx="5064593" cy="1416441"/>
            <a:chOff x="686025" y="3645334"/>
            <a:chExt cx="3951058" cy="10623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438A1FC5-81AF-F0CD-D070-075DECF69AA5}"/>
                    </a:ext>
                  </a:extLst>
                </p:cNvPr>
                <p:cNvSpPr txBox="1"/>
                <p:nvPr/>
              </p:nvSpPr>
              <p:spPr>
                <a:xfrm>
                  <a:off x="686025" y="3989247"/>
                  <a:ext cx="3149331" cy="5495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2667" dirty="0">
                      <a:solidFill>
                        <a:schemeClr val="accent1">
                          <a:lumMod val="75000"/>
                        </a:schemeClr>
                      </a:solidFill>
                      <a:latin typeface="Mulish Medium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667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667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9810 ∗ </m:t>
                          </m:r>
                          <m:sSup>
                            <m:sSupPr>
                              <m:ctrlPr>
                                <a:rPr lang="fr-FR" sz="2667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667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</m:e>
                            <m:sup>
                              <m:r>
                                <a:rPr lang="fr-FR" sz="2667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fr-FR" sz="2667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48 ∗ 8 200 ∗  22 737 421</m:t>
                          </m:r>
                        </m:den>
                      </m:f>
                    </m:oMath>
                  </a14:m>
                  <a:endParaRPr lang="fr-FR" sz="1600" dirty="0">
                    <a:solidFill>
                      <a:schemeClr val="accent1">
                        <a:lumMod val="75000"/>
                      </a:schemeClr>
                    </a:solidFill>
                    <a:latin typeface="Mulish Medium" pitchFamily="2" charset="0"/>
                  </a:endParaRPr>
                </a:p>
              </p:txBody>
            </p:sp>
          </mc:Choice>
          <mc:Fallback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438A1FC5-81AF-F0CD-D070-075DECF69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025" y="3989247"/>
                  <a:ext cx="3149331" cy="5495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Google Shape;494;p33">
              <a:extLst>
                <a:ext uri="{FF2B5EF4-FFF2-40B4-BE49-F238E27FC236}">
                  <a16:creationId xmlns:a16="http://schemas.microsoft.com/office/drawing/2014/main" id="{C9251598-46DD-0055-513C-978915081816}"/>
                </a:ext>
              </a:extLst>
            </p:cNvPr>
            <p:cNvSpPr txBox="1">
              <a:spLocks/>
            </p:cNvSpPr>
            <p:nvPr/>
          </p:nvSpPr>
          <p:spPr>
            <a:xfrm>
              <a:off x="1326514" y="3645334"/>
              <a:ext cx="2305500" cy="39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000" b="1" i="0" u="none" strike="noStrike" cap="none">
                  <a:solidFill>
                    <a:schemeClr val="tx2">
                      <a:lumMod val="75000"/>
                    </a:schemeClr>
                  </a:solidFill>
                  <a:latin typeface="Fjalla One"/>
                  <a:ea typeface="Fjalla One"/>
                  <a:cs typeface="Fjalla One"/>
                  <a:sym typeface="Fjalla One"/>
                </a:defRPr>
              </a:lvl1pPr>
              <a:lvl2pPr marL="914400" marR="0" lvl="1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/>
              <a:r>
                <a:rPr lang="fr-FR" sz="2400" dirty="0">
                  <a:solidFill>
                    <a:schemeClr val="accent1">
                      <a:lumMod val="75000"/>
                    </a:schemeClr>
                  </a:solidFill>
                </a:rPr>
                <a:t>A Chant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144AD65-842C-9A46-788E-970CB7F59D54}"/>
                </a:ext>
              </a:extLst>
            </p:cNvPr>
            <p:cNvSpPr txBox="1"/>
            <p:nvPr/>
          </p:nvSpPr>
          <p:spPr>
            <a:xfrm>
              <a:off x="3015701" y="4084417"/>
              <a:ext cx="1621382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>
                  <a:solidFill>
                    <a:schemeClr val="accent1">
                      <a:lumMod val="75000"/>
                    </a:schemeClr>
                  </a:solidFill>
                  <a:latin typeface="Mulish Medium" pitchFamily="2" charset="0"/>
                </a:rPr>
                <a:t>=</a:t>
              </a:r>
              <a:r>
                <a:rPr lang="fr-FR" sz="2667" dirty="0">
                  <a:solidFill>
                    <a:schemeClr val="accent1">
                      <a:lumMod val="75000"/>
                    </a:schemeClr>
                  </a:solidFill>
                  <a:latin typeface="Mulish Medium" pitchFamily="2" charset="0"/>
                </a:rPr>
                <a:t> </a:t>
              </a:r>
              <a:r>
                <a:rPr lang="fr-FR" sz="2133" b="1" dirty="0">
                  <a:solidFill>
                    <a:srgbClr val="FF5050"/>
                  </a:solidFill>
                  <a:latin typeface="Mulish Medium" pitchFamily="2" charset="0"/>
                </a:rPr>
                <a:t>70 mm</a:t>
              </a:r>
            </a:p>
            <a:p>
              <a:r>
                <a:rPr lang="fr-FR" sz="2133" b="1" dirty="0">
                  <a:solidFill>
                    <a:srgbClr val="FF5050"/>
                  </a:solidFill>
                  <a:latin typeface="Mulish Medium" pitchFamily="2" charset="0"/>
                </a:rPr>
                <a:t>      7 cm</a:t>
              </a:r>
              <a:endParaRPr lang="fr-FR" sz="2667" b="1" dirty="0">
                <a:solidFill>
                  <a:srgbClr val="FF5050"/>
                </a:solidFill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F060CD6-0A06-DD89-7873-048365C268F9}"/>
              </a:ext>
            </a:extLst>
          </p:cNvPr>
          <p:cNvGrpSpPr/>
          <p:nvPr/>
        </p:nvGrpSpPr>
        <p:grpSpPr>
          <a:xfrm>
            <a:off x="4572054" y="4770981"/>
            <a:ext cx="4383761" cy="1462305"/>
            <a:chOff x="4741391" y="3663356"/>
            <a:chExt cx="3287821" cy="10967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8E99EA1F-F6D3-2376-9EBC-5633804B5C1F}"/>
                    </a:ext>
                  </a:extLst>
                </p:cNvPr>
                <p:cNvSpPr txBox="1"/>
                <p:nvPr/>
              </p:nvSpPr>
              <p:spPr>
                <a:xfrm>
                  <a:off x="4741391" y="4000500"/>
                  <a:ext cx="3149331" cy="5495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2667" dirty="0">
                      <a:solidFill>
                        <a:schemeClr val="accent1">
                          <a:lumMod val="75000"/>
                        </a:schemeClr>
                      </a:solidFill>
                      <a:latin typeface="Mulish Medium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667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667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9810 ∗ </m:t>
                          </m:r>
                          <m:sSup>
                            <m:sSupPr>
                              <m:ctrlPr>
                                <a:rPr lang="fr-FR" sz="2667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667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</m:e>
                            <m:sup>
                              <m:r>
                                <a:rPr lang="fr-FR" sz="2667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fr-FR" sz="2667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48 ∗ 8 200 ∗  3396471</m:t>
                          </m:r>
                        </m:den>
                      </m:f>
                    </m:oMath>
                  </a14:m>
                  <a:endParaRPr lang="fr-FR" sz="1600" dirty="0">
                    <a:solidFill>
                      <a:schemeClr val="accent1">
                        <a:lumMod val="75000"/>
                      </a:schemeClr>
                    </a:solidFill>
                    <a:latin typeface="Mulish Medium" pitchFamily="2" charset="0"/>
                  </a:endParaRPr>
                </a:p>
              </p:txBody>
            </p:sp>
          </mc:Choice>
          <mc:Fallback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8E99EA1F-F6D3-2376-9EBC-5633804B5C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391" y="4000500"/>
                  <a:ext cx="3149331" cy="54957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C2FDC0C-507E-D4F5-2C4E-256D714CE038}"/>
                </a:ext>
              </a:extLst>
            </p:cNvPr>
            <p:cNvSpPr txBox="1"/>
            <p:nvPr/>
          </p:nvSpPr>
          <p:spPr>
            <a:xfrm>
              <a:off x="6745902" y="4136837"/>
              <a:ext cx="1283310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>
                  <a:solidFill>
                    <a:schemeClr val="accent1">
                      <a:lumMod val="75000"/>
                    </a:schemeClr>
                  </a:solidFill>
                  <a:latin typeface="Mulish Medium" pitchFamily="2" charset="0"/>
                </a:rPr>
                <a:t>=</a:t>
              </a:r>
              <a:r>
                <a:rPr lang="fr-FR" sz="2667" dirty="0">
                  <a:solidFill>
                    <a:schemeClr val="accent1">
                      <a:lumMod val="75000"/>
                    </a:schemeClr>
                  </a:solidFill>
                  <a:latin typeface="Mulish Medium" pitchFamily="2" charset="0"/>
                </a:rPr>
                <a:t> </a:t>
              </a:r>
              <a:r>
                <a:rPr lang="fr-FR" sz="2133" b="1" dirty="0">
                  <a:solidFill>
                    <a:srgbClr val="FF5050"/>
                  </a:solidFill>
                  <a:latin typeface="Mulish Medium" pitchFamily="2" charset="0"/>
                </a:rPr>
                <a:t>470 mm</a:t>
              </a:r>
            </a:p>
            <a:p>
              <a:r>
                <a:rPr lang="fr-FR" sz="2133" b="1" dirty="0">
                  <a:solidFill>
                    <a:srgbClr val="FF5050"/>
                  </a:solidFill>
                  <a:latin typeface="Mulish Medium" pitchFamily="2" charset="0"/>
                </a:rPr>
                <a:t>      47 cm</a:t>
              </a:r>
              <a:endParaRPr lang="fr-FR" sz="2667" b="1" dirty="0">
                <a:solidFill>
                  <a:srgbClr val="FF5050"/>
                </a:solidFill>
              </a:endParaRPr>
            </a:p>
          </p:txBody>
        </p:sp>
        <p:sp>
          <p:nvSpPr>
            <p:cNvPr id="30" name="Google Shape;494;p33">
              <a:extLst>
                <a:ext uri="{FF2B5EF4-FFF2-40B4-BE49-F238E27FC236}">
                  <a16:creationId xmlns:a16="http://schemas.microsoft.com/office/drawing/2014/main" id="{F2D483CA-5058-1506-077A-A7C04A718E66}"/>
                </a:ext>
              </a:extLst>
            </p:cNvPr>
            <p:cNvSpPr txBox="1">
              <a:spLocks/>
            </p:cNvSpPr>
            <p:nvPr/>
          </p:nvSpPr>
          <p:spPr>
            <a:xfrm>
              <a:off x="4741391" y="3663356"/>
              <a:ext cx="2305500" cy="39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000" b="1" i="0" u="none" strike="noStrike" cap="none">
                  <a:solidFill>
                    <a:schemeClr val="tx2">
                      <a:lumMod val="75000"/>
                    </a:schemeClr>
                  </a:solidFill>
                  <a:latin typeface="Fjalla One"/>
                  <a:ea typeface="Fjalla One"/>
                  <a:cs typeface="Fjalla One"/>
                  <a:sym typeface="Fjalla One"/>
                </a:defRPr>
              </a:lvl1pPr>
              <a:lvl2pPr marL="914400" marR="0" lvl="1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M Sans"/>
                <a:buNone/>
                <a:defRPr sz="24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/>
              <a:r>
                <a:rPr lang="fr-FR" sz="2400" dirty="0">
                  <a:solidFill>
                    <a:schemeClr val="accent1">
                      <a:lumMod val="75000"/>
                    </a:schemeClr>
                  </a:solidFill>
                </a:rPr>
                <a:t>A Plat</a:t>
              </a:r>
            </a:p>
          </p:txBody>
        </p:sp>
      </p:grpSp>
      <p:sp>
        <p:nvSpPr>
          <p:cNvPr id="2" name="Flèche : haut 1">
            <a:extLst>
              <a:ext uri="{FF2B5EF4-FFF2-40B4-BE49-F238E27FC236}">
                <a16:creationId xmlns:a16="http://schemas.microsoft.com/office/drawing/2014/main" id="{586500B8-FC18-A354-4D12-84E644C45863}"/>
              </a:ext>
            </a:extLst>
          </p:cNvPr>
          <p:cNvSpPr/>
          <p:nvPr/>
        </p:nvSpPr>
        <p:spPr>
          <a:xfrm rot="2869699">
            <a:off x="2757532" y="5835020"/>
            <a:ext cx="930382" cy="11536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haut 2">
            <a:extLst>
              <a:ext uri="{FF2B5EF4-FFF2-40B4-BE49-F238E27FC236}">
                <a16:creationId xmlns:a16="http://schemas.microsoft.com/office/drawing/2014/main" id="{3D4153AC-0459-211A-9B6B-CE779BE0E969}"/>
              </a:ext>
            </a:extLst>
          </p:cNvPr>
          <p:cNvSpPr/>
          <p:nvPr/>
        </p:nvSpPr>
        <p:spPr>
          <a:xfrm rot="7686194">
            <a:off x="7089829" y="5882398"/>
            <a:ext cx="930382" cy="1153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609D4E1-DBB1-D97C-C28C-CD005F625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16177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6259">
        <p15:prstTrans prst="fallOver"/>
      </p:transition>
    </mc:Choice>
    <mc:Fallback>
      <p:transition spd="slow" advTm="262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2"/>
          <p:cNvSpPr/>
          <p:nvPr/>
        </p:nvSpPr>
        <p:spPr>
          <a:xfrm flipH="1">
            <a:off x="8833546" y="3477184"/>
            <a:ext cx="2762800" cy="10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1" name="Google Shape;641;p42"/>
          <p:cNvSpPr txBox="1">
            <a:spLocks noGrp="1"/>
          </p:cNvSpPr>
          <p:nvPr>
            <p:ph type="title"/>
          </p:nvPr>
        </p:nvSpPr>
        <p:spPr>
          <a:xfrm>
            <a:off x="378125" y="23508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Notion de Resistance des matériaux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2" name="Google Shape;642;p42"/>
          <p:cNvSpPr/>
          <p:nvPr/>
        </p:nvSpPr>
        <p:spPr>
          <a:xfrm flipH="1">
            <a:off x="5832325" y="3477184"/>
            <a:ext cx="2988000" cy="10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3" name="Google Shape;643;p42"/>
          <p:cNvSpPr/>
          <p:nvPr/>
        </p:nvSpPr>
        <p:spPr>
          <a:xfrm flipH="1">
            <a:off x="3116739" y="3477184"/>
            <a:ext cx="2762800" cy="10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4" name="Google Shape;644;p42"/>
          <p:cNvSpPr/>
          <p:nvPr/>
        </p:nvSpPr>
        <p:spPr>
          <a:xfrm flipH="1">
            <a:off x="149223" y="4029861"/>
            <a:ext cx="2744349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7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Travail en </a:t>
            </a:r>
            <a:r>
              <a:rPr lang="fr-FR" sz="37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Compression axiale </a:t>
            </a:r>
            <a:r>
              <a:rPr lang="en" sz="37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du Bois</a:t>
            </a:r>
            <a:endParaRPr sz="3733" b="1" dirty="0">
              <a:solidFill>
                <a:schemeClr val="accent1">
                  <a:lumMod val="75000"/>
                </a:schemeClr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45" name="Google Shape;645;p42"/>
          <p:cNvSpPr txBox="1"/>
          <p:nvPr/>
        </p:nvSpPr>
        <p:spPr>
          <a:xfrm>
            <a:off x="2952789" y="1718663"/>
            <a:ext cx="2762800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Compression Axiale</a:t>
            </a:r>
          </a:p>
          <a:p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Pièce courte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47" name="Google Shape;647;p42"/>
          <p:cNvSpPr txBox="1"/>
          <p:nvPr/>
        </p:nvSpPr>
        <p:spPr>
          <a:xfrm>
            <a:off x="3295556" y="2203830"/>
            <a:ext cx="2878867" cy="1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Raccourcissement, puis écrasement</a:t>
            </a:r>
          </a:p>
        </p:txBody>
      </p:sp>
      <p:cxnSp>
        <p:nvCxnSpPr>
          <p:cNvPr id="657" name="Google Shape;657;p42"/>
          <p:cNvCxnSpPr>
            <a:cxnSpLocks/>
          </p:cNvCxnSpPr>
          <p:nvPr/>
        </p:nvCxnSpPr>
        <p:spPr>
          <a:xfrm>
            <a:off x="2988877" y="1443440"/>
            <a:ext cx="0" cy="476687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718F90D0-56E4-D8F9-A910-8228EC798E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62" t="52108" r="61543" b="2128"/>
          <a:stretch/>
        </p:blipFill>
        <p:spPr>
          <a:xfrm>
            <a:off x="7968482" y="3830456"/>
            <a:ext cx="2313247" cy="2522240"/>
          </a:xfrm>
          <a:prstGeom prst="rect">
            <a:avLst/>
          </a:prstGeom>
        </p:spPr>
      </p:pic>
      <p:sp>
        <p:nvSpPr>
          <p:cNvPr id="7" name="Google Shape;645;p42">
            <a:extLst>
              <a:ext uri="{FF2B5EF4-FFF2-40B4-BE49-F238E27FC236}">
                <a16:creationId xmlns:a16="http://schemas.microsoft.com/office/drawing/2014/main" id="{E887FC01-0E59-DB95-B5C4-8C07AB0F11D1}"/>
              </a:ext>
            </a:extLst>
          </p:cNvPr>
          <p:cNvSpPr txBox="1"/>
          <p:nvPr/>
        </p:nvSpPr>
        <p:spPr>
          <a:xfrm>
            <a:off x="3038478" y="5652337"/>
            <a:ext cx="2440201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Compression Axiale</a:t>
            </a:r>
          </a:p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Pièce Longue</a:t>
            </a:r>
            <a:endParaRPr sz="2133" b="1" dirty="0">
              <a:solidFill>
                <a:schemeClr val="accent1">
                  <a:lumMod val="75000"/>
                </a:schemeClr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8" name="Google Shape;647;p42">
            <a:extLst>
              <a:ext uri="{FF2B5EF4-FFF2-40B4-BE49-F238E27FC236}">
                <a16:creationId xmlns:a16="http://schemas.microsoft.com/office/drawing/2014/main" id="{E55BBF50-4D2B-0AD4-5788-CDA579A700FF}"/>
              </a:ext>
            </a:extLst>
          </p:cNvPr>
          <p:cNvSpPr txBox="1"/>
          <p:nvPr/>
        </p:nvSpPr>
        <p:spPr>
          <a:xfrm>
            <a:off x="3294213" y="3938861"/>
            <a:ext cx="3011816" cy="1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Flambage si </a:t>
            </a:r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Long. &gt; 5 largeurs ,</a:t>
            </a:r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Raccourcissement si </a:t>
            </a:r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Long. &lt;  5 largeurs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D8A478E-2087-6621-75EE-97B2FF2AB9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92" t="51141" r="85675"/>
          <a:stretch/>
        </p:blipFill>
        <p:spPr>
          <a:xfrm>
            <a:off x="6667609" y="3699338"/>
            <a:ext cx="1310016" cy="28435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BE63C2E-A1BF-C567-D171-328A6A1200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50" t="11119" r="52781" b="49721"/>
          <a:stretch/>
        </p:blipFill>
        <p:spPr>
          <a:xfrm>
            <a:off x="8383641" y="1139300"/>
            <a:ext cx="3448595" cy="21582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1585C3C-1D24-F02F-A5E3-9C9383290E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84" t="11119" r="85021" b="49721"/>
          <a:stretch/>
        </p:blipFill>
        <p:spPr>
          <a:xfrm>
            <a:off x="6642700" y="1139861"/>
            <a:ext cx="1272663" cy="2158245"/>
          </a:xfrm>
          <a:prstGeom prst="rect">
            <a:avLst/>
          </a:prstGeom>
        </p:spPr>
      </p:pic>
      <p:sp>
        <p:nvSpPr>
          <p:cNvPr id="2" name="Flèche : haut 1">
            <a:extLst>
              <a:ext uri="{FF2B5EF4-FFF2-40B4-BE49-F238E27FC236}">
                <a16:creationId xmlns:a16="http://schemas.microsoft.com/office/drawing/2014/main" id="{5222948E-13B2-0F07-AA28-1F9F74CAA703}"/>
              </a:ext>
            </a:extLst>
          </p:cNvPr>
          <p:cNvSpPr/>
          <p:nvPr/>
        </p:nvSpPr>
        <p:spPr>
          <a:xfrm rot="3339251">
            <a:off x="4917463" y="3107382"/>
            <a:ext cx="930382" cy="11536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roix 3">
            <a:extLst>
              <a:ext uri="{FF2B5EF4-FFF2-40B4-BE49-F238E27FC236}">
                <a16:creationId xmlns:a16="http://schemas.microsoft.com/office/drawing/2014/main" id="{5DC54A6C-1AAB-06B3-581D-EDD5BD8696CD}"/>
              </a:ext>
            </a:extLst>
          </p:cNvPr>
          <p:cNvSpPr/>
          <p:nvPr/>
        </p:nvSpPr>
        <p:spPr>
          <a:xfrm>
            <a:off x="5887743" y="2727124"/>
            <a:ext cx="467197" cy="495102"/>
          </a:xfrm>
          <a:prstGeom prst="plus">
            <a:avLst>
              <a:gd name="adj" fmla="val 39074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223BD11-FD4F-28AF-A2C8-46F95CAA6E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8406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9943">
        <p15:prstTrans prst="fallOver"/>
      </p:transition>
    </mc:Choice>
    <mc:Fallback>
      <p:transition spd="slow" advTm="99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2"/>
          <p:cNvSpPr/>
          <p:nvPr/>
        </p:nvSpPr>
        <p:spPr>
          <a:xfrm flipH="1">
            <a:off x="8678610" y="3477184"/>
            <a:ext cx="2762800" cy="10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1" name="Google Shape;641;p42"/>
          <p:cNvSpPr txBox="1">
            <a:spLocks noGrp="1"/>
          </p:cNvSpPr>
          <p:nvPr>
            <p:ph type="title"/>
          </p:nvPr>
        </p:nvSpPr>
        <p:spPr>
          <a:xfrm>
            <a:off x="378125" y="23508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Notion de Resistance des matériaux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2" name="Google Shape;642;p42"/>
          <p:cNvSpPr/>
          <p:nvPr/>
        </p:nvSpPr>
        <p:spPr>
          <a:xfrm flipH="1">
            <a:off x="5978237" y="3477184"/>
            <a:ext cx="2700000" cy="102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3" name="Google Shape;643;p42"/>
          <p:cNvSpPr/>
          <p:nvPr/>
        </p:nvSpPr>
        <p:spPr>
          <a:xfrm flipH="1">
            <a:off x="3223740" y="3477184"/>
            <a:ext cx="2762800" cy="10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4" name="Google Shape;644;p42"/>
          <p:cNvSpPr/>
          <p:nvPr/>
        </p:nvSpPr>
        <p:spPr>
          <a:xfrm flipH="1">
            <a:off x="67938" y="4029861"/>
            <a:ext cx="285078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7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Contrainte en </a:t>
            </a:r>
            <a:r>
              <a:rPr lang="fr-FR" sz="37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Compression transversale </a:t>
            </a:r>
            <a:r>
              <a:rPr lang="en" sz="37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du Bois</a:t>
            </a:r>
            <a:endParaRPr sz="3733" b="1" dirty="0">
              <a:solidFill>
                <a:schemeClr val="accent1">
                  <a:lumMod val="75000"/>
                </a:schemeClr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45" name="Google Shape;645;p42"/>
          <p:cNvSpPr txBox="1"/>
          <p:nvPr/>
        </p:nvSpPr>
        <p:spPr>
          <a:xfrm>
            <a:off x="3084185" y="1628443"/>
            <a:ext cx="2313247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Compression transversale</a:t>
            </a:r>
          </a:p>
        </p:txBody>
      </p:sp>
      <p:sp>
        <p:nvSpPr>
          <p:cNvPr id="647" name="Google Shape;647;p42"/>
          <p:cNvSpPr txBox="1"/>
          <p:nvPr/>
        </p:nvSpPr>
        <p:spPr>
          <a:xfrm>
            <a:off x="3095306" y="2155156"/>
            <a:ext cx="2762796" cy="1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Moyen</a:t>
            </a:r>
          </a:p>
        </p:txBody>
      </p:sp>
      <p:cxnSp>
        <p:nvCxnSpPr>
          <p:cNvPr id="657" name="Google Shape;657;p42"/>
          <p:cNvCxnSpPr>
            <a:cxnSpLocks/>
          </p:cNvCxnSpPr>
          <p:nvPr/>
        </p:nvCxnSpPr>
        <p:spPr>
          <a:xfrm>
            <a:off x="2988877" y="1443440"/>
            <a:ext cx="0" cy="476687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647;p42">
            <a:extLst>
              <a:ext uri="{FF2B5EF4-FFF2-40B4-BE49-F238E27FC236}">
                <a16:creationId xmlns:a16="http://schemas.microsoft.com/office/drawing/2014/main" id="{E55BBF50-4D2B-0AD4-5788-CDA579A700FF}"/>
              </a:ext>
            </a:extLst>
          </p:cNvPr>
          <p:cNvSpPr txBox="1"/>
          <p:nvPr/>
        </p:nvSpPr>
        <p:spPr>
          <a:xfrm>
            <a:off x="3284053" y="3748011"/>
            <a:ext cx="7009185" cy="158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Il faudra toujours veiller à ne pas dépasser la contrainte admissible afin d’éviter un effet de poinçonnage. Si nécessaire il faut augmenter la surface portante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F60E50-EEAF-581D-E950-5FAE87794B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7" t="25245" r="69422" b="3933"/>
          <a:stretch/>
        </p:blipFill>
        <p:spPr>
          <a:xfrm>
            <a:off x="8386606" y="1339284"/>
            <a:ext cx="2371776" cy="1728331"/>
          </a:xfrm>
          <a:prstGeom prst="rect">
            <a:avLst/>
          </a:prstGeom>
        </p:spPr>
      </p:pic>
      <p:sp>
        <p:nvSpPr>
          <p:cNvPr id="6" name="Google Shape;647;p42">
            <a:extLst>
              <a:ext uri="{FF2B5EF4-FFF2-40B4-BE49-F238E27FC236}">
                <a16:creationId xmlns:a16="http://schemas.microsoft.com/office/drawing/2014/main" id="{09C1892A-B01F-2986-770F-A79D4AD7EAA8}"/>
              </a:ext>
            </a:extLst>
          </p:cNvPr>
          <p:cNvSpPr txBox="1"/>
          <p:nvPr/>
        </p:nvSpPr>
        <p:spPr>
          <a:xfrm>
            <a:off x="5775944" y="5495075"/>
            <a:ext cx="4284066" cy="87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Pour les formules de contraintes  </a:t>
            </a:r>
          </a:p>
          <a:p>
            <a:pPr>
              <a:lnSpc>
                <a:spcPct val="115000"/>
              </a:lnSpc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flashez le QR code ou tapez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 </a:t>
            </a:r>
            <a:r>
              <a:rPr lang="fr-FR" sz="2400" dirty="0">
                <a:solidFill>
                  <a:srgbClr val="FFC000"/>
                </a:solidFill>
                <a:latin typeface="Mulish Medium"/>
                <a:ea typeface="Mulish Medium"/>
                <a:cs typeface="Mulish Medium"/>
                <a:sym typeface="Mulish Mediu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endParaRPr lang="fr-FR" sz="2400" dirty="0">
              <a:solidFill>
                <a:srgbClr val="FFC00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FAF200C-0F14-E9D3-2D2A-15593641D438}"/>
              </a:ext>
            </a:extLst>
          </p:cNvPr>
          <p:cNvGrpSpPr/>
          <p:nvPr/>
        </p:nvGrpSpPr>
        <p:grpSpPr>
          <a:xfrm>
            <a:off x="10293238" y="4639133"/>
            <a:ext cx="1703281" cy="1711886"/>
            <a:chOff x="9832938" y="4498427"/>
            <a:chExt cx="1703281" cy="1711886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73D70A3-5A91-0C72-4D15-68AC46070143}"/>
                </a:ext>
              </a:extLst>
            </p:cNvPr>
            <p:cNvSpPr/>
            <p:nvPr/>
          </p:nvSpPr>
          <p:spPr>
            <a:xfrm>
              <a:off x="9832938" y="4498429"/>
              <a:ext cx="1703280" cy="171188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E278804-5845-7BED-F532-E106CF0F1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32938" y="4498427"/>
              <a:ext cx="1703281" cy="1711885"/>
            </a:xfrm>
            <a:prstGeom prst="rect">
              <a:avLst/>
            </a:prstGeom>
          </p:spPr>
        </p:pic>
      </p:grpSp>
      <p:sp>
        <p:nvSpPr>
          <p:cNvPr id="4" name="Flèche : haut 3">
            <a:extLst>
              <a:ext uri="{FF2B5EF4-FFF2-40B4-BE49-F238E27FC236}">
                <a16:creationId xmlns:a16="http://schemas.microsoft.com/office/drawing/2014/main" id="{2D27DAE0-224F-F267-41CA-35EFDB5DF4A6}"/>
              </a:ext>
            </a:extLst>
          </p:cNvPr>
          <p:cNvSpPr/>
          <p:nvPr/>
        </p:nvSpPr>
        <p:spPr>
          <a:xfrm rot="5400000">
            <a:off x="3775617" y="2375721"/>
            <a:ext cx="930382" cy="11536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A69D60A-2F0F-6D6B-E1EF-6E2A0CE3CC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72179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034">
        <p15:prstTrans prst="fallOver"/>
      </p:transition>
    </mc:Choice>
    <mc:Fallback>
      <p:transition spd="slow" advTm="8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DE675DF-C654-0BC6-4446-FDA00F1D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429" y="2047094"/>
            <a:ext cx="8917577" cy="248499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E72CD45-18FB-FFE2-FAB2-377F11E58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41977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278">
        <p15:prstTrans prst="fallOver"/>
      </p:transition>
    </mc:Choice>
    <mc:Fallback>
      <p:transition spd="slow" advTm="3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nalisé 1">
      <a:majorFont>
        <a:latin typeface="Fjalla One"/>
        <a:ea typeface=""/>
        <a:cs typeface=""/>
      </a:majorFont>
      <a:minorFont>
        <a:latin typeface="Mulis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296</Words>
  <Application>Microsoft Office PowerPoint</Application>
  <PresentationFormat>Grand écran</PresentationFormat>
  <Paragraphs>56</Paragraphs>
  <Slides>7</Slides>
  <Notes>6</Notes>
  <HiddenSlides>0</HiddenSlides>
  <MMClips>7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Aptos</vt:lpstr>
      <vt:lpstr>Arial</vt:lpstr>
      <vt:lpstr>Cambria Math</vt:lpstr>
      <vt:lpstr>DM Sans</vt:lpstr>
      <vt:lpstr>Fjalla One</vt:lpstr>
      <vt:lpstr>Mulish</vt:lpstr>
      <vt:lpstr>Mulish Medium</vt:lpstr>
      <vt:lpstr>Wingdings</vt:lpstr>
      <vt:lpstr>Thème Office</vt:lpstr>
      <vt:lpstr>La RDM</vt:lpstr>
      <vt:lpstr>Notion de resistance du Bois  ses propriétés mecaniques</vt:lpstr>
      <vt:lpstr>Notion de Resistance des matériaux Bois</vt:lpstr>
      <vt:lpstr>Comparaison de la flêche d’un Bastaing 163/63 à plat et à chant</vt:lpstr>
      <vt:lpstr>Notion de Resistance des matériaux</vt:lpstr>
      <vt:lpstr>Notion de Resistance des matériaux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RDM</dc:title>
  <dc:creator>Pascal RAFIN</dc:creator>
  <cp:lastModifiedBy>Pascal RAFIN</cp:lastModifiedBy>
  <cp:revision>1</cp:revision>
  <dcterms:created xsi:type="dcterms:W3CDTF">2024-05-08T14:05:08Z</dcterms:created>
  <dcterms:modified xsi:type="dcterms:W3CDTF">2024-05-08T14:27:07Z</dcterms:modified>
</cp:coreProperties>
</file>