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620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94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67869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4405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724631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50128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6734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06410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2942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2734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4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0823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205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43280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4514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FCF02-D35E-46A4-B7A1-1A2B81F8D932}" type="datetime1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0203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5908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155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7207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88AF9F-2338-4040-A485-373B8EC8151E}" type="datetime1">
              <a:rPr lang="en-US" smtClean="0"/>
              <a:pPr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74F5D-21DC-40EF-8DBA-AB9BB119E939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794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isse en bois protégée par un film plastique avec condensation visible en extérieur.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rk image wash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6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itle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852160" cy="6858000"/>
          </a:xfrm>
          <a:prstGeom prst="rect">
            <a:avLst/>
          </a:prstGeom>
          <a:solidFill>
            <a:srgbClr val="171A1F">
              <a:alpha val="90000"/>
            </a:srgbClr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re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603504"/>
            <a:ext cx="621792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blu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5024" y="603504"/>
            <a:ext cx="621792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4"/>
          <p:cNvSpPr/>
          <p:nvPr/>
        </p:nvSpPr>
        <p:spPr>
          <a:xfrm>
            <a:off x="658368" y="86868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0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 TECHNIQUE</a:t>
            </a:r>
            <a:endParaRPr lang="fr-FR" sz="1050" noProof="0" dirty="0"/>
          </a:p>
        </p:txBody>
      </p:sp>
      <p:sp>
        <p:nvSpPr>
          <p:cNvPr id="8" name="Text 5"/>
          <p:cNvSpPr/>
          <p:nvPr/>
        </p:nvSpPr>
        <p:spPr>
          <a:xfrm>
            <a:off x="621792" y="1325880"/>
            <a:ext cx="5074920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piège du garnissage extérieur des couvercles dans</a:t>
            </a:r>
            <a:endParaRPr lang="fr-FR" sz="3500" noProof="0" dirty="0"/>
          </a:p>
          <a:p>
            <a:pPr marL="0" indent="0">
              <a:buNone/>
            </a:pPr>
            <a:r>
              <a:rPr lang="fr-FR" sz="35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l’emballage industriel</a:t>
            </a:r>
            <a:endParaRPr lang="fr-FR" sz="3500" noProof="0" dirty="0"/>
          </a:p>
        </p:txBody>
      </p:sp>
      <p:sp>
        <p:nvSpPr>
          <p:cNvPr id="9" name="Text 6"/>
          <p:cNvSpPr/>
          <p:nvPr/>
        </p:nvSpPr>
        <p:spPr>
          <a:xfrm>
            <a:off x="676656" y="3429000"/>
            <a:ext cx="4480560" cy="393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fr-FR" sz="195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Quand la protection devient un incubateur</a:t>
            </a:r>
            <a:endParaRPr lang="fr-FR" sz="1950" noProof="0" dirty="0"/>
          </a:p>
        </p:txBody>
      </p:sp>
      <p:sp>
        <p:nvSpPr>
          <p:cNvPr id="10" name="quote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6656" y="4069080"/>
            <a:ext cx="64008" cy="868680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8"/>
          <p:cNvSpPr/>
          <p:nvPr/>
        </p:nvSpPr>
        <p:spPr>
          <a:xfrm>
            <a:off x="850392" y="4041648"/>
            <a:ext cx="457200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Films plastiques mal positionnés, humidité piégée, UV oubliés, le terrain transforme parfois une caisse protégée en sinistre annoncé.</a:t>
            </a:r>
            <a:endParaRPr lang="fr-FR" sz="1550" noProof="0"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0CADB971-FFA4-B708-9A9B-D808BA99C799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E865E64-60FC-214D-25E7-1F3D339C8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DIAGNOSTIC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82296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 fausse protection : un incubateur à humidité</a:t>
            </a:r>
            <a:endParaRPr lang="fr-FR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572768"/>
            <a:ext cx="795528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“chapeau” plastique tendu sur le couvercle paraît protecteur. En réalité, il bloque les échanges et déclenche un cycle agressif.</a:t>
            </a:r>
            <a:endParaRPr lang="fr-FR" sz="1550" noProof="0" dirty="0"/>
          </a:p>
        </p:txBody>
      </p:sp>
      <p:sp>
        <p:nvSpPr>
          <p:cNvPr id="11" name="Text 9"/>
          <p:cNvSpPr/>
          <p:nvPr/>
        </p:nvSpPr>
        <p:spPr>
          <a:xfrm>
            <a:off x="804672" y="276148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fr-FR" sz="2200" noProof="0" dirty="0"/>
          </a:p>
        </p:txBody>
      </p:sp>
      <p:sp>
        <p:nvSpPr>
          <p:cNvPr id="12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4480" y="2980944"/>
            <a:ext cx="731520" cy="274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804672" y="3374136"/>
            <a:ext cx="1664208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étanche</a:t>
            </a:r>
            <a:endParaRPr lang="fr-FR" sz="1620" noProof="0" dirty="0"/>
          </a:p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mal positionné</a:t>
            </a:r>
            <a:endParaRPr lang="fr-FR" sz="1620" noProof="0" dirty="0"/>
          </a:p>
        </p:txBody>
      </p:sp>
      <p:sp>
        <p:nvSpPr>
          <p:cNvPr id="14" name="Text 12"/>
          <p:cNvSpPr/>
          <p:nvPr/>
        </p:nvSpPr>
        <p:spPr>
          <a:xfrm>
            <a:off x="2523744" y="296265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1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100" noProof="0" dirty="0"/>
          </a:p>
        </p:txBody>
      </p:sp>
      <p:sp>
        <p:nvSpPr>
          <p:cNvPr id="15" name="Text 13"/>
          <p:cNvSpPr/>
          <p:nvPr/>
        </p:nvSpPr>
        <p:spPr>
          <a:xfrm>
            <a:off x="3017520" y="276148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F5B5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fr-FR" sz="2200" noProof="0" dirty="0"/>
          </a:p>
        </p:txBody>
      </p:sp>
      <p:sp>
        <p:nvSpPr>
          <p:cNvPr id="16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67328" y="2980944"/>
            <a:ext cx="731520" cy="27432"/>
          </a:xfrm>
          <a:prstGeom prst="rect">
            <a:avLst/>
          </a:prstGeom>
          <a:solidFill>
            <a:srgbClr val="F5B544"/>
          </a:solidFill>
          <a:ln w="12700">
            <a:solidFill>
              <a:srgbClr val="F5B5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3017520" y="3374136"/>
            <a:ext cx="1664208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Humidité</a:t>
            </a:r>
            <a:endParaRPr lang="fr-FR" sz="1620" noProof="0" dirty="0"/>
          </a:p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piégée</a:t>
            </a:r>
            <a:endParaRPr lang="fr-FR" sz="1620" noProof="0" dirty="0"/>
          </a:p>
        </p:txBody>
      </p:sp>
      <p:sp>
        <p:nvSpPr>
          <p:cNvPr id="18" name="Text 16"/>
          <p:cNvSpPr/>
          <p:nvPr/>
        </p:nvSpPr>
        <p:spPr>
          <a:xfrm>
            <a:off x="4736592" y="296265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1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100" noProof="0" dirty="0"/>
          </a:p>
        </p:txBody>
      </p:sp>
      <p:sp>
        <p:nvSpPr>
          <p:cNvPr id="19" name="Text 17"/>
          <p:cNvSpPr/>
          <p:nvPr/>
        </p:nvSpPr>
        <p:spPr>
          <a:xfrm>
            <a:off x="5230368" y="276148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fr-FR" sz="2200" noProof="0" dirty="0"/>
          </a:p>
        </p:txBody>
      </p:sp>
      <p:sp>
        <p:nvSpPr>
          <p:cNvPr id="20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80176" y="2980944"/>
            <a:ext cx="731520" cy="2743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5230368" y="3374136"/>
            <a:ext cx="1664208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Condensation</a:t>
            </a:r>
            <a:endParaRPr lang="fr-FR" sz="1620" noProof="0" dirty="0"/>
          </a:p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cyclique</a:t>
            </a:r>
            <a:endParaRPr lang="fr-FR" sz="1620" noProof="0" dirty="0"/>
          </a:p>
        </p:txBody>
      </p:sp>
      <p:sp>
        <p:nvSpPr>
          <p:cNvPr id="22" name="Text 20"/>
          <p:cNvSpPr/>
          <p:nvPr/>
        </p:nvSpPr>
        <p:spPr>
          <a:xfrm>
            <a:off x="6949440" y="296265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1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100" noProof="0" dirty="0"/>
          </a:p>
        </p:txBody>
      </p:sp>
      <p:sp>
        <p:nvSpPr>
          <p:cNvPr id="23" name="Text 21"/>
          <p:cNvSpPr/>
          <p:nvPr/>
        </p:nvSpPr>
        <p:spPr>
          <a:xfrm>
            <a:off x="7443216" y="276148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6AD29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fr-FR" sz="2200" noProof="0" dirty="0"/>
          </a:p>
        </p:txBody>
      </p:sp>
      <p:sp>
        <p:nvSpPr>
          <p:cNvPr id="24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93024" y="2980944"/>
            <a:ext cx="731520" cy="27432"/>
          </a:xfrm>
          <a:prstGeom prst="rect">
            <a:avLst/>
          </a:prstGeom>
          <a:solidFill>
            <a:srgbClr val="6AD29B"/>
          </a:solidFill>
          <a:ln w="12700">
            <a:solidFill>
              <a:srgbClr val="6AD29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7443216" y="3374136"/>
            <a:ext cx="1664208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Moisissures</a:t>
            </a:r>
            <a:endParaRPr lang="fr-FR" sz="1620" noProof="0" dirty="0"/>
          </a:p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 le bois</a:t>
            </a:r>
            <a:endParaRPr lang="fr-FR" sz="1620" noProof="0" dirty="0"/>
          </a:p>
        </p:txBody>
      </p:sp>
      <p:sp>
        <p:nvSpPr>
          <p:cNvPr id="26" name="Text 24"/>
          <p:cNvSpPr/>
          <p:nvPr/>
        </p:nvSpPr>
        <p:spPr>
          <a:xfrm>
            <a:off x="9162288" y="2962656"/>
            <a:ext cx="29260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1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100" noProof="0" dirty="0"/>
          </a:p>
        </p:txBody>
      </p:sp>
      <p:sp>
        <p:nvSpPr>
          <p:cNvPr id="27" name="Text 25"/>
          <p:cNvSpPr/>
          <p:nvPr/>
        </p:nvSpPr>
        <p:spPr>
          <a:xfrm>
            <a:off x="9656064" y="276148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fr-FR" sz="2200" noProof="0" dirty="0"/>
          </a:p>
        </p:txBody>
      </p:sp>
      <p:sp>
        <p:nvSpPr>
          <p:cNvPr id="28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05872" y="2980944"/>
            <a:ext cx="731520" cy="274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9" name="Text 27"/>
          <p:cNvSpPr/>
          <p:nvPr/>
        </p:nvSpPr>
        <p:spPr>
          <a:xfrm>
            <a:off x="9656064" y="3374136"/>
            <a:ext cx="1664208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Perte de</a:t>
            </a:r>
            <a:endParaRPr lang="fr-FR" sz="1620" noProof="0" dirty="0"/>
          </a:p>
          <a:p>
            <a:pPr marL="0" indent="0" algn="ctr">
              <a:buNone/>
            </a:pPr>
            <a:r>
              <a:rPr lang="fr-FR" sz="16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</a:t>
            </a:r>
            <a:endParaRPr lang="fr-FR" sz="1620" noProof="0" dirty="0"/>
          </a:p>
        </p:txBody>
      </p:sp>
      <p:sp>
        <p:nvSpPr>
          <p:cNvPr id="30" name="quote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9888" y="4956048"/>
            <a:ext cx="64008" cy="7132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1" name="Text 29"/>
          <p:cNvSpPr/>
          <p:nvPr/>
        </p:nvSpPr>
        <p:spPr>
          <a:xfrm>
            <a:off x="1600200" y="491032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INCUBATEUR</a:t>
            </a:r>
            <a:endParaRPr lang="fr-FR" sz="2200" noProof="0" dirty="0"/>
          </a:p>
        </p:txBody>
      </p:sp>
      <p:sp>
        <p:nvSpPr>
          <p:cNvPr id="32" name="Text 30"/>
          <p:cNvSpPr/>
          <p:nvPr/>
        </p:nvSpPr>
        <p:spPr>
          <a:xfrm>
            <a:off x="3886200" y="4901184"/>
            <a:ext cx="6355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fr-FR" sz="165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danger n’est pas l’eau visible, c’est l’humidité enfermée qui condense, sèche puis recommence.</a:t>
            </a:r>
            <a:endParaRPr lang="fr-FR" sz="1650" noProof="0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226F7438-6409-4868-F08C-DF18698D7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850" b="1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EMBALLAGE INDUSTRIEL EXTÉRIEUR</a:t>
            </a:r>
            <a:endParaRPr lang="fr-FR" sz="850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pic>
        <p:nvPicPr>
          <p:cNvPr id="8" name="Image 0" descr="Caisseries empilées en extérieur confrontées au soleil, à la pluie et aux contraintes climatiques."/>
          <p:cNvPicPr>
            <a:picLocks noChangeAspect="1"/>
          </p:cNvPicPr>
          <p:nvPr/>
        </p:nvPicPr>
        <p:blipFill>
          <a:blip r:embed="rId3"/>
          <a:srcRect l="25250" r="25250"/>
          <a:stretch/>
        </p:blipFill>
        <p:spPr>
          <a:xfrm>
            <a:off x="0" y="73152"/>
            <a:ext cx="4983480" cy="6711696"/>
          </a:xfrm>
          <a:prstGeom prst="rect">
            <a:avLst/>
          </a:prstGeom>
        </p:spPr>
      </p:pic>
      <p:sp>
        <p:nvSpPr>
          <p:cNvPr id="9" name="image dark wash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152"/>
            <a:ext cx="4983480" cy="6711696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7"/>
          <p:cNvSpPr/>
          <p:nvPr/>
        </p:nvSpPr>
        <p:spPr>
          <a:xfrm>
            <a:off x="566928" y="786384"/>
            <a:ext cx="356616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fr-FR" sz="30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RÉALITÉ</a:t>
            </a:r>
            <a:endParaRPr lang="fr-FR" sz="3000" noProof="0" dirty="0"/>
          </a:p>
          <a:p>
            <a:pPr marL="0" indent="0">
              <a:buNone/>
            </a:pPr>
            <a:r>
              <a:rPr lang="fr-FR" sz="30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LOGISTIQUE</a:t>
            </a:r>
            <a:endParaRPr lang="fr-FR" sz="3000" noProof="0" dirty="0"/>
          </a:p>
        </p:txBody>
      </p:sp>
      <p:sp>
        <p:nvSpPr>
          <p:cNvPr id="11" name="Text 8"/>
          <p:cNvSpPr/>
          <p:nvPr/>
        </p:nvSpPr>
        <p:spPr>
          <a:xfrm>
            <a:off x="0" y="5157216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4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terrain n’est pas un laboratoire.</a:t>
            </a:r>
            <a:endParaRPr lang="fr-FR" sz="2400" noProof="0" dirty="0"/>
          </a:p>
        </p:txBody>
      </p:sp>
      <p:sp>
        <p:nvSpPr>
          <p:cNvPr id="12" name="Text 9"/>
          <p:cNvSpPr/>
          <p:nvPr/>
        </p:nvSpPr>
        <p:spPr>
          <a:xfrm>
            <a:off x="5486400" y="493776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CONTRAINTES CUMULÉES</a:t>
            </a:r>
            <a:endParaRPr lang="fr-FR" sz="950" noProof="0" dirty="0"/>
          </a:p>
        </p:txBody>
      </p:sp>
      <p:sp>
        <p:nvSpPr>
          <p:cNvPr id="13" name="Text 10"/>
          <p:cNvSpPr/>
          <p:nvPr/>
        </p:nvSpPr>
        <p:spPr>
          <a:xfrm>
            <a:off x="5486400" y="795528"/>
            <a:ext cx="5989320" cy="7863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Quatre contraintes qui annulent les films fragiles</a:t>
            </a:r>
            <a:endParaRPr lang="fr-FR" sz="2400" noProof="0" dirty="0"/>
          </a:p>
        </p:txBody>
      </p:sp>
      <p:sp>
        <p:nvSpPr>
          <p:cNvPr id="14" name="Text 11"/>
          <p:cNvSpPr/>
          <p:nvPr/>
        </p:nvSpPr>
        <p:spPr>
          <a:xfrm>
            <a:off x="5504688" y="1664208"/>
            <a:ext cx="539496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2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Une protection extérieure doit survivre à la durée, au climat et à la manipulation — simultanément.</a:t>
            </a:r>
            <a:endParaRPr lang="fr-FR" sz="1520" noProof="0" dirty="0"/>
          </a:p>
        </p:txBody>
      </p:sp>
      <p:sp>
        <p:nvSpPr>
          <p:cNvPr id="15" name="Text 12"/>
          <p:cNvSpPr/>
          <p:nvPr/>
        </p:nvSpPr>
        <p:spPr>
          <a:xfrm>
            <a:off x="5504688" y="2450592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fr-FR" sz="1550" noProof="0" dirty="0"/>
          </a:p>
        </p:txBody>
      </p:sp>
      <p:sp>
        <p:nvSpPr>
          <p:cNvPr id="16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6168" y="2606040"/>
            <a:ext cx="731520" cy="2743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4"/>
          <p:cNvSpPr/>
          <p:nvPr/>
        </p:nvSpPr>
        <p:spPr>
          <a:xfrm>
            <a:off x="6748272" y="2404872"/>
            <a:ext cx="42519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4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Stockage prolongé</a:t>
            </a:r>
            <a:endParaRPr lang="fr-FR" sz="1740" noProof="0" dirty="0"/>
          </a:p>
        </p:txBody>
      </p:sp>
      <p:sp>
        <p:nvSpPr>
          <p:cNvPr id="18" name="Text 15"/>
          <p:cNvSpPr/>
          <p:nvPr/>
        </p:nvSpPr>
        <p:spPr>
          <a:xfrm>
            <a:off x="6748272" y="2706624"/>
            <a:ext cx="45262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Exposition sur plusieurs semaines ou mois, avec cycles jour/nuit répétés.</a:t>
            </a:r>
            <a:endParaRPr lang="fr-FR" sz="1380" noProof="0" dirty="0"/>
          </a:p>
        </p:txBody>
      </p:sp>
      <p:sp>
        <p:nvSpPr>
          <p:cNvPr id="19" name="Text 16"/>
          <p:cNvSpPr/>
          <p:nvPr/>
        </p:nvSpPr>
        <p:spPr>
          <a:xfrm>
            <a:off x="5504688" y="3282696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F5B5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fr-FR" sz="1550" noProof="0" dirty="0"/>
          </a:p>
        </p:txBody>
      </p:sp>
      <p:sp>
        <p:nvSpPr>
          <p:cNvPr id="20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6168" y="3438144"/>
            <a:ext cx="731520" cy="27432"/>
          </a:xfrm>
          <a:prstGeom prst="rect">
            <a:avLst/>
          </a:prstGeom>
          <a:solidFill>
            <a:srgbClr val="F5B544"/>
          </a:solidFill>
          <a:ln w="12700">
            <a:solidFill>
              <a:srgbClr val="F5B5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8"/>
          <p:cNvSpPr/>
          <p:nvPr/>
        </p:nvSpPr>
        <p:spPr>
          <a:xfrm>
            <a:off x="6748272" y="3236976"/>
            <a:ext cx="42519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4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Variations extrêmes</a:t>
            </a:r>
            <a:endParaRPr lang="fr-FR" sz="1740" noProof="0" dirty="0"/>
          </a:p>
        </p:txBody>
      </p:sp>
      <p:sp>
        <p:nvSpPr>
          <p:cNvPr id="22" name="Text 19"/>
          <p:cNvSpPr/>
          <p:nvPr/>
        </p:nvSpPr>
        <p:spPr>
          <a:xfrm>
            <a:off x="6748272" y="3538728"/>
            <a:ext cx="45262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Alternance pluie, chaleur, froid, ventilation faible ou nulle.</a:t>
            </a:r>
            <a:endParaRPr lang="fr-FR" sz="1380" noProof="0" dirty="0"/>
          </a:p>
        </p:txBody>
      </p:sp>
      <p:sp>
        <p:nvSpPr>
          <p:cNvPr id="23" name="Text 20"/>
          <p:cNvSpPr/>
          <p:nvPr/>
        </p:nvSpPr>
        <p:spPr>
          <a:xfrm>
            <a:off x="5504688" y="4114800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fr-FR" sz="1550" noProof="0" dirty="0"/>
          </a:p>
        </p:txBody>
      </p:sp>
      <p:sp>
        <p:nvSpPr>
          <p:cNvPr id="24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6168" y="4270248"/>
            <a:ext cx="731520" cy="274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2"/>
          <p:cNvSpPr/>
          <p:nvPr/>
        </p:nvSpPr>
        <p:spPr>
          <a:xfrm>
            <a:off x="6748272" y="4069080"/>
            <a:ext cx="42519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4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Zones tropicales / désertiques</a:t>
            </a:r>
            <a:endParaRPr lang="fr-FR" sz="1740" noProof="0" dirty="0"/>
          </a:p>
        </p:txBody>
      </p:sp>
      <p:sp>
        <p:nvSpPr>
          <p:cNvPr id="26" name="Text 23"/>
          <p:cNvSpPr/>
          <p:nvPr/>
        </p:nvSpPr>
        <p:spPr>
          <a:xfrm>
            <a:off x="6748272" y="4370832"/>
            <a:ext cx="45262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Humidité élevée ou UV et chaleur qui accélèrent le vieillissement.</a:t>
            </a:r>
            <a:endParaRPr lang="fr-FR" sz="1380" noProof="0" dirty="0"/>
          </a:p>
        </p:txBody>
      </p:sp>
      <p:sp>
        <p:nvSpPr>
          <p:cNvPr id="27" name="Text 24"/>
          <p:cNvSpPr/>
          <p:nvPr/>
        </p:nvSpPr>
        <p:spPr>
          <a:xfrm>
            <a:off x="5504688" y="4946904"/>
            <a:ext cx="3474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6AD29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fr-FR" sz="1550" noProof="0" dirty="0"/>
          </a:p>
        </p:txBody>
      </p:sp>
      <p:sp>
        <p:nvSpPr>
          <p:cNvPr id="28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6168" y="5102352"/>
            <a:ext cx="731520" cy="27432"/>
          </a:xfrm>
          <a:prstGeom prst="rect">
            <a:avLst/>
          </a:prstGeom>
          <a:solidFill>
            <a:srgbClr val="6AD29B"/>
          </a:solidFill>
          <a:ln w="12700">
            <a:solidFill>
              <a:srgbClr val="6AD29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9" name="Text 26"/>
          <p:cNvSpPr/>
          <p:nvPr/>
        </p:nvSpPr>
        <p:spPr>
          <a:xfrm>
            <a:off x="6748272" y="4901184"/>
            <a:ext cx="42519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4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Gerbage &amp; manutention</a:t>
            </a:r>
            <a:endParaRPr lang="fr-FR" sz="1740" noProof="0" dirty="0"/>
          </a:p>
        </p:txBody>
      </p:sp>
      <p:sp>
        <p:nvSpPr>
          <p:cNvPr id="30" name="Text 27"/>
          <p:cNvSpPr/>
          <p:nvPr/>
        </p:nvSpPr>
        <p:spPr>
          <a:xfrm>
            <a:off x="6748272" y="5202936"/>
            <a:ext cx="45262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Frottements, perforations, tension du film, stress mécanique réel.</a:t>
            </a:r>
            <a:endParaRPr lang="fr-FR" sz="1380" noProof="0" dirty="0"/>
          </a:p>
        </p:txBody>
      </p:sp>
      <p:sp>
        <p:nvSpPr>
          <p:cNvPr id="32" name="Text 3">
            <a:extLst>
              <a:ext uri="{FF2B5EF4-FFF2-40B4-BE49-F238E27FC236}">
                <a16:creationId xmlns:a16="http://schemas.microsoft.com/office/drawing/2014/main" id="{5C03D42E-5344-1276-A180-E0FB25877316}"/>
              </a:ext>
            </a:extLst>
          </p:cNvPr>
          <p:cNvSpPr/>
          <p:nvPr/>
        </p:nvSpPr>
        <p:spPr>
          <a:xfrm>
            <a:off x="277368" y="649224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C24B965F-B5C0-69D3-77DB-91987868F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2560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POINT AVEUGLE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89611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542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Sans stabilisation anti‑UV, l’étanchéité disparaît</a:t>
            </a:r>
            <a:endParaRPr lang="fr-FR" sz="2542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627632"/>
            <a:ext cx="813816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soleil attaque la structure du film. Un film non traité devient cassant, puis se fissure au premier stress climatique.</a:t>
            </a:r>
            <a:endParaRPr lang="fr-FR" sz="1550" noProof="0" dirty="0"/>
          </a:p>
        </p:txBody>
      </p:sp>
      <p:sp>
        <p:nvSpPr>
          <p:cNvPr id="11" name="Text 9"/>
          <p:cNvSpPr/>
          <p:nvPr/>
        </p:nvSpPr>
        <p:spPr>
          <a:xfrm>
            <a:off x="749808" y="2331720"/>
            <a:ext cx="28803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4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quelques</a:t>
            </a:r>
            <a:endParaRPr lang="fr-FR" sz="4200" noProof="0" dirty="0"/>
          </a:p>
          <a:p>
            <a:pPr marL="0" indent="0">
              <a:buNone/>
            </a:pPr>
            <a:r>
              <a:rPr lang="fr-FR" sz="4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semaines</a:t>
            </a:r>
            <a:endParaRPr lang="fr-FR" sz="4200" noProof="0" dirty="0"/>
          </a:p>
        </p:txBody>
      </p:sp>
      <p:sp>
        <p:nvSpPr>
          <p:cNvPr id="12" name="Text 10"/>
          <p:cNvSpPr/>
          <p:nvPr/>
        </p:nvSpPr>
        <p:spPr>
          <a:xfrm>
            <a:off x="804672" y="3749040"/>
            <a:ext cx="2971800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fr-FR" sz="16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peuvent suffire pour transformer un film standard en membrane cassante.</a:t>
            </a:r>
            <a:endParaRPr lang="fr-FR" sz="1620" noProof="0" dirty="0"/>
          </a:p>
        </p:txBody>
      </p:sp>
      <p:sp>
        <p:nvSpPr>
          <p:cNvPr id="1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4572000"/>
            <a:ext cx="2423160" cy="32004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phase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0520" y="2514600"/>
            <a:ext cx="1682496" cy="1682496"/>
          </a:xfrm>
          <a:prstGeom prst="rect">
            <a:avLst/>
          </a:prstGeom>
          <a:solidFill>
            <a:srgbClr val="E84A4A">
              <a:alpha val="28000"/>
            </a:srgbClr>
          </a:solidFill>
          <a:ln w="15240">
            <a:solidFill>
              <a:srgbClr val="E84A4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233672" y="2834640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UV</a:t>
            </a:r>
            <a:endParaRPr lang="fr-FR" sz="1800" noProof="0" dirty="0"/>
          </a:p>
        </p:txBody>
      </p:sp>
      <p:sp>
        <p:nvSpPr>
          <p:cNvPr id="16" name="Text 14"/>
          <p:cNvSpPr/>
          <p:nvPr/>
        </p:nvSpPr>
        <p:spPr>
          <a:xfrm>
            <a:off x="4297680" y="3246120"/>
            <a:ext cx="1408176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Dégradation</a:t>
            </a:r>
            <a:endParaRPr lang="fr-FR" sz="1380" noProof="0" dirty="0"/>
          </a:p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 structure</a:t>
            </a:r>
            <a:endParaRPr lang="fr-FR" sz="1380" noProof="0" dirty="0"/>
          </a:p>
        </p:txBody>
      </p:sp>
      <p:sp>
        <p:nvSpPr>
          <p:cNvPr id="17" name="Text 15"/>
          <p:cNvSpPr/>
          <p:nvPr/>
        </p:nvSpPr>
        <p:spPr>
          <a:xfrm>
            <a:off x="6007608" y="2990088"/>
            <a:ext cx="3474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4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400" noProof="0" dirty="0"/>
          </a:p>
        </p:txBody>
      </p:sp>
      <p:sp>
        <p:nvSpPr>
          <p:cNvPr id="18" name="phase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7960" y="2514600"/>
            <a:ext cx="1682496" cy="1682496"/>
          </a:xfrm>
          <a:prstGeom prst="rect">
            <a:avLst/>
          </a:prstGeom>
          <a:solidFill>
            <a:srgbClr val="F5B544">
              <a:alpha val="28000"/>
            </a:srgbClr>
          </a:solidFill>
          <a:ln w="15240">
            <a:solidFill>
              <a:srgbClr val="F5B544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6611112" y="2834640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FRAGILITÉ</a:t>
            </a:r>
            <a:endParaRPr lang="fr-FR" sz="1800" noProof="0" dirty="0"/>
          </a:p>
        </p:txBody>
      </p:sp>
      <p:sp>
        <p:nvSpPr>
          <p:cNvPr id="20" name="Text 18"/>
          <p:cNvSpPr/>
          <p:nvPr/>
        </p:nvSpPr>
        <p:spPr>
          <a:xfrm>
            <a:off x="6675120" y="3246120"/>
            <a:ext cx="1408176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Perte de</a:t>
            </a:r>
            <a:endParaRPr lang="fr-FR" sz="1380" noProof="0" dirty="0"/>
          </a:p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souplesse</a:t>
            </a:r>
            <a:endParaRPr lang="fr-FR" sz="1380" noProof="0" dirty="0"/>
          </a:p>
        </p:txBody>
      </p:sp>
      <p:sp>
        <p:nvSpPr>
          <p:cNvPr id="21" name="Text 19"/>
          <p:cNvSpPr/>
          <p:nvPr/>
        </p:nvSpPr>
        <p:spPr>
          <a:xfrm>
            <a:off x="8385048" y="2990088"/>
            <a:ext cx="3474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400" noProof="0" dirty="0">
                <a:solidFill>
                  <a:srgbClr val="AAB4C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fr-FR" sz="2400" noProof="0" dirty="0"/>
          </a:p>
        </p:txBody>
      </p:sp>
      <p:sp>
        <p:nvSpPr>
          <p:cNvPr id="22" name="phase fiel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15400" y="2514600"/>
            <a:ext cx="1682496" cy="1682496"/>
          </a:xfrm>
          <a:prstGeom prst="rect">
            <a:avLst/>
          </a:prstGeom>
          <a:solidFill>
            <a:srgbClr val="37A8FF">
              <a:alpha val="28000"/>
            </a:srgbClr>
          </a:solidFill>
          <a:ln w="15240">
            <a:solidFill>
              <a:srgbClr val="37A8FF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8988552" y="2834640"/>
            <a:ext cx="15361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FISSURE</a:t>
            </a:r>
            <a:endParaRPr lang="fr-FR" sz="1800" noProof="0" dirty="0"/>
          </a:p>
        </p:txBody>
      </p:sp>
      <p:sp>
        <p:nvSpPr>
          <p:cNvPr id="24" name="Text 22"/>
          <p:cNvSpPr/>
          <p:nvPr/>
        </p:nvSpPr>
        <p:spPr>
          <a:xfrm>
            <a:off x="9052560" y="3246120"/>
            <a:ext cx="1408176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Étanchéité</a:t>
            </a:r>
            <a:endParaRPr lang="fr-FR" sz="1380" noProof="0" dirty="0"/>
          </a:p>
          <a:p>
            <a:pPr marL="0" indent="0" algn="ctr">
              <a:buNone/>
            </a:pPr>
            <a:r>
              <a:rPr lang="fr-FR" sz="13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annulée</a:t>
            </a:r>
            <a:endParaRPr lang="fr-FR" sz="1380" noProof="0" dirty="0"/>
          </a:p>
        </p:txBody>
      </p:sp>
      <p:sp>
        <p:nvSpPr>
          <p:cNvPr id="25" name="quote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4528" y="4736592"/>
            <a:ext cx="64008" cy="566928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6" name="Text 24"/>
          <p:cNvSpPr/>
          <p:nvPr/>
        </p:nvSpPr>
        <p:spPr>
          <a:xfrm>
            <a:off x="4434840" y="4700016"/>
            <a:ext cx="58978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15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À spécifier explicitement : film formulé avec stabilisants UV et performance mécanique adaptée au vieillissement solaire.</a:t>
            </a:r>
            <a:endParaRPr lang="fr-FR" sz="1520" noProof="0" dirty="0"/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4BAA5712-420F-4681-9CB1-9F685587669E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E70C7DA2-5EE8-14A9-8968-4351B8FC9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MATÉRIAU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8503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bon choix : film coextrudé multicouche technique</a:t>
            </a:r>
            <a:endParaRPr lang="fr-FR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591056"/>
            <a:ext cx="7589520" cy="49377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les films standards ou le PVC inadapté. La performance vient d’une formulation pensée pour l’extérieur.</a:t>
            </a:r>
            <a:endParaRPr lang="fr-FR" sz="1550" noProof="0" dirty="0"/>
          </a:p>
        </p:txBody>
      </p:sp>
      <p:sp>
        <p:nvSpPr>
          <p:cNvPr id="11" name="Text 9"/>
          <p:cNvSpPr/>
          <p:nvPr/>
        </p:nvSpPr>
        <p:spPr>
          <a:xfrm>
            <a:off x="758952" y="2487168"/>
            <a:ext cx="30632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33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FILM</a:t>
            </a:r>
            <a:endParaRPr lang="fr-FR" sz="3300" noProof="0" dirty="0"/>
          </a:p>
          <a:p>
            <a:pPr marL="0" indent="0">
              <a:buNone/>
            </a:pPr>
            <a:r>
              <a:rPr lang="fr-FR" sz="33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TECHNIQUE</a:t>
            </a:r>
            <a:endParaRPr lang="fr-FR" sz="3300" noProof="0" dirty="0"/>
          </a:p>
        </p:txBody>
      </p:sp>
      <p:sp>
        <p:nvSpPr>
          <p:cNvPr id="12" name="Text 10"/>
          <p:cNvSpPr/>
          <p:nvPr/>
        </p:nvSpPr>
        <p:spPr>
          <a:xfrm>
            <a:off x="795528" y="3639312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fr-FR" sz="1800" noProof="0" dirty="0"/>
          </a:p>
        </p:txBody>
      </p:sp>
      <p:sp>
        <p:nvSpPr>
          <p:cNvPr id="13" name="Text 11"/>
          <p:cNvSpPr/>
          <p:nvPr/>
        </p:nvSpPr>
        <p:spPr>
          <a:xfrm>
            <a:off x="795528" y="3657003"/>
            <a:ext cx="2697480" cy="5669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48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technique multicouche avec stabilisation UV.</a:t>
            </a:r>
            <a:endParaRPr lang="fr-FR" sz="1480" noProof="0" dirty="0"/>
          </a:p>
        </p:txBody>
      </p:sp>
      <p:sp>
        <p:nvSpPr>
          <p:cNvPr id="14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9080" y="2331720"/>
            <a:ext cx="2423160" cy="36576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069080" y="2487168"/>
            <a:ext cx="246888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Coextrusion</a:t>
            </a:r>
            <a:endParaRPr lang="fr-FR" sz="1800" noProof="0" dirty="0"/>
          </a:p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multicouche</a:t>
            </a:r>
            <a:endParaRPr lang="fr-FR" sz="1800" noProof="0" dirty="0"/>
          </a:p>
        </p:txBody>
      </p:sp>
      <p:sp>
        <p:nvSpPr>
          <p:cNvPr id="16" name="Text 14"/>
          <p:cNvSpPr/>
          <p:nvPr/>
        </p:nvSpPr>
        <p:spPr>
          <a:xfrm>
            <a:off x="4069080" y="3081528"/>
            <a:ext cx="28346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 conçue pour combiner rigidité et tenue mécanique.</a:t>
            </a:r>
            <a:endParaRPr lang="fr-FR" sz="1380" noProof="0" dirty="0"/>
          </a:p>
        </p:txBody>
      </p:sp>
      <p:sp>
        <p:nvSpPr>
          <p:cNvPr id="17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9520" y="2331720"/>
            <a:ext cx="2423160" cy="36576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7589520" y="2487168"/>
            <a:ext cx="246888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Stabilisants</a:t>
            </a:r>
            <a:endParaRPr lang="fr-FR" sz="1800" noProof="0" dirty="0"/>
          </a:p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anti‑UV</a:t>
            </a:r>
            <a:endParaRPr lang="fr-FR" sz="1800" noProof="0" dirty="0"/>
          </a:p>
        </p:txBody>
      </p:sp>
      <p:sp>
        <p:nvSpPr>
          <p:cNvPr id="19" name="Text 17"/>
          <p:cNvSpPr/>
          <p:nvPr/>
        </p:nvSpPr>
        <p:spPr>
          <a:xfrm>
            <a:off x="7589520" y="3081528"/>
            <a:ext cx="28346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Résistance au vieillissement solaire et à la fragilisation.</a:t>
            </a:r>
            <a:endParaRPr lang="fr-FR" sz="1380" noProof="0" dirty="0"/>
          </a:p>
        </p:txBody>
      </p:sp>
      <p:sp>
        <p:nvSpPr>
          <p:cNvPr id="20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9080" y="3886200"/>
            <a:ext cx="2423160" cy="36576"/>
          </a:xfrm>
          <a:prstGeom prst="rect">
            <a:avLst/>
          </a:prstGeom>
          <a:solidFill>
            <a:srgbClr val="6AD29B"/>
          </a:solidFill>
          <a:ln w="12700">
            <a:solidFill>
              <a:srgbClr val="6AD29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4069080" y="4041648"/>
            <a:ext cx="246888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Résistance à la</a:t>
            </a:r>
            <a:endParaRPr lang="fr-FR" sz="1800" noProof="0" dirty="0"/>
          </a:p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perforation</a:t>
            </a:r>
            <a:endParaRPr lang="fr-FR" sz="1800" noProof="0" dirty="0"/>
          </a:p>
        </p:txBody>
      </p:sp>
      <p:sp>
        <p:nvSpPr>
          <p:cNvPr id="22" name="Text 20"/>
          <p:cNvSpPr/>
          <p:nvPr/>
        </p:nvSpPr>
        <p:spPr>
          <a:xfrm>
            <a:off x="4069080" y="4636008"/>
            <a:ext cx="28346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Meilleure tenue face au gerbage, aux frottements et aux accrocs.</a:t>
            </a:r>
            <a:endParaRPr lang="fr-FR" sz="1380" noProof="0" dirty="0"/>
          </a:p>
        </p:txBody>
      </p:sp>
      <p:sp>
        <p:nvSpPr>
          <p:cNvPr id="2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9520" y="3886200"/>
            <a:ext cx="2423160" cy="36576"/>
          </a:xfrm>
          <a:prstGeom prst="rect">
            <a:avLst/>
          </a:prstGeom>
          <a:solidFill>
            <a:srgbClr val="F5B544"/>
          </a:solidFill>
          <a:ln w="12700">
            <a:solidFill>
              <a:srgbClr val="F5B5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4" name="Text 22"/>
          <p:cNvSpPr/>
          <p:nvPr/>
        </p:nvSpPr>
        <p:spPr>
          <a:xfrm>
            <a:off x="7589520" y="4041648"/>
            <a:ext cx="246888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Rigidité</a:t>
            </a:r>
            <a:endParaRPr lang="fr-FR" sz="1800" noProof="0" dirty="0"/>
          </a:p>
          <a:p>
            <a:pPr marL="0" indent="0" algn="l">
              <a:buNone/>
            </a:pPr>
            <a:r>
              <a:rPr lang="fr-FR" sz="180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indispensable</a:t>
            </a:r>
            <a:endParaRPr lang="fr-FR" sz="1800" noProof="0" dirty="0"/>
          </a:p>
        </p:txBody>
      </p:sp>
      <p:sp>
        <p:nvSpPr>
          <p:cNvPr id="25" name="Text 23"/>
          <p:cNvSpPr/>
          <p:nvPr/>
        </p:nvSpPr>
        <p:spPr>
          <a:xfrm>
            <a:off x="7589520" y="4636008"/>
            <a:ext cx="28346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8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film reste en place et limite les poches propices à l’eau.</a:t>
            </a:r>
            <a:endParaRPr lang="fr-FR" sz="1380" noProof="0" dirty="0"/>
          </a:p>
        </p:txBody>
      </p:sp>
      <p:sp>
        <p:nvSpPr>
          <p:cNvPr id="26" name="Text 24"/>
          <p:cNvSpPr/>
          <p:nvPr/>
        </p:nvSpPr>
        <p:spPr>
          <a:xfrm>
            <a:off x="4069080" y="5532120"/>
            <a:ext cx="6355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1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Performance = matériau + formulation + terrain</a:t>
            </a:r>
            <a:endParaRPr lang="fr-FR" sz="2100" noProof="0" dirty="0"/>
          </a:p>
        </p:txBody>
      </p:sp>
      <p:sp>
        <p:nvSpPr>
          <p:cNvPr id="28" name="Text 3">
            <a:extLst>
              <a:ext uri="{FF2B5EF4-FFF2-40B4-BE49-F238E27FC236}">
                <a16:creationId xmlns:a16="http://schemas.microsoft.com/office/drawing/2014/main" id="{39392ED6-6DBC-D2F6-6CA4-E36D060A6CDB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47753F53-06BC-C942-5C5C-ECB750046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MÉTHODE DE POSE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548640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 solution fiable : doubler sous couvercle</a:t>
            </a:r>
            <a:endParaRPr lang="fr-FR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572768"/>
            <a:ext cx="544068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pose compte autant que le matériau : elle doit gérer l’écoulement, les efforts et la portée du film.</a:t>
            </a:r>
            <a:endParaRPr lang="fr-FR" sz="1550" noProof="0" dirty="0"/>
          </a:p>
        </p:txBody>
      </p:sp>
      <p:pic>
        <p:nvPicPr>
          <p:cNvPr id="11" name="Image 0" descr="Vue technique d’un doublage sous couvercle avec film, agrafage périphérique et lattes de bois."/>
          <p:cNvPicPr>
            <a:picLocks noChangeAspect="1"/>
          </p:cNvPicPr>
          <p:nvPr/>
        </p:nvPicPr>
        <p:blipFill>
          <a:blip r:embed="rId3"/>
          <a:srcRect l="22162" r="22162"/>
          <a:stretch/>
        </p:blipFill>
        <p:spPr>
          <a:xfrm>
            <a:off x="6583680" y="73152"/>
            <a:ext cx="5605272" cy="6711696"/>
          </a:xfrm>
          <a:prstGeom prst="rect">
            <a:avLst/>
          </a:prstGeom>
        </p:spPr>
      </p:pic>
      <p:sp>
        <p:nvSpPr>
          <p:cNvPr id="12" name="image wash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0" y="73152"/>
            <a:ext cx="5605272" cy="6711696"/>
          </a:xfrm>
          <a:prstGeom prst="rect">
            <a:avLst/>
          </a:prstGeom>
          <a:solidFill>
            <a:srgbClr val="171A1F">
              <a:alpha val="34000"/>
            </a:srgbClr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0"/>
          <p:cNvSpPr/>
          <p:nvPr/>
        </p:nvSpPr>
        <p:spPr>
          <a:xfrm>
            <a:off x="713232" y="2331720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fr-FR" sz="2200" noProof="0" dirty="0"/>
          </a:p>
        </p:txBody>
      </p:sp>
      <p:sp>
        <p:nvSpPr>
          <p:cNvPr id="14" name="Text 11"/>
          <p:cNvSpPr/>
          <p:nvPr/>
        </p:nvSpPr>
        <p:spPr>
          <a:xfrm>
            <a:off x="1444752" y="2313432"/>
            <a:ext cx="416052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Doublage sous couvercle</a:t>
            </a:r>
            <a:endParaRPr lang="fr-FR" sz="1720" noProof="0" dirty="0"/>
          </a:p>
        </p:txBody>
      </p:sp>
      <p:sp>
        <p:nvSpPr>
          <p:cNvPr id="15" name="Text 12"/>
          <p:cNvSpPr/>
          <p:nvPr/>
        </p:nvSpPr>
        <p:spPr>
          <a:xfrm>
            <a:off x="1444752" y="2660904"/>
            <a:ext cx="44805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film est placé sous le couvercle en bois ou contreplaqué</a:t>
            </a:r>
            <a:endParaRPr lang="fr-FR" sz="1360" noProof="0" dirty="0"/>
          </a:p>
        </p:txBody>
      </p:sp>
      <p:sp>
        <p:nvSpPr>
          <p:cNvPr id="16" name="Text 13"/>
          <p:cNvSpPr/>
          <p:nvPr/>
        </p:nvSpPr>
        <p:spPr>
          <a:xfrm>
            <a:off x="713232" y="3300984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fr-FR" sz="2200" noProof="0" dirty="0"/>
          </a:p>
        </p:txBody>
      </p:sp>
      <p:sp>
        <p:nvSpPr>
          <p:cNvPr id="17" name="Text 14"/>
          <p:cNvSpPr/>
          <p:nvPr/>
        </p:nvSpPr>
        <p:spPr>
          <a:xfrm>
            <a:off x="1444752" y="3282696"/>
            <a:ext cx="416052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Agrafage périphérique du film</a:t>
            </a:r>
            <a:endParaRPr lang="fr-FR" sz="1720" noProof="0" dirty="0"/>
          </a:p>
        </p:txBody>
      </p:sp>
      <p:sp>
        <p:nvSpPr>
          <p:cNvPr id="18" name="Text 15"/>
          <p:cNvSpPr/>
          <p:nvPr/>
        </p:nvSpPr>
        <p:spPr>
          <a:xfrm>
            <a:off x="1444752" y="3630168"/>
            <a:ext cx="44805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3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fixation limite les entrées d’eau et stabilise la membrane.</a:t>
            </a:r>
            <a:endParaRPr lang="fr-FR" sz="1360" noProof="0" dirty="0"/>
          </a:p>
        </p:txBody>
      </p:sp>
      <p:sp>
        <p:nvSpPr>
          <p:cNvPr id="19" name="Text 16"/>
          <p:cNvSpPr/>
          <p:nvPr/>
        </p:nvSpPr>
        <p:spPr>
          <a:xfrm>
            <a:off x="713232" y="4270248"/>
            <a:ext cx="594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2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fr-FR" sz="2200" noProof="0" dirty="0"/>
          </a:p>
        </p:txBody>
      </p:sp>
      <p:sp>
        <p:nvSpPr>
          <p:cNvPr id="20" name="Text 17"/>
          <p:cNvSpPr/>
          <p:nvPr/>
        </p:nvSpPr>
        <p:spPr>
          <a:xfrm>
            <a:off x="1444752" y="4251960"/>
            <a:ext cx="416052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2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Portée fractionnée par les âmes</a:t>
            </a:r>
            <a:endParaRPr lang="fr-FR" sz="1720" noProof="0" dirty="0"/>
          </a:p>
        </p:txBody>
      </p:sp>
      <p:sp>
        <p:nvSpPr>
          <p:cNvPr id="21" name="Text 18"/>
          <p:cNvSpPr/>
          <p:nvPr/>
        </p:nvSpPr>
        <p:spPr>
          <a:xfrm>
            <a:off x="1444752" y="4599432"/>
            <a:ext cx="44805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fr-FR" sz="13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L’espacement des âmes réduit la flèche, les poches d’eau et les contraintes locales.</a:t>
            </a:r>
            <a:endParaRPr lang="fr-FR" sz="1360" noProof="0" dirty="0"/>
          </a:p>
        </p:txBody>
      </p:sp>
      <p:sp>
        <p:nvSpPr>
          <p:cNvPr id="22" name="Text 19"/>
          <p:cNvSpPr/>
          <p:nvPr/>
        </p:nvSpPr>
        <p:spPr>
          <a:xfrm>
            <a:off x="731520" y="5532120"/>
            <a:ext cx="52120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fr-FR" sz="20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Objectif : éviter les poches, maintenir l’étanchéité.</a:t>
            </a:r>
            <a:endParaRPr lang="fr-FR" sz="2000" noProof="0" dirty="0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E5E739B7-D7D0-4E37-3406-196C5A910533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4AF49D4-1379-3F29-6A72-573E44393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2286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SPÉCIFICATION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822960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542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 qu’il faut arrêter — et ce qu’il faut exiger</a:t>
            </a:r>
            <a:endParaRPr lang="fr-FR" sz="2542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572768"/>
            <a:ext cx="685800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cahier des charges doit séparer les promesses marketing de la réalité logistique.</a:t>
            </a:r>
            <a:endParaRPr lang="fr-FR" sz="1550" noProof="0" dirty="0"/>
          </a:p>
        </p:txBody>
      </p:sp>
      <p:sp>
        <p:nvSpPr>
          <p:cNvPr id="11" name="red column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304288"/>
            <a:ext cx="91440" cy="2606040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blue column lin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6440" y="2304288"/>
            <a:ext cx="91440" cy="2606040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960120" y="226771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9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PROSCRIRE</a:t>
            </a:r>
            <a:endParaRPr lang="fr-FR" sz="1900" noProof="0" dirty="0"/>
          </a:p>
        </p:txBody>
      </p:sp>
      <p:sp>
        <p:nvSpPr>
          <p:cNvPr id="14" name="Text 12"/>
          <p:cNvSpPr/>
          <p:nvPr/>
        </p:nvSpPr>
        <p:spPr>
          <a:xfrm>
            <a:off x="6144768" y="2267712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9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EXIGER</a:t>
            </a:r>
            <a:endParaRPr lang="fr-FR" sz="1900" noProof="0" dirty="0"/>
          </a:p>
        </p:txBody>
      </p:sp>
      <p:sp>
        <p:nvSpPr>
          <p:cNvPr id="15" name="Text 13"/>
          <p:cNvSpPr/>
          <p:nvPr/>
        </p:nvSpPr>
        <p:spPr>
          <a:xfrm>
            <a:off x="969264" y="2880360"/>
            <a:ext cx="44348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standard posé “en chapeau” sur le couvercle.</a:t>
            </a:r>
            <a:endParaRPr lang="fr-FR" sz="1520" noProof="0" dirty="0"/>
          </a:p>
        </p:txBody>
      </p:sp>
      <p:sp>
        <p:nvSpPr>
          <p:cNvPr id="16" name="Text 14"/>
          <p:cNvSpPr/>
          <p:nvPr/>
        </p:nvSpPr>
        <p:spPr>
          <a:xfrm>
            <a:off x="969264" y="3474720"/>
            <a:ext cx="44348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PVC inadapté ou formulation non prévue pour l’extérieur.</a:t>
            </a:r>
            <a:endParaRPr lang="fr-FR" sz="1520" noProof="0" dirty="0"/>
          </a:p>
        </p:txBody>
      </p:sp>
      <p:sp>
        <p:nvSpPr>
          <p:cNvPr id="17" name="Text 15"/>
          <p:cNvSpPr/>
          <p:nvPr/>
        </p:nvSpPr>
        <p:spPr>
          <a:xfrm>
            <a:off x="969264" y="4069080"/>
            <a:ext cx="44348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Absence de stabilisation anti‑UV dans la spécification.</a:t>
            </a:r>
            <a:endParaRPr lang="fr-FR" sz="1520" noProof="0" dirty="0"/>
          </a:p>
        </p:txBody>
      </p:sp>
      <p:sp>
        <p:nvSpPr>
          <p:cNvPr id="18" name="Text 16"/>
          <p:cNvSpPr/>
          <p:nvPr/>
        </p:nvSpPr>
        <p:spPr>
          <a:xfrm>
            <a:off x="969264" y="4663440"/>
            <a:ext cx="443484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Pose fragile qui ignore le gerbage et la manutention.</a:t>
            </a:r>
            <a:endParaRPr lang="fr-FR" sz="1520" noProof="0" dirty="0"/>
          </a:p>
        </p:txBody>
      </p:sp>
      <p:sp>
        <p:nvSpPr>
          <p:cNvPr id="19" name="Text 17"/>
          <p:cNvSpPr/>
          <p:nvPr/>
        </p:nvSpPr>
        <p:spPr>
          <a:xfrm>
            <a:off x="6144768" y="2880360"/>
            <a:ext cx="42519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Film coextrudé multicouche technique, formulé anti‑UV.</a:t>
            </a:r>
            <a:endParaRPr lang="fr-FR" sz="1520" noProof="0" dirty="0"/>
          </a:p>
        </p:txBody>
      </p:sp>
      <p:sp>
        <p:nvSpPr>
          <p:cNvPr id="20" name="Text 18"/>
          <p:cNvSpPr/>
          <p:nvPr/>
        </p:nvSpPr>
        <p:spPr>
          <a:xfrm>
            <a:off x="6144768" y="3474720"/>
            <a:ext cx="42519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Rigidité et résistance à la perforation vérifiées.</a:t>
            </a:r>
            <a:endParaRPr lang="fr-FR" sz="1520" noProof="0" dirty="0"/>
          </a:p>
        </p:txBody>
      </p:sp>
      <p:sp>
        <p:nvSpPr>
          <p:cNvPr id="21" name="Text 19"/>
          <p:cNvSpPr/>
          <p:nvPr/>
        </p:nvSpPr>
        <p:spPr>
          <a:xfrm>
            <a:off x="6144768" y="4069080"/>
            <a:ext cx="42519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Doublage sous couvercle, agrafage périphérique  du film.</a:t>
            </a:r>
            <a:endParaRPr lang="fr-FR" sz="1520" noProof="0" dirty="0"/>
          </a:p>
        </p:txBody>
      </p:sp>
      <p:sp>
        <p:nvSpPr>
          <p:cNvPr id="22" name="Text 20"/>
          <p:cNvSpPr/>
          <p:nvPr/>
        </p:nvSpPr>
        <p:spPr>
          <a:xfrm>
            <a:off x="6144768" y="4663440"/>
            <a:ext cx="42519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52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Â</a:t>
            </a:r>
            <a:r>
              <a:rPr lang="fr-FR" sz="1520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mes, pour fractionner la portée et stabiliser.</a:t>
            </a:r>
            <a:endParaRPr lang="fr-FR" sz="1520" noProof="0" dirty="0"/>
          </a:p>
        </p:txBody>
      </p:sp>
      <p:sp>
        <p:nvSpPr>
          <p:cNvPr id="23" name="Text 21"/>
          <p:cNvSpPr/>
          <p:nvPr/>
        </p:nvSpPr>
        <p:spPr>
          <a:xfrm>
            <a:off x="960120" y="5532120"/>
            <a:ext cx="9281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FR" sz="192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bon critère n’est pas “film présent”. C’est “protection performante après transport, climat et manipulation”.</a:t>
            </a:r>
            <a:endParaRPr lang="fr-FR" sz="1920" noProof="0" dirty="0"/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C8225A7E-975B-5C0C-F440-535596A3DD73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D78AF39-2909-D676-849D-A4B9FF7E4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11201400" y="63459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fr-FR" sz="1300" noProof="0" dirty="0"/>
          </a:p>
        </p:txBody>
      </p:sp>
      <p:sp>
        <p:nvSpPr>
          <p:cNvPr id="7" name="page red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9184" y="6391656"/>
            <a:ext cx="155448" cy="155448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640080" y="47548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50" b="1" noProof="0" dirty="0">
                <a:solidFill>
                  <a:srgbClr val="37A8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 TERRAIN</a:t>
            </a:r>
            <a:endParaRPr lang="fr-FR" sz="950" noProof="0" dirty="0"/>
          </a:p>
        </p:txBody>
      </p:sp>
      <p:sp>
        <p:nvSpPr>
          <p:cNvPr id="9" name="Text 7"/>
          <p:cNvSpPr/>
          <p:nvPr/>
        </p:nvSpPr>
        <p:spPr>
          <a:xfrm>
            <a:off x="640080" y="786384"/>
            <a:ext cx="777240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 réflexes avant d’envoyer une caisse dehors</a:t>
            </a:r>
            <a:endParaRPr lang="fr-FR" sz="2400" noProof="0" dirty="0"/>
          </a:p>
        </p:txBody>
      </p:sp>
      <p:sp>
        <p:nvSpPr>
          <p:cNvPr id="10" name="Text 8"/>
          <p:cNvSpPr/>
          <p:nvPr/>
        </p:nvSpPr>
        <p:spPr>
          <a:xfrm>
            <a:off x="658368" y="1572768"/>
            <a:ext cx="6949440" cy="4754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fr-FR" sz="155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Une protection robuste se décide avant le chargement, pas après apparition des moisissures.</a:t>
            </a:r>
            <a:endParaRPr lang="fr-FR" sz="1550" noProof="0" dirty="0"/>
          </a:p>
        </p:txBody>
      </p:sp>
      <p:sp>
        <p:nvSpPr>
          <p:cNvPr id="11" name="Text 9"/>
          <p:cNvSpPr/>
          <p:nvPr/>
        </p:nvSpPr>
        <p:spPr>
          <a:xfrm>
            <a:off x="841248" y="2313432"/>
            <a:ext cx="594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fr-FR" sz="1550" noProof="0" dirty="0"/>
          </a:p>
        </p:txBody>
      </p:sp>
      <p:sp>
        <p:nvSpPr>
          <p:cNvPr id="12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200" y="2450592"/>
            <a:ext cx="777240" cy="2743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2606040" y="2295144"/>
            <a:ext cx="251460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3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Qualifier l’exposition</a:t>
            </a:r>
            <a:endParaRPr lang="fr-FR" sz="1730" noProof="0" dirty="0"/>
          </a:p>
        </p:txBody>
      </p:sp>
      <p:sp>
        <p:nvSpPr>
          <p:cNvPr id="14" name="Text 12"/>
          <p:cNvSpPr/>
          <p:nvPr/>
        </p:nvSpPr>
        <p:spPr>
          <a:xfrm>
            <a:off x="5532120" y="2313432"/>
            <a:ext cx="516636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4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durée, climat, UV, pluie, amplitudes thermiques</a:t>
            </a:r>
            <a:endParaRPr lang="fr-FR" sz="1460" noProof="0" dirty="0"/>
          </a:p>
        </p:txBody>
      </p:sp>
      <p:sp>
        <p:nvSpPr>
          <p:cNvPr id="15" name="Text 13"/>
          <p:cNvSpPr/>
          <p:nvPr/>
        </p:nvSpPr>
        <p:spPr>
          <a:xfrm>
            <a:off x="841248" y="2953512"/>
            <a:ext cx="594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fr-FR" sz="1550" noProof="0" dirty="0"/>
          </a:p>
        </p:txBody>
      </p:sp>
      <p:sp>
        <p:nvSpPr>
          <p:cNvPr id="16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200" y="3090672"/>
            <a:ext cx="777240" cy="274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2606040" y="2935224"/>
            <a:ext cx="251460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3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Spécifier le film</a:t>
            </a:r>
            <a:endParaRPr lang="fr-FR" sz="1730" noProof="0" dirty="0"/>
          </a:p>
        </p:txBody>
      </p:sp>
      <p:sp>
        <p:nvSpPr>
          <p:cNvPr id="18" name="Text 16"/>
          <p:cNvSpPr/>
          <p:nvPr/>
        </p:nvSpPr>
        <p:spPr>
          <a:xfrm>
            <a:off x="5532120" y="2953512"/>
            <a:ext cx="516636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4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coextrudé multicouche, anti‑UV, résistance mécanique</a:t>
            </a:r>
            <a:endParaRPr lang="fr-FR" sz="1460" noProof="0" dirty="0"/>
          </a:p>
        </p:txBody>
      </p:sp>
      <p:sp>
        <p:nvSpPr>
          <p:cNvPr id="19" name="Text 17"/>
          <p:cNvSpPr/>
          <p:nvPr/>
        </p:nvSpPr>
        <p:spPr>
          <a:xfrm>
            <a:off x="841248" y="3593592"/>
            <a:ext cx="594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fr-FR" sz="1550" noProof="0" dirty="0"/>
          </a:p>
        </p:txBody>
      </p:sp>
      <p:sp>
        <p:nvSpPr>
          <p:cNvPr id="20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200" y="3730752"/>
            <a:ext cx="777240" cy="2743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2606040" y="3575304"/>
            <a:ext cx="251460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3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Valider la pose</a:t>
            </a:r>
            <a:endParaRPr lang="fr-FR" sz="1730" noProof="0" dirty="0"/>
          </a:p>
        </p:txBody>
      </p:sp>
      <p:sp>
        <p:nvSpPr>
          <p:cNvPr id="22" name="Text 20"/>
          <p:cNvSpPr/>
          <p:nvPr/>
        </p:nvSpPr>
        <p:spPr>
          <a:xfrm>
            <a:off x="5532120" y="3593592"/>
            <a:ext cx="516636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4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sous couvercle, agrafage périphérique, pas de “chapeau”</a:t>
            </a:r>
            <a:endParaRPr lang="fr-FR" sz="1460" noProof="0" dirty="0"/>
          </a:p>
        </p:txBody>
      </p:sp>
      <p:sp>
        <p:nvSpPr>
          <p:cNvPr id="23" name="Text 21"/>
          <p:cNvSpPr/>
          <p:nvPr/>
        </p:nvSpPr>
        <p:spPr>
          <a:xfrm>
            <a:off x="841248" y="4233672"/>
            <a:ext cx="594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fr-FR" sz="1550" noProof="0" dirty="0"/>
          </a:p>
        </p:txBody>
      </p:sp>
      <p:sp>
        <p:nvSpPr>
          <p:cNvPr id="24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200" y="4370832"/>
            <a:ext cx="777240" cy="2743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2606040" y="4215384"/>
            <a:ext cx="251460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3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Prévoir la portée</a:t>
            </a:r>
            <a:endParaRPr lang="fr-FR" sz="1730" noProof="0" dirty="0"/>
          </a:p>
        </p:txBody>
      </p:sp>
      <p:sp>
        <p:nvSpPr>
          <p:cNvPr id="26" name="Text 24"/>
          <p:cNvSpPr/>
          <p:nvPr/>
        </p:nvSpPr>
        <p:spPr>
          <a:xfrm>
            <a:off x="5532120" y="4233672"/>
            <a:ext cx="516636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460" noProof="0" dirty="0" err="1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lAmes</a:t>
            </a:r>
            <a:r>
              <a:rPr lang="fr-FR" sz="14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appuis, absence de poches et de flèches</a:t>
            </a:r>
            <a:endParaRPr lang="fr-FR" sz="1460" noProof="0" dirty="0"/>
          </a:p>
        </p:txBody>
      </p:sp>
      <p:sp>
        <p:nvSpPr>
          <p:cNvPr id="27" name="Text 25"/>
          <p:cNvSpPr/>
          <p:nvPr/>
        </p:nvSpPr>
        <p:spPr>
          <a:xfrm>
            <a:off x="841248" y="4873752"/>
            <a:ext cx="594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55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fr-FR" sz="1550" noProof="0" dirty="0"/>
          </a:p>
        </p:txBody>
      </p:sp>
      <p:sp>
        <p:nvSpPr>
          <p:cNvPr id="28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200" y="5010912"/>
            <a:ext cx="777240" cy="2743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9" name="Text 27"/>
          <p:cNvSpPr/>
          <p:nvPr/>
        </p:nvSpPr>
        <p:spPr>
          <a:xfrm>
            <a:off x="2606040" y="4855464"/>
            <a:ext cx="251460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730" b="1" noProof="0" dirty="0">
                <a:solidFill>
                  <a:srgbClr val="F3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Tester le terrain</a:t>
            </a:r>
            <a:endParaRPr lang="fr-FR" sz="1730" noProof="0" dirty="0"/>
          </a:p>
        </p:txBody>
      </p:sp>
      <p:sp>
        <p:nvSpPr>
          <p:cNvPr id="30" name="Text 28"/>
          <p:cNvSpPr/>
          <p:nvPr/>
        </p:nvSpPr>
        <p:spPr>
          <a:xfrm>
            <a:off x="5532120" y="4873752"/>
            <a:ext cx="5166360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l">
              <a:buNone/>
            </a:pPr>
            <a:r>
              <a:rPr lang="fr-FR" sz="146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gerbage, manutention, perforation, vieillissement réel</a:t>
            </a:r>
            <a:endParaRPr lang="fr-FR" sz="1460" noProof="0" dirty="0"/>
          </a:p>
        </p:txBody>
      </p:sp>
      <p:sp>
        <p:nvSpPr>
          <p:cNvPr id="31" name="final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9808" y="5779008"/>
            <a:ext cx="10561320" cy="45720"/>
          </a:xfrm>
          <a:prstGeom prst="rect">
            <a:avLst/>
          </a:prstGeom>
          <a:solidFill>
            <a:srgbClr val="3A4350"/>
          </a:solidFill>
          <a:ln w="12700">
            <a:solidFill>
              <a:srgbClr val="3A435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2" name="Text 30"/>
          <p:cNvSpPr/>
          <p:nvPr/>
        </p:nvSpPr>
        <p:spPr>
          <a:xfrm>
            <a:off x="777240" y="5925312"/>
            <a:ext cx="85953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fr-FR" sz="1900" b="1" noProof="0" dirty="0">
                <a:solidFill>
                  <a:srgbClr val="E84A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 un point reste flou, il deviendra probablement un point de sinistre.</a:t>
            </a:r>
            <a:endParaRPr lang="fr-FR" sz="1900" noProof="0" dirty="0"/>
          </a:p>
        </p:txBody>
      </p:sp>
      <p:sp>
        <p:nvSpPr>
          <p:cNvPr id="34" name="Text 3">
            <a:extLst>
              <a:ext uri="{FF2B5EF4-FFF2-40B4-BE49-F238E27FC236}">
                <a16:creationId xmlns:a16="http://schemas.microsoft.com/office/drawing/2014/main" id="{2C9D3416-72CF-2B96-0DB4-05F12149CD5F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Consultant Emballage </a:t>
            </a:r>
            <a:endParaRPr lang="fr-FR" sz="850" noProof="0" dirty="0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4243F0B-1879-5908-A6E6-61F14442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71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A1F"/>
          </a:solidFill>
          <a:ln w="12700">
            <a:solidFill>
              <a:srgbClr val="171A1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red top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blue bottom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84848"/>
            <a:ext cx="12192000" cy="73152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closing quote bar r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92" y="658368"/>
            <a:ext cx="109728" cy="5074920"/>
          </a:xfrm>
          <a:prstGeom prst="rect">
            <a:avLst/>
          </a:prstGeom>
          <a:solidFill>
            <a:srgbClr val="E84A4A"/>
          </a:solidFill>
          <a:ln w="12700">
            <a:solidFill>
              <a:srgbClr val="E84A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closing quote bar blu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658368"/>
            <a:ext cx="45720" cy="5074920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1143000" y="1097280"/>
            <a:ext cx="90525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fr-FR" sz="34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L’emballage lourd ne tolère pas l’approximation.</a:t>
            </a:r>
            <a:endParaRPr lang="fr-FR" sz="3400" noProof="0" dirty="0"/>
          </a:p>
        </p:txBody>
      </p:sp>
      <p:sp>
        <p:nvSpPr>
          <p:cNvPr id="8" name="Text 6"/>
          <p:cNvSpPr/>
          <p:nvPr/>
        </p:nvSpPr>
        <p:spPr>
          <a:xfrm>
            <a:off x="1188720" y="2331720"/>
            <a:ext cx="886968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fr-FR" sz="2000" noProof="0" dirty="0">
                <a:solidFill>
                  <a:srgbClr val="AAB4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Entre théorie marketing et réalité logistique, la maîtrise des matériaux et des méthodes de pose reste le seul rempart contre les sinistres.</a:t>
            </a:r>
            <a:endParaRPr lang="fr-FR" sz="2000" noProof="0" dirty="0"/>
          </a:p>
        </p:txBody>
      </p:sp>
      <p:sp>
        <p:nvSpPr>
          <p:cNvPr id="9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8720" y="3794760"/>
            <a:ext cx="6035040" cy="36576"/>
          </a:xfrm>
          <a:prstGeom prst="rect">
            <a:avLst/>
          </a:prstGeom>
          <a:solidFill>
            <a:srgbClr val="37A8FF"/>
          </a:solidFill>
          <a:ln w="12700">
            <a:solidFill>
              <a:srgbClr val="37A8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1188720" y="4096512"/>
            <a:ext cx="1325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800" b="1" noProof="0" dirty="0">
                <a:solidFill>
                  <a:srgbClr val="37A8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retenir</a:t>
            </a:r>
            <a:endParaRPr lang="fr-FR" sz="1800" noProof="0" dirty="0"/>
          </a:p>
        </p:txBody>
      </p:sp>
      <p:sp>
        <p:nvSpPr>
          <p:cNvPr id="11" name="Text 9"/>
          <p:cNvSpPr/>
          <p:nvPr/>
        </p:nvSpPr>
        <p:spPr>
          <a:xfrm>
            <a:off x="2697480" y="4069080"/>
            <a:ext cx="71323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fr-FR" sz="21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 protégez pas seulement la caisse. Protégez-la contre ce que le terrain va réellement lui faire subir.</a:t>
            </a:r>
            <a:endParaRPr lang="fr-FR" sz="2100" noProof="0" dirty="0"/>
          </a:p>
        </p:txBody>
      </p:sp>
      <p:sp>
        <p:nvSpPr>
          <p:cNvPr id="13" name="Text 11"/>
          <p:cNvSpPr/>
          <p:nvPr/>
        </p:nvSpPr>
        <p:spPr>
          <a:xfrm>
            <a:off x="11210544" y="629107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fr-FR" sz="1300" b="1" noProof="0" dirty="0">
                <a:solidFill>
                  <a:srgbClr val="F3F6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09</a:t>
            </a:r>
            <a:endParaRPr lang="fr-FR" sz="1300" noProof="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4624A3FD-3000-3439-52CC-D816875FB0C4}"/>
              </a:ext>
            </a:extLst>
          </p:cNvPr>
          <p:cNvSpPr/>
          <p:nvPr/>
        </p:nvSpPr>
        <p:spPr>
          <a:xfrm>
            <a:off x="502920" y="644652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850" b="1" dirty="0">
                <a:solidFill>
                  <a:srgbClr val="AAB4C0"/>
                </a:solidFill>
                <a:latin typeface="Aptos" pitchFamily="34" charset="0"/>
              </a:rPr>
              <a:t>Doublage couvercle par l’extérieur – PR-CEI </a:t>
            </a:r>
            <a:r>
              <a:rPr lang="fr-FR" sz="850" b="1" dirty="0">
                <a:solidFill>
                  <a:srgbClr val="AAB4C0"/>
                </a:solidFill>
                <a:latin typeface="Aptos" pitchFamily="34" charset="0"/>
                <a:sym typeface="Symbol" panose="05050102010706020507" pitchFamily="18" charset="2"/>
              </a:rPr>
              <a:t>  Consultant Emballage </a:t>
            </a:r>
            <a:endParaRPr lang="fr-FR" sz="850" noProof="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3A1D838-081A-C32C-AD58-85FCA0AEF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5297" y="92559"/>
            <a:ext cx="932822" cy="89042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865</Words>
  <Application>Microsoft Office PowerPoint</Application>
  <PresentationFormat>Grand écran</PresentationFormat>
  <Paragraphs>161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Century Gothic</vt:lpstr>
      <vt:lpstr>Wingdings 3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PASCAL RAFIN</dc:creator>
  <cp:lastModifiedBy>PASCAL RAFIN</cp:lastModifiedBy>
  <cp:revision>2</cp:revision>
  <dcterms:created xsi:type="dcterms:W3CDTF">2026-07-22T10:29:47Z</dcterms:created>
  <dcterms:modified xsi:type="dcterms:W3CDTF">2026-07-22T10:52:31Z</dcterms:modified>
</cp:coreProperties>
</file>